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5143500" cx="9144000"/>
  <p:notesSz cx="6858000" cy="9144000"/>
  <p:embeddedFontLst>
    <p:embeddedFont>
      <p:font typeface="Libre Franklin"/>
      <p:regular r:id="rId44"/>
      <p:bold r:id="rId45"/>
      <p:italic r:id="rId46"/>
      <p:boldItalic r:id="rId47"/>
    </p:embeddedFont>
    <p:embeddedFont>
      <p:font typeface="Helvetica Neue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LibreFranklin-regular.fntdata"/><Relationship Id="rId43" Type="http://schemas.openxmlformats.org/officeDocument/2006/relationships/slide" Target="slides/slide39.xml"/><Relationship Id="rId46" Type="http://schemas.openxmlformats.org/officeDocument/2006/relationships/font" Target="fonts/LibreFranklin-italic.fntdata"/><Relationship Id="rId45" Type="http://schemas.openxmlformats.org/officeDocument/2006/relationships/font" Target="fonts/LibreFranklin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HelveticaNeue-regular.fntdata"/><Relationship Id="rId47" Type="http://schemas.openxmlformats.org/officeDocument/2006/relationships/font" Target="fonts/LibreFranklin-boldItalic.fntdata"/><Relationship Id="rId49" Type="http://schemas.openxmlformats.org/officeDocument/2006/relationships/font" Target="fonts/HelveticaNeu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HelveticaNeue-boldItalic.fntdata"/><Relationship Id="rId50" Type="http://schemas.openxmlformats.org/officeDocument/2006/relationships/font" Target="fonts/HelveticaNeue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442e277a8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4442e277a8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4442e277a8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69a95ba3e_0_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g469a95ba3e_0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469a95ba3e_0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442e277a8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g4442e277a8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4442e277a8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4442e277a8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4442e277a8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Stressful</a:t>
            </a:r>
            <a:endParaRPr/>
          </a:p>
        </p:txBody>
      </p:sp>
      <p:sp>
        <p:nvSpPr>
          <p:cNvPr id="206" name="Google Shape;206;g4442e277a8_0_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4450bd792d_0_3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4450bd792d_0_3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4450bd792d_0_3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450bd792d_0_3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4450bd792d_0_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4450bd792d_0_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450bd792d_0_3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4450bd792d_0_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4450bd792d_0_3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442e277a8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442e277a8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4442e277a8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442e277a8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g4442e277a8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4442e277a8_0_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450bd792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g4450bd792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4450bd792d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469a95ba3e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469a95ba3e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50bd792d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4450bd792d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4450bd792d_0_1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450bd792d_0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4450bd792d_0_2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4450bd792d_0_2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4450bd792d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4450bd792d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4450bd792d_0_1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4450bd792d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4450bd792d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4450bd792d_0_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50bd792d_0_1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g4450bd792d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4450bd792d_0_1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450bd792d_0_2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g4450bd792d_0_2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4450bd792d_0_2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450bd792d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4450bd792d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4450bd792d_0_1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450bd792d_0_2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" name="Google Shape;388;g4450bd792d_0_2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4450bd792d_0_2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4450bd792d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g4450bd792d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4450bd792d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putting together this slide, I realized I might be moving in the wrong direction on how cool my data sources are. And also that I need to do more posters with Endgame.</a:t>
            </a:r>
            <a:endParaRPr/>
          </a:p>
        </p:txBody>
      </p:sp>
      <p:sp>
        <p:nvSpPr>
          <p:cNvPr id="103" name="Google Shape;103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450bd792d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g4450bd792d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4450bd792d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450bd792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4450bd792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g4450bd792d_0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450bd792d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4450bd792d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4450bd792d_0_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4450bd792d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4450bd792d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4450bd792d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450bd792d_0_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g4450bd792d_0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4450bd792d_0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4450bd792d_0_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4450bd792d_0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4450bd792d_0_2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4450bd792d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4450bd792d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4450bd792d_0_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450bd792d_0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4450bd792d_0_1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4450bd792d_0_1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442e277a8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4442e277a8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talk is more of a story. A tale from the trenches. Hopefully, it’ll contain something useful for you.</a:t>
            </a:r>
            <a:endParaRPr/>
          </a:p>
        </p:txBody>
      </p:sp>
      <p:sp>
        <p:nvSpPr>
          <p:cNvPr id="113" name="Google Shape;113;g4442e277a8_0_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4442e277a8_0_1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4442e277a8_0_1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main subject of the story is our small team of data scientists tried to balance speed of development and maintainability. And where we failed and succeeded along the way.</a:t>
            </a:r>
            <a:endParaRPr/>
          </a:p>
        </p:txBody>
      </p:sp>
      <p:sp>
        <p:nvSpPr>
          <p:cNvPr id="119" name="Google Shape;119;g4442e277a8_0_1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442e277a8_0_1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4442e277a8_0_1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first! An advertisement!</a:t>
            </a:r>
            <a:endParaRPr/>
          </a:p>
        </p:txBody>
      </p:sp>
      <p:sp>
        <p:nvSpPr>
          <p:cNvPr id="127" name="Google Shape;127;g4442e277a8_0_1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442e277a8_0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4442e277a8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4442e277a8_0_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442e277a8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4442e277a8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4442e277a8_0_1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442e277a8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4442e277a8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4442e277a8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30.pn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hyperlink" Target="https://www.slideshare.net/danmckinley/design-for-continuous-experimentation" TargetMode="External"/><Relationship Id="rId5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22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5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openxmlformats.org/officeDocument/2006/relationships/image" Target="../media/image7.png"/><Relationship Id="rId8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ctrTitle"/>
          </p:nvPr>
        </p:nvSpPr>
        <p:spPr>
          <a:xfrm>
            <a:off x="2500500" y="1111350"/>
            <a:ext cx="64257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b="1" lang="en-US" sz="2600">
                <a:latin typeface="Libre Franklin"/>
                <a:ea typeface="Libre Franklin"/>
                <a:cs typeface="Libre Franklin"/>
                <a:sym typeface="Libre Franklin"/>
              </a:rPr>
              <a:t>Engineering Lessons Learned by Data Scientists in Growing MalwareScore from Kaggle Competition to Trusted Antivirus Solution</a:t>
            </a:r>
            <a:r>
              <a:rPr b="1" lang="en-US" sz="2600"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2315400" cy="5143500"/>
          </a:xfrm>
          <a:prstGeom prst="rect">
            <a:avLst/>
          </a:prstGeom>
          <a:solidFill>
            <a:srgbClr val="E6392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ctrTitle"/>
          </p:nvPr>
        </p:nvSpPr>
        <p:spPr>
          <a:xfrm>
            <a:off x="2500500" y="3711550"/>
            <a:ext cx="34908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Phil Roth, PhD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@mrphilroth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Data Scientist, Endgame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2"/>
          <p:cNvSpPr txBox="1"/>
          <p:nvPr/>
        </p:nvSpPr>
        <p:spPr>
          <a:xfrm>
            <a:off x="1940000" y="1578575"/>
            <a:ext cx="6745200" cy="23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Domain Generation Algorithm protection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Malicious File Classification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Anomaly Detection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Insider Threat Detection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Network Intrusion Detection System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>
            <a:off x="964600" y="1515525"/>
            <a:ext cx="7605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doable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>
            <a:off x="458800" y="3388375"/>
            <a:ext cx="1266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hardly doable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77" name="Google Shape;177;p22"/>
          <p:cNvCxnSpPr/>
          <p:nvPr/>
        </p:nvCxnSpPr>
        <p:spPr>
          <a:xfrm>
            <a:off x="1828050" y="1678650"/>
            <a:ext cx="9000" cy="20013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8" name="Google Shape;178;p22"/>
          <p:cNvSpPr txBox="1"/>
          <p:nvPr/>
        </p:nvSpPr>
        <p:spPr>
          <a:xfrm>
            <a:off x="3559525" y="4214375"/>
            <a:ext cx="11670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Helvetica Neue"/>
                <a:ea typeface="Helvetica Neue"/>
                <a:cs typeface="Helvetica Neue"/>
                <a:sym typeface="Helvetica Neue"/>
              </a:rPr>
              <a:t>etc...</a:t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in Security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 rotWithShape="1">
          <a:blip r:embed="rId4">
            <a:alphaModFix/>
          </a:blip>
          <a:srcRect b="32679" l="8457" r="9027" t="32414"/>
          <a:stretch/>
        </p:blipFill>
        <p:spPr>
          <a:xfrm>
            <a:off x="6586200" y="3918475"/>
            <a:ext cx="2421200" cy="1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774600" y="813438"/>
            <a:ext cx="52797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Helvetica Neue"/>
                <a:ea typeface="Helvetica Neue"/>
                <a:cs typeface="Helvetica Neue"/>
                <a:sym typeface="Helvetica Neue"/>
              </a:rPr>
              <a:t>Common application areas: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2"/>
          <p:cNvSpPr/>
          <p:nvPr/>
        </p:nvSpPr>
        <p:spPr>
          <a:xfrm>
            <a:off x="1725100" y="2032300"/>
            <a:ext cx="4861200" cy="440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427950" y="1164075"/>
            <a:ext cx="82881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-US" sz="3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machine-learning-first antivirus solution</a:t>
            </a:r>
            <a:endParaRPr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3"/>
          <p:cNvSpPr txBox="1"/>
          <p:nvPr/>
        </p:nvSpPr>
        <p:spPr>
          <a:xfrm>
            <a:off x="1026550" y="2051925"/>
            <a:ext cx="7376100" cy="26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Lightweight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Static features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Fast prediction time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Deployed to customer machines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Expanding to more and more file types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/>
          <p:nvPr/>
        </p:nvSpPr>
        <p:spPr>
          <a:xfrm>
            <a:off x="3194500" y="1011050"/>
            <a:ext cx="33015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Decisions are public: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9325" y="2865356"/>
            <a:ext cx="4705349" cy="207469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/>
          <p:nvPr/>
        </p:nvSpPr>
        <p:spPr>
          <a:xfrm>
            <a:off x="2151600" y="3642000"/>
            <a:ext cx="4947000" cy="521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0075" y="1887513"/>
            <a:ext cx="3570042" cy="10022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5"/>
          <p:cNvSpPr txBox="1"/>
          <p:nvPr/>
        </p:nvSpPr>
        <p:spPr>
          <a:xfrm>
            <a:off x="3194500" y="1011050"/>
            <a:ext cx="33015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Decisions are public: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9325" y="2865356"/>
            <a:ext cx="4705349" cy="207469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/>
          <p:nvPr/>
        </p:nvSpPr>
        <p:spPr>
          <a:xfrm>
            <a:off x="2151600" y="3642000"/>
            <a:ext cx="4947000" cy="521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0075" y="1887513"/>
            <a:ext cx="3570042" cy="1002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5"/>
          <p:cNvPicPr preferRelativeResize="0"/>
          <p:nvPr/>
        </p:nvPicPr>
        <p:blipFill rotWithShape="1">
          <a:blip r:embed="rId6">
            <a:alphaModFix/>
          </a:blip>
          <a:srcRect b="25054" l="0" r="0" t="0"/>
          <a:stretch/>
        </p:blipFill>
        <p:spPr>
          <a:xfrm>
            <a:off x="107950" y="2772125"/>
            <a:ext cx="3986900" cy="226113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4" name="Google Shape;21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8475" y="104803"/>
            <a:ext cx="4705351" cy="2502183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5" name="Google Shape;215;p25"/>
          <p:cNvSpPr txBox="1"/>
          <p:nvPr/>
        </p:nvSpPr>
        <p:spPr>
          <a:xfrm>
            <a:off x="1524900" y="2278075"/>
            <a:ext cx="6753000" cy="611700"/>
          </a:xfrm>
          <a:prstGeom prst="rect">
            <a:avLst/>
          </a:prstGeom>
          <a:solidFill>
            <a:srgbClr val="FFFFF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Success and failures are out there for all to see!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16" name="Google Shape;216;p25"/>
          <p:cNvCxnSpPr/>
          <p:nvPr/>
        </p:nvCxnSpPr>
        <p:spPr>
          <a:xfrm flipH="1">
            <a:off x="1875925" y="2723025"/>
            <a:ext cx="290400" cy="702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7" name="Google Shape;217;p25"/>
          <p:cNvCxnSpPr/>
          <p:nvPr/>
        </p:nvCxnSpPr>
        <p:spPr>
          <a:xfrm flipH="1" rot="10800000">
            <a:off x="3921150" y="1924375"/>
            <a:ext cx="496200" cy="508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8" name="Google Shape;218;p25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/>
        </p:nvSpPr>
        <p:spPr>
          <a:xfrm>
            <a:off x="361075" y="928500"/>
            <a:ext cx="7572600" cy="15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simplified version of our static features is described in EMBER, Endgame’s publicly released dataset: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0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https://github.com/endgameinc/ember</a:t>
            </a:r>
            <a:endParaRPr sz="2000" u="sng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 Features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66775" y="2340650"/>
            <a:ext cx="3827100" cy="22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Raw Bytes: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Byte Histogram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Byte Entropy Histogram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Strings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26"/>
          <p:cNvSpPr txBox="1"/>
          <p:nvPr/>
        </p:nvSpPr>
        <p:spPr>
          <a:xfrm>
            <a:off x="4551350" y="2340650"/>
            <a:ext cx="3827100" cy="23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Requires PE Format</a:t>
            </a: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Section Information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General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Header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Imports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Exports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9" name="Google Shape;229;p26"/>
          <p:cNvPicPr preferRelativeResize="0"/>
          <p:nvPr/>
        </p:nvPicPr>
        <p:blipFill rotWithShape="1">
          <a:blip r:embed="rId4">
            <a:alphaModFix/>
          </a:blip>
          <a:srcRect b="0" l="17928" r="18267" t="0"/>
          <a:stretch/>
        </p:blipFill>
        <p:spPr>
          <a:xfrm>
            <a:off x="7852200" y="443825"/>
            <a:ext cx="1210253" cy="189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7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 Features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7" name="Google Shape;2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5025" y="1378075"/>
            <a:ext cx="2550610" cy="31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475" y="1490851"/>
            <a:ext cx="5520076" cy="3048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759650" y="813450"/>
            <a:ext cx="2638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600">
                <a:latin typeface="Helvetica Neue"/>
                <a:ea typeface="Helvetica Neue"/>
                <a:cs typeface="Helvetica Neue"/>
                <a:sym typeface="Helvetica Neue"/>
              </a:rPr>
              <a:t>Examples:</a:t>
            </a:r>
            <a:endParaRPr sz="3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>
            <a:off x="756250" y="884800"/>
            <a:ext cx="7316400" cy="13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We’ve described our process in choosing a model on Endgame’s technical blog:</a:t>
            </a:r>
            <a:endParaRPr u="sng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7" name="Google Shape;247;p28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MalwareScore Model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480350" y="2353274"/>
            <a:ext cx="2906100" cy="20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Tried to balance: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Accuracy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Prediction time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Cost to retrain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Size of the model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142350" y="1714466"/>
            <a:ext cx="88593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https://www.endgame.com/blog/technical-blog/its-bake-navigating-evolving-world-machine-learning-models</a:t>
            </a:r>
            <a:endParaRPr u="sng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3723800" y="2241950"/>
            <a:ext cx="4701000" cy="9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Result: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Gradient Boosted Decision Trees 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77" y="3294300"/>
            <a:ext cx="1787448" cy="16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277" y="3294300"/>
            <a:ext cx="1787448" cy="16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6752" y="3294300"/>
            <a:ext cx="1787448" cy="163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84675"/>
            <a:ext cx="8839200" cy="3892158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Humble beginnings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/>
        </p:nvSpPr>
        <p:spPr>
          <a:xfrm>
            <a:off x="4626800" y="1122500"/>
            <a:ext cx="4313400" cy="3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[proth@datasci ~]$ printdb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features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byteentropy              2555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endpointexports          2559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peasciihasher            2560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endpointfeatures         39294059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bytehistogram            2555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endpointsection          2555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dispatch                 1955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endpointversion          2557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endpointresources        2556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endpointbasic            2550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endpointimports          2557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endpointpeextractor      41759825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filesize                 34098543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pefilesection            2553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  peascii                  2557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experimentation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69" name="Google Shape;2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875" y="100351"/>
            <a:ext cx="3304199" cy="8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/>
          <p:nvPr/>
        </p:nvSpPr>
        <p:spPr>
          <a:xfrm>
            <a:off x="144700" y="1796100"/>
            <a:ext cx="4252800" cy="20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Separating feature sets into different collections allowed multiple team members to experiment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independently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/>
          <p:nvPr/>
        </p:nvSpPr>
        <p:spPr>
          <a:xfrm>
            <a:off x="499900" y="2165375"/>
            <a:ext cx="7829100" cy="1465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client 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pymongo.MongoClient()</a:t>
            </a:r>
            <a:endParaRPr sz="1200">
              <a:solidFill>
                <a:srgbClr val="D73A4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for </a:t>
            </a:r>
            <a:r>
              <a:rPr lang="en-US" sz="12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chunk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in </a:t>
            </a:r>
            <a:r>
              <a:rPr lang="en-US" sz="12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chunks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200">
              <a:solidFill>
                <a:srgbClr val="D73A4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	for </a:t>
            </a:r>
            <a:r>
              <a:rPr lang="en-US" sz="12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featname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in </a:t>
            </a:r>
            <a:r>
              <a:rPr lang="en-US" sz="12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all_features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</a:t>
            </a:r>
            <a:endParaRPr sz="1200">
              <a:solidFill>
                <a:srgbClr val="D73A49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4572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for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doc 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in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client.features[featname].find({</a:t>
            </a:r>
            <a:r>
              <a:rPr lang="en-US" sz="1200">
                <a:solidFill>
                  <a:srgbClr val="032F6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"sha256"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 {</a:t>
            </a:r>
            <a:r>
              <a:rPr lang="en-US" sz="1200">
                <a:solidFill>
                  <a:srgbClr val="032F62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"$in"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: chunk}}):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457200" lvl="0" marL="9144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# Line up features in the correct rows and columns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78" name="Google Shape;278;p31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Early experimentation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1"/>
          <p:cNvSpPr txBox="1"/>
          <p:nvPr/>
        </p:nvSpPr>
        <p:spPr>
          <a:xfrm>
            <a:off x="701100" y="1098800"/>
            <a:ext cx="7741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Gathering the features from the database was always awkward. Then it grew to be impossible.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0" name="Google Shape;28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3875" y="100351"/>
            <a:ext cx="3304199" cy="89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/>
        </p:nvSpPr>
        <p:spPr>
          <a:xfrm>
            <a:off x="499900" y="3990175"/>
            <a:ext cx="7829100" cy="396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cursors </a:t>
            </a:r>
            <a:r>
              <a:rPr lang="en-US" sz="1200">
                <a:solidFill>
                  <a:srgbClr val="D73A49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client.features.endpointfeatures.parallel_scan(</a:t>
            </a:r>
            <a:r>
              <a:rPr lang="en-US" sz="1200">
                <a:solidFill>
                  <a:srgbClr val="005CC5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32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0"/>
            <a:ext cx="2315400" cy="5143500"/>
          </a:xfrm>
          <a:prstGeom prst="rect">
            <a:avLst/>
          </a:prstGeom>
          <a:solidFill>
            <a:srgbClr val="E63929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ctrTitle"/>
          </p:nvPr>
        </p:nvSpPr>
        <p:spPr>
          <a:xfrm>
            <a:off x="2500500" y="3711550"/>
            <a:ext cx="34908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Phil Roth, PhD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@mrphilroth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Data Scientist, Endgame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p14"/>
          <p:cNvSpPr txBox="1"/>
          <p:nvPr>
            <p:ph type="ctrTitle"/>
          </p:nvPr>
        </p:nvSpPr>
        <p:spPr>
          <a:xfrm>
            <a:off x="2500500" y="1111350"/>
            <a:ext cx="64257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b="1" lang="en-US" sz="2600">
                <a:latin typeface="Libre Franklin"/>
                <a:ea typeface="Libre Franklin"/>
                <a:cs typeface="Libre Franklin"/>
                <a:sym typeface="Libre Franklin"/>
              </a:rPr>
              <a:t>Where We Screwed Up</a:t>
            </a:r>
            <a:endParaRPr b="1" sz="26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26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2"/>
          <p:cNvPicPr preferRelativeResize="0"/>
          <p:nvPr/>
        </p:nvPicPr>
        <p:blipFill rotWithShape="1">
          <a:blip r:embed="rId3">
            <a:alphaModFix/>
          </a:blip>
          <a:srcRect b="22836" l="0" r="0" t="611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2"/>
          <p:cNvSpPr txBox="1"/>
          <p:nvPr/>
        </p:nvSpPr>
        <p:spPr>
          <a:xfrm>
            <a:off x="0" y="0"/>
            <a:ext cx="9144000" cy="101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Lesson:  Do</a:t>
            </a: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n’t</a:t>
            </a:r>
            <a:r>
              <a:rPr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rely on proof of concept framework too long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Transition to SQL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33"/>
          <p:cNvSpPr txBox="1"/>
          <p:nvPr/>
        </p:nvSpPr>
        <p:spPr>
          <a:xfrm>
            <a:off x="689825" y="1878450"/>
            <a:ext cx="7619400" cy="21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Once the features we’d decided on were frozen, we could calculate them and store them in a SQL table.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The labeling process became a large SQL table that was more easily trackable.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7" name="Google Shape;29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601" y="100348"/>
            <a:ext cx="2846675" cy="14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Talk </a:t>
            </a: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Recommendation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2441100" y="4594150"/>
            <a:ext cx="670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https://www.slideshare.net/danmckinley/design-for-continuous-experimentation</a:t>
            </a:r>
            <a:endParaRPr sz="1200" u="sng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https://www.youtube.com/watch?v=qCKj_K5RNfY</a:t>
            </a:r>
            <a:endParaRPr sz="1200" u="sng">
              <a:solidFill>
                <a:srgbClr val="0000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6" name="Google Shape;30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0000" y="2100450"/>
            <a:ext cx="4344581" cy="2553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4"/>
          <p:cNvSpPr txBox="1"/>
          <p:nvPr/>
        </p:nvSpPr>
        <p:spPr>
          <a:xfrm>
            <a:off x="232750" y="1012425"/>
            <a:ext cx="4259100" cy="13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Dan: “Experiment early and often on new designs/products and abandon those that don’t add value.”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34"/>
          <p:cNvSpPr txBox="1"/>
          <p:nvPr/>
        </p:nvSpPr>
        <p:spPr>
          <a:xfrm>
            <a:off x="232750" y="2585700"/>
            <a:ext cx="4170900" cy="14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My Corollary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: “After you decide to continue on a design/product, use that moment to rethink the architecture supporting it.”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5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Costs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605125" y="1373150"/>
            <a:ext cx="77850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As the data size grew, we used whatever tricks we could find to be able to train on our single machine.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6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Costs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36"/>
          <p:cNvSpPr txBox="1"/>
          <p:nvPr/>
        </p:nvSpPr>
        <p:spPr>
          <a:xfrm>
            <a:off x="628400" y="1000775"/>
            <a:ext cx="77850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Through experimentation, we found that memmap’ing features from disk saved in maximum RAM required.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36"/>
          <p:cNvSpPr txBox="1"/>
          <p:nvPr/>
        </p:nvSpPr>
        <p:spPr>
          <a:xfrm>
            <a:off x="620800" y="2059775"/>
            <a:ext cx="7587300" cy="2629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import xgboost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import numpy as np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import pandas as pd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labeldf = pd.read_csv(label_path, index_col=0)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y = np.array(labeldf["y"], dtype=np.int16)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X = np.memmap(X_path, dtype=np.float32, mode="r")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X = X.reshape((len(y), -1))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training_dmatrix = xgboost.DMatrix(X, label=y, missing=0.0)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model = xgboost.train(parameters, training_dmatrix, n_estimators)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urier New"/>
                <a:ea typeface="Courier New"/>
                <a:cs typeface="Courier New"/>
                <a:sym typeface="Courier New"/>
              </a:rPr>
              <a:t>model.save_model(model_path)</a:t>
            </a:r>
            <a:endParaRPr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Costs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37"/>
          <p:cNvSpPr txBox="1"/>
          <p:nvPr/>
        </p:nvSpPr>
        <p:spPr>
          <a:xfrm>
            <a:off x="580650" y="942025"/>
            <a:ext cx="78561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This worked for awhile, but eventually we went distributed. We ported this memory mapping technique to a hacked dask (</a:t>
            </a:r>
            <a:r>
              <a:rPr lang="en-US" sz="24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https://dask.org/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) setup.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37"/>
          <p:cNvSpPr/>
          <p:nvPr/>
        </p:nvSpPr>
        <p:spPr>
          <a:xfrm>
            <a:off x="491950" y="2525200"/>
            <a:ext cx="2058600" cy="17985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S3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features labels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5" name="Google Shape;335;p37"/>
          <p:cNvSpPr/>
          <p:nvPr/>
        </p:nvSpPr>
        <p:spPr>
          <a:xfrm>
            <a:off x="6040525" y="25252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37"/>
          <p:cNvSpPr/>
          <p:nvPr/>
        </p:nvSpPr>
        <p:spPr>
          <a:xfrm>
            <a:off x="6040525" y="29791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37"/>
          <p:cNvSpPr/>
          <p:nvPr/>
        </p:nvSpPr>
        <p:spPr>
          <a:xfrm>
            <a:off x="6040525" y="34158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8" name="Google Shape;338;p37"/>
          <p:cNvSpPr/>
          <p:nvPr/>
        </p:nvSpPr>
        <p:spPr>
          <a:xfrm>
            <a:off x="6040525" y="38697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p37"/>
          <p:cNvSpPr/>
          <p:nvPr/>
        </p:nvSpPr>
        <p:spPr>
          <a:xfrm>
            <a:off x="3238238" y="25252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0" name="Google Shape;340;p37"/>
          <p:cNvSpPr/>
          <p:nvPr/>
        </p:nvSpPr>
        <p:spPr>
          <a:xfrm>
            <a:off x="3238238" y="29791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37"/>
          <p:cNvSpPr/>
          <p:nvPr/>
        </p:nvSpPr>
        <p:spPr>
          <a:xfrm>
            <a:off x="3238238" y="34158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37"/>
          <p:cNvSpPr/>
          <p:nvPr/>
        </p:nvSpPr>
        <p:spPr>
          <a:xfrm>
            <a:off x="3238238" y="38697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6040525" y="2525200"/>
            <a:ext cx="2256600" cy="1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EC2 RAM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xgboost DMatrix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37"/>
          <p:cNvSpPr/>
          <p:nvPr/>
        </p:nvSpPr>
        <p:spPr>
          <a:xfrm>
            <a:off x="3238250" y="2525200"/>
            <a:ext cx="1664100" cy="1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EBS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raw float data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5" name="Google Shape;345;p37"/>
          <p:cNvCxnSpPr>
            <a:stCxn id="334" idx="3"/>
          </p:cNvCxnSpPr>
          <p:nvPr/>
        </p:nvCxnSpPr>
        <p:spPr>
          <a:xfrm flipH="1" rot="10800000">
            <a:off x="2550550" y="2781250"/>
            <a:ext cx="696300" cy="64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6" name="Google Shape;346;p37"/>
          <p:cNvCxnSpPr>
            <a:stCxn id="334" idx="3"/>
          </p:cNvCxnSpPr>
          <p:nvPr/>
        </p:nvCxnSpPr>
        <p:spPr>
          <a:xfrm flipH="1" rot="10800000">
            <a:off x="2550550" y="3188650"/>
            <a:ext cx="684600" cy="23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7" name="Google Shape;347;p37"/>
          <p:cNvCxnSpPr>
            <a:stCxn id="334" idx="3"/>
          </p:cNvCxnSpPr>
          <p:nvPr/>
        </p:nvCxnSpPr>
        <p:spPr>
          <a:xfrm>
            <a:off x="2550550" y="3424450"/>
            <a:ext cx="672900" cy="334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8" name="Google Shape;348;p37"/>
          <p:cNvCxnSpPr>
            <a:stCxn id="334" idx="3"/>
          </p:cNvCxnSpPr>
          <p:nvPr/>
        </p:nvCxnSpPr>
        <p:spPr>
          <a:xfrm>
            <a:off x="2550550" y="3424450"/>
            <a:ext cx="707700" cy="67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9" name="Google Shape;349;p37"/>
          <p:cNvCxnSpPr/>
          <p:nvPr/>
        </p:nvCxnSpPr>
        <p:spPr>
          <a:xfrm flipH="1" rot="10800000">
            <a:off x="5296838" y="3197050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0" name="Google Shape;350;p37"/>
          <p:cNvCxnSpPr/>
          <p:nvPr/>
        </p:nvCxnSpPr>
        <p:spPr>
          <a:xfrm flipH="1" rot="10800000">
            <a:off x="5296838" y="2722788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1" name="Google Shape;351;p37"/>
          <p:cNvCxnSpPr/>
          <p:nvPr/>
        </p:nvCxnSpPr>
        <p:spPr>
          <a:xfrm flipH="1" rot="10800000">
            <a:off x="5311638" y="3587038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2" name="Google Shape;352;p37"/>
          <p:cNvCxnSpPr/>
          <p:nvPr/>
        </p:nvCxnSpPr>
        <p:spPr>
          <a:xfrm flipH="1" rot="10800000">
            <a:off x="5311638" y="4079588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Costs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580650" y="942025"/>
            <a:ext cx="7856100" cy="13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But our training code fell over as hidden package dependencies creeped forward.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38"/>
          <p:cNvSpPr/>
          <p:nvPr/>
        </p:nvSpPr>
        <p:spPr>
          <a:xfrm>
            <a:off x="491950" y="2525200"/>
            <a:ext cx="2058600" cy="17985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S3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features labels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38"/>
          <p:cNvSpPr/>
          <p:nvPr/>
        </p:nvSpPr>
        <p:spPr>
          <a:xfrm>
            <a:off x="6040525" y="25252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3" name="Google Shape;363;p38"/>
          <p:cNvSpPr/>
          <p:nvPr/>
        </p:nvSpPr>
        <p:spPr>
          <a:xfrm>
            <a:off x="6040525" y="29791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4" name="Google Shape;364;p38"/>
          <p:cNvSpPr/>
          <p:nvPr/>
        </p:nvSpPr>
        <p:spPr>
          <a:xfrm>
            <a:off x="6040525" y="34158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5" name="Google Shape;365;p38"/>
          <p:cNvSpPr/>
          <p:nvPr/>
        </p:nvSpPr>
        <p:spPr>
          <a:xfrm>
            <a:off x="6040525" y="38697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38"/>
          <p:cNvSpPr/>
          <p:nvPr/>
        </p:nvSpPr>
        <p:spPr>
          <a:xfrm>
            <a:off x="3238238" y="25252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38"/>
          <p:cNvSpPr/>
          <p:nvPr/>
        </p:nvSpPr>
        <p:spPr>
          <a:xfrm>
            <a:off x="3238238" y="2979100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38"/>
          <p:cNvSpPr/>
          <p:nvPr/>
        </p:nvSpPr>
        <p:spPr>
          <a:xfrm>
            <a:off x="3238238" y="34158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38"/>
          <p:cNvSpPr/>
          <p:nvPr/>
        </p:nvSpPr>
        <p:spPr>
          <a:xfrm>
            <a:off x="3238238" y="3869775"/>
            <a:ext cx="2058600" cy="453900"/>
          </a:xfrm>
          <a:prstGeom prst="rect">
            <a:avLst/>
          </a:prstGeom>
          <a:solidFill>
            <a:srgbClr val="EA9999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38"/>
          <p:cNvSpPr/>
          <p:nvPr/>
        </p:nvSpPr>
        <p:spPr>
          <a:xfrm>
            <a:off x="6040525" y="2525200"/>
            <a:ext cx="2256600" cy="1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EC2 RAM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xgboost DMatrix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38"/>
          <p:cNvSpPr/>
          <p:nvPr/>
        </p:nvSpPr>
        <p:spPr>
          <a:xfrm>
            <a:off x="3238250" y="2525200"/>
            <a:ext cx="1664100" cy="19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EBS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raw float data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2" name="Google Shape;372;p38"/>
          <p:cNvCxnSpPr>
            <a:stCxn id="361" idx="3"/>
          </p:cNvCxnSpPr>
          <p:nvPr/>
        </p:nvCxnSpPr>
        <p:spPr>
          <a:xfrm flipH="1" rot="10800000">
            <a:off x="2550550" y="2781250"/>
            <a:ext cx="696300" cy="643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3" name="Google Shape;373;p38"/>
          <p:cNvCxnSpPr>
            <a:stCxn id="361" idx="3"/>
          </p:cNvCxnSpPr>
          <p:nvPr/>
        </p:nvCxnSpPr>
        <p:spPr>
          <a:xfrm flipH="1" rot="10800000">
            <a:off x="2550550" y="3188650"/>
            <a:ext cx="684600" cy="23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4" name="Google Shape;374;p38"/>
          <p:cNvCxnSpPr>
            <a:stCxn id="361" idx="3"/>
          </p:cNvCxnSpPr>
          <p:nvPr/>
        </p:nvCxnSpPr>
        <p:spPr>
          <a:xfrm>
            <a:off x="2550550" y="3424450"/>
            <a:ext cx="672900" cy="334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5" name="Google Shape;375;p38"/>
          <p:cNvCxnSpPr>
            <a:stCxn id="361" idx="3"/>
          </p:cNvCxnSpPr>
          <p:nvPr/>
        </p:nvCxnSpPr>
        <p:spPr>
          <a:xfrm>
            <a:off x="2550550" y="3424450"/>
            <a:ext cx="707700" cy="671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6" name="Google Shape;376;p38"/>
          <p:cNvCxnSpPr/>
          <p:nvPr/>
        </p:nvCxnSpPr>
        <p:spPr>
          <a:xfrm flipH="1" rot="10800000">
            <a:off x="5296838" y="3197050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7" name="Google Shape;377;p38"/>
          <p:cNvCxnSpPr/>
          <p:nvPr/>
        </p:nvCxnSpPr>
        <p:spPr>
          <a:xfrm flipH="1" rot="10800000">
            <a:off x="5296838" y="2722788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8" name="Google Shape;378;p38"/>
          <p:cNvCxnSpPr/>
          <p:nvPr/>
        </p:nvCxnSpPr>
        <p:spPr>
          <a:xfrm flipH="1" rot="10800000">
            <a:off x="5311638" y="3587038"/>
            <a:ext cx="754200" cy="9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9"/>
          <p:cNvPicPr preferRelativeResize="0"/>
          <p:nvPr/>
        </p:nvPicPr>
        <p:blipFill rotWithShape="1">
          <a:blip r:embed="rId3">
            <a:alphaModFix/>
          </a:blip>
          <a:srcRect b="19482" l="0" r="0" t="-382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9"/>
          <p:cNvSpPr txBox="1"/>
          <p:nvPr/>
        </p:nvSpPr>
        <p:spPr>
          <a:xfrm>
            <a:off x="0" y="0"/>
            <a:ext cx="91440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Lesson:  Don't focus on small cost savings early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0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Costs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40"/>
          <p:cNvSpPr txBox="1"/>
          <p:nvPr/>
        </p:nvSpPr>
        <p:spPr>
          <a:xfrm>
            <a:off x="580650" y="1232950"/>
            <a:ext cx="7786200" cy="27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Through a lot of work, we were able to train again by freezing all dependency versions, but it probably cost more in developer time than it saved in AWS costs.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Set yourself up with a framework, and then modify from there if/when cost savings are required.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1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Deployment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1" name="Google Shape;401;p41"/>
          <p:cNvSpPr txBox="1"/>
          <p:nvPr/>
        </p:nvSpPr>
        <p:spPr>
          <a:xfrm>
            <a:off x="0" y="1398963"/>
            <a:ext cx="3604200" cy="29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Deploying the model and making predictions on customer workstations requires safe, robust code that is FAST.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2" name="Google Shape;40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4200" y="1007050"/>
            <a:ext cx="5539800" cy="3740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About Me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 txBox="1"/>
          <p:nvPr>
            <p:ph idx="4294967295" type="ctrTitle"/>
          </p:nvPr>
        </p:nvSpPr>
        <p:spPr>
          <a:xfrm>
            <a:off x="4552113" y="861150"/>
            <a:ext cx="2253300" cy="3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b="1" lang="en-US" sz="1600">
                <a:latin typeface="Helvetica Neue"/>
                <a:ea typeface="Helvetica Neue"/>
                <a:cs typeface="Helvetica Neue"/>
                <a:sym typeface="Helvetica Neue"/>
              </a:rPr>
              <a:t>Institution:</a:t>
            </a:r>
            <a:endParaRPr b="1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PhD in Physics from UMD working for IceCube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Consultant to defense contractors at User Systems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Data Scientist at Endgame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b="11287" l="22212" r="9252" t="15372"/>
          <a:stretch/>
        </p:blipFill>
        <p:spPr>
          <a:xfrm>
            <a:off x="197850" y="861125"/>
            <a:ext cx="4268976" cy="34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>
            <p:ph idx="4294967295" type="ctrTitle"/>
          </p:nvPr>
        </p:nvSpPr>
        <p:spPr>
          <a:xfrm>
            <a:off x="6805425" y="861150"/>
            <a:ext cx="2253300" cy="3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b="1" lang="en-US" sz="1600">
                <a:latin typeface="Helvetica Neue"/>
                <a:ea typeface="Helvetica Neue"/>
                <a:cs typeface="Helvetica Neue"/>
                <a:sym typeface="Helvetica Neue"/>
              </a:rPr>
              <a:t>Data Source:</a:t>
            </a:r>
            <a:endParaRPr b="1"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Photomultiplier tubes at the South Pole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Space/airborne radar systems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Script kiddies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arlow Condensed"/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2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Deployment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0" name="Google Shape;410;p42"/>
          <p:cNvSpPr txBox="1"/>
          <p:nvPr/>
        </p:nvSpPr>
        <p:spPr>
          <a:xfrm>
            <a:off x="852375" y="813450"/>
            <a:ext cx="7741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Data Scientists (me) wrote janky code and data structures with extensive tests and handed it off.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42"/>
          <p:cNvSpPr txBox="1"/>
          <p:nvPr/>
        </p:nvSpPr>
        <p:spPr>
          <a:xfrm>
            <a:off x="701100" y="1874562"/>
            <a:ext cx="7741800" cy="2415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float score(ClassifierModel *model, float *features) {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float psum = 0.0f;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for(unsigned int itree = 0; itree &lt; model-&gt;model_params.num_trees; itree++) {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unsigned int leaf_index = get_leaf_index(features, model-&gt;trees[itree].nodes);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  psum += model-&gt;trees[itree].nodes[leaf_index].leaf_value;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}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psum = logistic(psum);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  return psum;</a:t>
            </a:r>
            <a:endParaRPr sz="1200">
              <a:solidFill>
                <a:srgbClr val="24292E"/>
              </a:solidFill>
              <a:highlight>
                <a:srgbClr val="FFFFF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24292E"/>
                </a:solidFill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1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412" name="Google Shape;412;p42"/>
          <p:cNvSpPr txBox="1"/>
          <p:nvPr/>
        </p:nvSpPr>
        <p:spPr>
          <a:xfrm>
            <a:off x="1527275" y="4379825"/>
            <a:ext cx="54897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The professionals took it from there….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900" y="2127475"/>
            <a:ext cx="1793175" cy="111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3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 Deployment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43"/>
          <p:cNvSpPr/>
          <p:nvPr/>
        </p:nvSpPr>
        <p:spPr>
          <a:xfrm>
            <a:off x="244650" y="2003600"/>
            <a:ext cx="1868400" cy="13614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-US" sz="2800">
                <a:latin typeface="Helvetica Neue"/>
                <a:ea typeface="Helvetica Neue"/>
                <a:cs typeface="Helvetica Neue"/>
                <a:sym typeface="Helvetica Neue"/>
              </a:rPr>
              <a:t>raining Process</a:t>
            </a:r>
            <a:endParaRPr sz="2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2" name="Google Shape;422;p43"/>
          <p:cNvCxnSpPr/>
          <p:nvPr/>
        </p:nvCxnSpPr>
        <p:spPr>
          <a:xfrm>
            <a:off x="2165500" y="2682654"/>
            <a:ext cx="651600" cy="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3" name="Google Shape;423;p43"/>
          <p:cNvCxnSpPr/>
          <p:nvPr/>
        </p:nvCxnSpPr>
        <p:spPr>
          <a:xfrm>
            <a:off x="4080875" y="2684300"/>
            <a:ext cx="779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4" name="Google Shape;424;p43"/>
          <p:cNvSpPr/>
          <p:nvPr/>
        </p:nvSpPr>
        <p:spPr>
          <a:xfrm>
            <a:off x="4925325" y="1410950"/>
            <a:ext cx="2331300" cy="455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Customer appliance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43"/>
          <p:cNvSpPr/>
          <p:nvPr/>
        </p:nvSpPr>
        <p:spPr>
          <a:xfrm>
            <a:off x="4925325" y="1933850"/>
            <a:ext cx="2331300" cy="455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Customer appliance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6" name="Google Shape;426;p43"/>
          <p:cNvSpPr/>
          <p:nvPr/>
        </p:nvSpPr>
        <p:spPr>
          <a:xfrm>
            <a:off x="4925325" y="2456750"/>
            <a:ext cx="2331300" cy="455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Customer appliance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7" name="Google Shape;427;p43"/>
          <p:cNvSpPr/>
          <p:nvPr/>
        </p:nvSpPr>
        <p:spPr>
          <a:xfrm>
            <a:off x="4925325" y="2979650"/>
            <a:ext cx="2331300" cy="455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Customer appliance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8" name="Google Shape;428;p43"/>
          <p:cNvSpPr/>
          <p:nvPr/>
        </p:nvSpPr>
        <p:spPr>
          <a:xfrm>
            <a:off x="4925325" y="3502550"/>
            <a:ext cx="2331300" cy="455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Customer appliance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9" name="Google Shape;429;p43"/>
          <p:cNvCxnSpPr/>
          <p:nvPr/>
        </p:nvCxnSpPr>
        <p:spPr>
          <a:xfrm flipH="1">
            <a:off x="2392275" y="1631175"/>
            <a:ext cx="23400" cy="2385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30" name="Google Shape;430;p43"/>
          <p:cNvSpPr txBox="1"/>
          <p:nvPr/>
        </p:nvSpPr>
        <p:spPr>
          <a:xfrm>
            <a:off x="1088925" y="3842200"/>
            <a:ext cx="26301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w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ell defined interface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1" name="Google Shape;43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748" y="914911"/>
            <a:ext cx="651600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748" y="1624711"/>
            <a:ext cx="651600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748" y="2382486"/>
            <a:ext cx="651600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748" y="3092286"/>
            <a:ext cx="651600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47748" y="3802086"/>
            <a:ext cx="651600" cy="651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6" name="Google Shape;436;p43"/>
          <p:cNvCxnSpPr/>
          <p:nvPr/>
        </p:nvCxnSpPr>
        <p:spPr>
          <a:xfrm>
            <a:off x="7362338" y="2708275"/>
            <a:ext cx="779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7" name="Google Shape;437;p43"/>
          <p:cNvSpPr txBox="1"/>
          <p:nvPr/>
        </p:nvSpPr>
        <p:spPr>
          <a:xfrm>
            <a:off x="7439100" y="306475"/>
            <a:ext cx="1704900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Workstations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8" name="Google Shape;438;p43"/>
          <p:cNvCxnSpPr/>
          <p:nvPr/>
        </p:nvCxnSpPr>
        <p:spPr>
          <a:xfrm rot="10800000">
            <a:off x="3386325" y="1490150"/>
            <a:ext cx="0" cy="479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9" name="Google Shape;439;p43"/>
          <p:cNvCxnSpPr/>
          <p:nvPr/>
        </p:nvCxnSpPr>
        <p:spPr>
          <a:xfrm>
            <a:off x="3599325" y="1509817"/>
            <a:ext cx="2700" cy="499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0" name="Google Shape;440;p43"/>
          <p:cNvSpPr/>
          <p:nvPr/>
        </p:nvSpPr>
        <p:spPr>
          <a:xfrm>
            <a:off x="3108638" y="912250"/>
            <a:ext cx="779700" cy="479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Tests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4"/>
          <p:cNvPicPr preferRelativeResize="0"/>
          <p:nvPr/>
        </p:nvPicPr>
        <p:blipFill rotWithShape="1">
          <a:blip r:embed="rId3">
            <a:alphaModFix/>
          </a:blip>
          <a:srcRect b="0" l="0" r="-4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4"/>
          <p:cNvSpPr txBox="1"/>
          <p:nvPr/>
        </p:nvSpPr>
        <p:spPr>
          <a:xfrm>
            <a:off x="0" y="0"/>
            <a:ext cx="9144000" cy="105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Lesson:  Define a</a:t>
            </a: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format for smooth handoffs to engineering for deployment</a:t>
            </a:r>
            <a:endParaRPr sz="3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5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5" name="Google Shape;455;p45"/>
          <p:cNvSpPr txBox="1"/>
          <p:nvPr/>
        </p:nvSpPr>
        <p:spPr>
          <a:xfrm>
            <a:off x="1157250" y="919350"/>
            <a:ext cx="6829500" cy="12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Bit Inspector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is an internal tool for communicating progress, soliciting feedback, and identifying errors related to MalwareScore.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6" name="Google Shape;456;p45"/>
          <p:cNvSpPr txBox="1"/>
          <p:nvPr/>
        </p:nvSpPr>
        <p:spPr>
          <a:xfrm>
            <a:off x="1254450" y="2433425"/>
            <a:ext cx="6635100" cy="21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Built with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Flask (</a:t>
            </a:r>
            <a:r>
              <a:rPr lang="en-US" sz="18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http://flask.pocoo.org/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D3.js (</a:t>
            </a:r>
            <a:r>
              <a:rPr lang="en-US" sz="18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https://d3js.org/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matplotlib (</a:t>
            </a:r>
            <a:r>
              <a:rPr lang="en-US" sz="18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https://matplotlib.org/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seaborn (</a:t>
            </a:r>
            <a:r>
              <a:rPr lang="en-US" sz="180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https://seaborn.pydata.org/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Connects to multiple internal data and processing resources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46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64" name="Google Shape;46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750" y="813450"/>
            <a:ext cx="7834075" cy="39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6"/>
          <p:cNvSpPr txBox="1"/>
          <p:nvPr/>
        </p:nvSpPr>
        <p:spPr>
          <a:xfrm>
            <a:off x="4410375" y="100350"/>
            <a:ext cx="42738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Page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47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3" name="Google Shape;473;p47"/>
          <p:cNvPicPr preferRelativeResize="0"/>
          <p:nvPr/>
        </p:nvPicPr>
        <p:blipFill rotWithShape="1">
          <a:blip r:embed="rId4">
            <a:alphaModFix/>
          </a:blip>
          <a:srcRect b="0" l="1056" r="1144" t="0"/>
          <a:stretch/>
        </p:blipFill>
        <p:spPr>
          <a:xfrm>
            <a:off x="689825" y="907700"/>
            <a:ext cx="8072749" cy="36778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7"/>
          <p:cNvSpPr/>
          <p:nvPr/>
        </p:nvSpPr>
        <p:spPr>
          <a:xfrm>
            <a:off x="7843250" y="4294000"/>
            <a:ext cx="1070700" cy="37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7"/>
          <p:cNvSpPr txBox="1"/>
          <p:nvPr/>
        </p:nvSpPr>
        <p:spPr>
          <a:xfrm>
            <a:off x="4200925" y="100350"/>
            <a:ext cx="44832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Page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8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3" name="Google Shape;483;p48"/>
          <p:cNvPicPr preferRelativeResize="0"/>
          <p:nvPr/>
        </p:nvPicPr>
        <p:blipFill rotWithShape="1">
          <a:blip r:embed="rId4">
            <a:alphaModFix/>
          </a:blip>
          <a:srcRect b="17911" l="0" r="0" t="0"/>
          <a:stretch/>
        </p:blipFill>
        <p:spPr>
          <a:xfrm>
            <a:off x="1447400" y="813450"/>
            <a:ext cx="6093325" cy="33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8"/>
          <p:cNvSpPr txBox="1"/>
          <p:nvPr/>
        </p:nvSpPr>
        <p:spPr>
          <a:xfrm>
            <a:off x="1153563" y="4282375"/>
            <a:ext cx="66810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Missed a data ingest problem over three weeks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9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2" name="Google Shape;49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675" y="813450"/>
            <a:ext cx="6159951" cy="4106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9"/>
          <p:cNvSpPr txBox="1"/>
          <p:nvPr/>
        </p:nvSpPr>
        <p:spPr>
          <a:xfrm>
            <a:off x="4640550" y="2571025"/>
            <a:ext cx="1233600" cy="68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data scientists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" name="Google Shape;494;p49"/>
          <p:cNvSpPr txBox="1"/>
          <p:nvPr/>
        </p:nvSpPr>
        <p:spPr>
          <a:xfrm>
            <a:off x="2249175" y="3635050"/>
            <a:ext cx="1730700" cy="44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model efficacy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" name="Google Shape;495;p49"/>
          <p:cNvSpPr txBox="1"/>
          <p:nvPr/>
        </p:nvSpPr>
        <p:spPr>
          <a:xfrm>
            <a:off x="5874150" y="3470200"/>
            <a:ext cx="1581600" cy="774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data ingest</a:t>
            </a: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 efficacy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50"/>
          <p:cNvPicPr preferRelativeResize="0"/>
          <p:nvPr/>
        </p:nvPicPr>
        <p:blipFill rotWithShape="1">
          <a:blip r:embed="rId3">
            <a:alphaModFix/>
          </a:blip>
          <a:srcRect b="4767" l="0" r="0" t="10701"/>
          <a:stretch/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50"/>
          <p:cNvSpPr txBox="1"/>
          <p:nvPr/>
        </p:nvSpPr>
        <p:spPr>
          <a:xfrm>
            <a:off x="0" y="0"/>
            <a:ext cx="9144000" cy="102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Lesson:</a:t>
            </a: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Efficacy checks on the pipeline as well as the model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/>
          <p:nvPr/>
        </p:nvSpPr>
        <p:spPr>
          <a:xfrm>
            <a:off x="1306575" y="3304575"/>
            <a:ext cx="20799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Thanks!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9" name="Google Shape;509;p51"/>
          <p:cNvSpPr txBox="1"/>
          <p:nvPr/>
        </p:nvSpPr>
        <p:spPr>
          <a:xfrm>
            <a:off x="4916925" y="2896975"/>
            <a:ext cx="3191400" cy="16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Phil Roth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Endgame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@mrphilroth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proth@endgame.com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10" name="Google Shape;51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51"/>
          <p:cNvSpPr txBox="1"/>
          <p:nvPr/>
        </p:nvSpPr>
        <p:spPr>
          <a:xfrm>
            <a:off x="0" y="0"/>
            <a:ext cx="9144000" cy="209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</a:t>
            </a:r>
            <a:r>
              <a:rPr i="0" lang="en-US" sz="3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rely on proof of concept framework too long</a:t>
            </a:r>
            <a:endParaRPr i="0" sz="3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Don't focus on small cost savings early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 handoff format to engineering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Efficacy checks on the pipeline as well as the model</a:t>
            </a:r>
            <a:endParaRPr sz="3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7820" l="0" r="0" t="7812"/>
          <a:stretch/>
        </p:blipFill>
        <p:spPr>
          <a:xfrm>
            <a:off x="0" y="0"/>
            <a:ext cx="91440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0" y="781975"/>
            <a:ext cx="22908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Speed of Development</a:t>
            </a:r>
            <a:endParaRPr sz="28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7"/>
          <p:cNvSpPr txBox="1"/>
          <p:nvPr/>
        </p:nvSpPr>
        <p:spPr>
          <a:xfrm>
            <a:off x="6355050" y="4141225"/>
            <a:ext cx="25881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Maintainability</a:t>
            </a:r>
            <a:endParaRPr sz="28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in Security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b="32679" l="8457" r="9027" t="32414"/>
          <a:stretch/>
        </p:blipFill>
        <p:spPr>
          <a:xfrm>
            <a:off x="6586200" y="3918475"/>
            <a:ext cx="2421200" cy="1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354900" y="1317300"/>
            <a:ext cx="6231300" cy="23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5305200" y="690000"/>
            <a:ext cx="38388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(from a Kool-Aid drinker)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in Security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 b="32679" l="8457" r="9027" t="32414"/>
          <a:stretch/>
        </p:blipFill>
        <p:spPr>
          <a:xfrm>
            <a:off x="6586200" y="3918475"/>
            <a:ext cx="2421200" cy="1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/>
          <p:nvPr/>
        </p:nvSpPr>
        <p:spPr>
          <a:xfrm>
            <a:off x="354900" y="1317300"/>
            <a:ext cx="2944500" cy="23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i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i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3475000" y="1644627"/>
            <a:ext cx="5432100" cy="1730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“The best minds of my generation are thinking about how to make people click ads. That sucks.”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J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eff Hammerbacher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4700" y="1272387"/>
            <a:ext cx="5618699" cy="123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975" y="1825989"/>
            <a:ext cx="5618700" cy="119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1838" y="2391402"/>
            <a:ext cx="5618701" cy="12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5250" y="2966113"/>
            <a:ext cx="5618699" cy="116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0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in Security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5" name="Google Shape;155;p20"/>
          <p:cNvPicPr preferRelativeResize="0"/>
          <p:nvPr/>
        </p:nvPicPr>
        <p:blipFill rotWithShape="1">
          <a:blip r:embed="rId8">
            <a:alphaModFix/>
          </a:blip>
          <a:srcRect b="32679" l="8457" r="9027" t="32414"/>
          <a:stretch/>
        </p:blipFill>
        <p:spPr>
          <a:xfrm>
            <a:off x="6586200" y="3918475"/>
            <a:ext cx="2421200" cy="1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354900" y="1317300"/>
            <a:ext cx="3170400" cy="23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i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Relevant</a:t>
            </a:r>
            <a:endParaRPr i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9150" y="2085500"/>
            <a:ext cx="6584800" cy="163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453666"/>
            <a:ext cx="689835" cy="68983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144700" y="100350"/>
            <a:ext cx="85395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Barlow Condensed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Science in Security</a:t>
            </a:r>
            <a:endParaRPr b="1" i="0" sz="36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5">
            <a:alphaModFix/>
          </a:blip>
          <a:srcRect b="32679" l="8457" r="9027" t="32414"/>
          <a:stretch/>
        </p:blipFill>
        <p:spPr>
          <a:xfrm>
            <a:off x="6586200" y="3918475"/>
            <a:ext cx="2421200" cy="10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354900" y="1317300"/>
            <a:ext cx="2643300" cy="23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Benefits:</a:t>
            </a:r>
            <a:endParaRPr b="1" sz="3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Relevant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i="1"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</a:t>
            </a:r>
            <a:endParaRPr i="1"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1"/>
          <p:cNvSpPr txBox="1"/>
          <p:nvPr/>
        </p:nvSpPr>
        <p:spPr>
          <a:xfrm>
            <a:off x="3339700" y="1317300"/>
            <a:ext cx="53445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This does not yet exist for common security machine learning applications: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