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Tom Whit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8-11-08T11:45:31.694">
    <p:pos x="6000" y="0"/>
    <p:text>Possible to give an example perhaps?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 name="Shape 35"/>
        <p:cNvGrpSpPr/>
        <p:nvPr/>
      </p:nvGrpSpPr>
      <p:grpSpPr>
        <a:xfrm>
          <a:off x="0" y="0"/>
          <a:ext cx="0" cy="0"/>
          <a:chOff x="0" y="0"/>
          <a:chExt cx="0" cy="0"/>
        </a:xfrm>
      </p:grpSpPr>
      <p:sp>
        <p:nvSpPr>
          <p:cNvPr id="36" name="Google Shape;3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7" name="Google Shape;3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47b2e6fe92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47b2e6fe92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47b2e6fe92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47b2e6fe92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47b2e6fe92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47b2e6fe92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47b2e6fe92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47b2e6fe92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47b2e6fe92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47b2e6fe92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47b2e6fe92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47b2e6fe92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47b2e6fe92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47b2e6fe92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47b2e6fe92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47b2e6fe92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47b2e6fe92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47b2e6fe92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47b2e6fe92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47b2e6fe92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 name="Shape 41"/>
        <p:cNvGrpSpPr/>
        <p:nvPr/>
      </p:nvGrpSpPr>
      <p:grpSpPr>
        <a:xfrm>
          <a:off x="0" y="0"/>
          <a:ext cx="0" cy="0"/>
          <a:chOff x="0" y="0"/>
          <a:chExt cx="0" cy="0"/>
        </a:xfrm>
      </p:grpSpPr>
      <p:sp>
        <p:nvSpPr>
          <p:cNvPr id="42" name="Google Shape;42;g47b2e6fe92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 name="Google Shape;43;g47b2e6fe92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47b2e6fe92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47b2e6fe92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47b2e6fe92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47b2e6fe92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47b2e6fe92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47b2e6fe92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47b2e6fe92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47b2e6fe92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47b2e6fe92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47b2e6fe92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47b2e6fe92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47b2e6fe92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47b2e6fe92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47b2e6fe92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47b2e6fe92_0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47b2e6fe92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47bc3de4ac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47bc3de4ac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g47b2e6fe92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47b2e6fe92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g47b2e6fe92_0_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47b2e6fe92_0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g47b2e6fe9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47b2e6fe9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47b2e6fe92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47b2e6fe92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47b2e6fe92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47b2e6fe92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47b2e6fe92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47b2e6fe92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DNA: apps installed on a machine</a:t>
            </a:r>
            <a:endParaRPr/>
          </a:p>
          <a:p>
            <a:pPr indent="0" lvl="0" marL="0" rtl="0" algn="l">
              <a:spcBef>
                <a:spcPts val="0"/>
              </a:spcBef>
              <a:spcAft>
                <a:spcPts val="0"/>
              </a:spcAft>
              <a:buNone/>
            </a:pPr>
            <a:r>
              <a:rPr lang="en"/>
              <a:t>RNA: apps actually running at any time</a:t>
            </a:r>
            <a:endParaRPr/>
          </a:p>
          <a:p>
            <a:pPr indent="0" lvl="0" marL="0" rtl="0" algn="l">
              <a:spcBef>
                <a:spcPts val="0"/>
              </a:spcBef>
              <a:spcAft>
                <a:spcPts val="0"/>
              </a:spcAft>
              <a:buNone/>
            </a:pPr>
            <a:r>
              <a:rPr lang="en"/>
              <a:t>protein: actual work / interactions with the world</a:t>
            </a:r>
            <a:endParaRPr/>
          </a:p>
          <a:p>
            <a:pPr indent="0" lvl="0" marL="0" rtl="0" algn="l">
              <a:spcBef>
                <a:spcPts val="0"/>
              </a:spcBef>
              <a:spcAft>
                <a:spcPts val="0"/>
              </a:spcAft>
              <a:buNone/>
            </a:pPr>
            <a:r>
              <a:rPr lang="en"/>
              <a:t>two machines w same apps installed can behave very differently based on which apps they are running (web server, graphic design work, email/VC, development/compilation)</a:t>
            </a:r>
            <a:endParaRPr/>
          </a:p>
          <a:p>
            <a:pPr indent="0" lvl="0" marL="0" rtl="0" algn="l">
              <a:spcBef>
                <a:spcPts val="0"/>
              </a:spcBef>
              <a:spcAft>
                <a:spcPts val="0"/>
              </a:spcAft>
              <a:buNone/>
            </a:pPr>
            <a:r>
              <a:rPr lang="en"/>
              <a:t>a snapshot of what apps are installed can tell us some things about a machine, but we'd usually rather know what apps it's running, which tells us more about what it's actually doing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47b2e6fe92_0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47b2e6fe92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47b2e6fe92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47b2e6fe92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hyperlink" Target="http://bit.ly/dataengconf-rw"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dataengconf-rw" TargetMode="Externa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2" name="Shape 12"/>
        <p:cNvGrpSpPr/>
        <p:nvPr/>
      </p:nvGrpSpPr>
      <p:grpSpPr>
        <a:xfrm>
          <a:off x="0" y="0"/>
          <a:ext cx="0" cy="0"/>
          <a:chOff x="0" y="0"/>
          <a:chExt cx="0" cy="0"/>
        </a:xfrm>
      </p:grpSpPr>
      <p:pic>
        <p:nvPicPr>
          <p:cNvPr descr="pptback-01.jpg" id="13" name="Google Shape;13;p2"/>
          <p:cNvPicPr preferRelativeResize="0"/>
          <p:nvPr/>
        </p:nvPicPr>
        <p:blipFill rotWithShape="1">
          <a:blip r:embed="rId2">
            <a:alphaModFix/>
          </a:blip>
          <a:srcRect b="0" l="0" r="0" t="0"/>
          <a:stretch/>
        </p:blipFill>
        <p:spPr>
          <a:xfrm>
            <a:off x="0" y="0"/>
            <a:ext cx="9156300" cy="5150400"/>
          </a:xfrm>
          <a:prstGeom prst="rect">
            <a:avLst/>
          </a:prstGeom>
          <a:noFill/>
          <a:ln>
            <a:noFill/>
          </a:ln>
        </p:spPr>
      </p:pic>
      <p:sp>
        <p:nvSpPr>
          <p:cNvPr id="14" name="Google Shape;14;p2"/>
          <p:cNvSpPr txBox="1"/>
          <p:nvPr>
            <p:ph type="ctrTitle"/>
          </p:nvPr>
        </p:nvSpPr>
        <p:spPr>
          <a:xfrm>
            <a:off x="685799" y="1076486"/>
            <a:ext cx="5777100" cy="1611600"/>
          </a:xfrm>
          <a:prstGeom prst="rect">
            <a:avLst/>
          </a:prstGeom>
          <a:noFill/>
          <a:ln>
            <a:noFill/>
          </a:ln>
        </p:spPr>
        <p:txBody>
          <a:bodyPr anchorCtr="0" anchor="t" bIns="91425" lIns="91425" spcFirstLastPara="1" rIns="91425" wrap="square" tIns="91425"/>
          <a:lstStyle>
            <a:lvl1pPr indent="0" lvl="0" marL="0" marR="0" rtl="0" algn="l">
              <a:lnSpc>
                <a:spcPct val="106666"/>
              </a:lnSpc>
              <a:spcBef>
                <a:spcPts val="0"/>
              </a:spcBef>
              <a:spcAft>
                <a:spcPts val="0"/>
              </a:spcAft>
              <a:buClr>
                <a:srgbClr val="FFFFFF"/>
              </a:buClr>
              <a:buSzPts val="1400"/>
              <a:buFont typeface="Times New Roman"/>
              <a:buNone/>
              <a:defRPr b="1" i="0" sz="4500" u="none" cap="none" strike="noStrike">
                <a:solidFill>
                  <a:srgbClr val="FFFFFF"/>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5" name="Google Shape;15;p2"/>
          <p:cNvSpPr txBox="1"/>
          <p:nvPr>
            <p:ph idx="1" type="subTitle"/>
          </p:nvPr>
        </p:nvSpPr>
        <p:spPr>
          <a:xfrm>
            <a:off x="685800" y="2779300"/>
            <a:ext cx="4680900" cy="1344000"/>
          </a:xfrm>
          <a:prstGeom prst="rect">
            <a:avLst/>
          </a:prstGeom>
          <a:noFill/>
          <a:ln>
            <a:noFill/>
          </a:ln>
        </p:spPr>
        <p:txBody>
          <a:bodyPr anchorCtr="0" anchor="t" bIns="91425" lIns="91425" spcFirstLastPara="1" rIns="91425" wrap="square" tIns="91425"/>
          <a:lstStyle>
            <a:lvl1pPr indent="0" lvl="0" marL="0" marR="0" rtl="0" algn="l">
              <a:lnSpc>
                <a:spcPct val="117391"/>
              </a:lnSpc>
              <a:spcBef>
                <a:spcPts val="460"/>
              </a:spcBef>
              <a:spcAft>
                <a:spcPts val="0"/>
              </a:spcAft>
              <a:buClr>
                <a:srgbClr val="FFFFFF"/>
              </a:buClr>
              <a:buSzPts val="1260"/>
              <a:buFont typeface="Merriweather Sans"/>
              <a:buNone/>
              <a:defRPr b="0" i="0" sz="2300" u="none" cap="none" strike="noStrike">
                <a:solidFill>
                  <a:srgbClr val="FFFFFF"/>
                </a:solidFill>
                <a:latin typeface="Arial"/>
                <a:ea typeface="Arial"/>
                <a:cs typeface="Arial"/>
                <a:sym typeface="Arial"/>
              </a:defRPr>
            </a:lvl1pPr>
            <a:lvl2pPr indent="0" lvl="1" marL="457200" marR="0" rtl="0" algn="ctr">
              <a:spcBef>
                <a:spcPts val="320"/>
              </a:spcBef>
              <a:spcAft>
                <a:spcPts val="0"/>
              </a:spcAft>
              <a:buClr>
                <a:srgbClr val="888888"/>
              </a:buClr>
              <a:buSzPts val="1600"/>
              <a:buFont typeface="Arial"/>
              <a:buNone/>
              <a:defRPr b="0" i="0" sz="1600" u="none" cap="none" strike="noStrike">
                <a:solidFill>
                  <a:srgbClr val="888888"/>
                </a:solidFill>
                <a:latin typeface="Arial"/>
                <a:ea typeface="Arial"/>
                <a:cs typeface="Arial"/>
                <a:sym typeface="Arial"/>
              </a:defRPr>
            </a:lvl2pPr>
            <a:lvl3pPr indent="0" lvl="2" marL="914400" marR="0" rtl="0" algn="ctr">
              <a:spcBef>
                <a:spcPts val="280"/>
              </a:spcBef>
              <a:spcAft>
                <a:spcPts val="0"/>
              </a:spcAft>
              <a:buClr>
                <a:srgbClr val="888888"/>
              </a:buClr>
              <a:buSzPts val="1400"/>
              <a:buFont typeface="Arial"/>
              <a:buNone/>
              <a:defRPr b="0" i="0" sz="1400" u="none" cap="none" strike="noStrike">
                <a:solidFill>
                  <a:srgbClr val="888888"/>
                </a:solidFill>
                <a:latin typeface="Arial"/>
                <a:ea typeface="Arial"/>
                <a:cs typeface="Arial"/>
                <a:sym typeface="Arial"/>
              </a:defRPr>
            </a:lvl3pPr>
            <a:lvl4pPr indent="0" lvl="3" marL="1371600" marR="0" rtl="0" algn="ctr">
              <a:spcBef>
                <a:spcPts val="24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1828800" marR="0" rtl="0" algn="ctr">
              <a:spcBef>
                <a:spcPts val="200"/>
              </a:spcBef>
              <a:spcAft>
                <a:spcPts val="0"/>
              </a:spcAft>
              <a:buClr>
                <a:srgbClr val="888888"/>
              </a:buClr>
              <a:buSzPts val="1000"/>
              <a:buFont typeface="Arial"/>
              <a:buNone/>
              <a:defRPr b="0" i="0" sz="1000" u="none" cap="none" strike="noStrike">
                <a:solidFill>
                  <a:srgbClr val="888888"/>
                </a:solidFill>
                <a:latin typeface="Arial"/>
                <a:ea typeface="Arial"/>
                <a:cs typeface="Arial"/>
                <a:sym typeface="Arial"/>
              </a:defRPr>
            </a:lvl5pPr>
            <a:lvl6pPr indent="0" lvl="5" marL="2286000" marR="0" rtl="0" algn="ctr">
              <a:spcBef>
                <a:spcPts val="400"/>
              </a:spcBef>
              <a:spcAft>
                <a:spcPts val="0"/>
              </a:spcAft>
              <a:buClr>
                <a:srgbClr val="888888"/>
              </a:buClr>
              <a:buSzPts val="2000"/>
              <a:buFont typeface="Arial"/>
              <a:buNone/>
              <a:defRPr b="0" i="0" sz="2000" u="none" cap="none" strike="noStrike">
                <a:solidFill>
                  <a:srgbClr val="888888"/>
                </a:solidFill>
                <a:latin typeface="Times New Roman"/>
                <a:ea typeface="Times New Roman"/>
                <a:cs typeface="Times New Roman"/>
                <a:sym typeface="Times New Roman"/>
              </a:defRPr>
            </a:lvl6pPr>
            <a:lvl7pPr indent="0" lvl="6" marL="2743200" marR="0" rtl="0" algn="ctr">
              <a:spcBef>
                <a:spcPts val="400"/>
              </a:spcBef>
              <a:spcAft>
                <a:spcPts val="0"/>
              </a:spcAft>
              <a:buClr>
                <a:srgbClr val="888888"/>
              </a:buClr>
              <a:buSzPts val="2000"/>
              <a:buFont typeface="Arial"/>
              <a:buNone/>
              <a:defRPr b="0" i="0" sz="2000" u="none" cap="none" strike="noStrike">
                <a:solidFill>
                  <a:srgbClr val="888888"/>
                </a:solidFill>
                <a:latin typeface="Times New Roman"/>
                <a:ea typeface="Times New Roman"/>
                <a:cs typeface="Times New Roman"/>
                <a:sym typeface="Times New Roman"/>
              </a:defRPr>
            </a:lvl7pPr>
            <a:lvl8pPr indent="0" lvl="7" marL="3200400" marR="0" rtl="0" algn="ctr">
              <a:spcBef>
                <a:spcPts val="400"/>
              </a:spcBef>
              <a:spcAft>
                <a:spcPts val="0"/>
              </a:spcAft>
              <a:buClr>
                <a:srgbClr val="888888"/>
              </a:buClr>
              <a:buSzPts val="2000"/>
              <a:buFont typeface="Arial"/>
              <a:buNone/>
              <a:defRPr b="0" i="0" sz="2000" u="none" cap="none" strike="noStrike">
                <a:solidFill>
                  <a:srgbClr val="888888"/>
                </a:solidFill>
                <a:latin typeface="Times New Roman"/>
                <a:ea typeface="Times New Roman"/>
                <a:cs typeface="Times New Roman"/>
                <a:sym typeface="Times New Roman"/>
              </a:defRPr>
            </a:lvl8pPr>
            <a:lvl9pPr indent="0" lvl="8" marL="3657600" marR="0" rtl="0" algn="ctr">
              <a:spcBef>
                <a:spcPts val="400"/>
              </a:spcBef>
              <a:spcAft>
                <a:spcPts val="0"/>
              </a:spcAft>
              <a:buClr>
                <a:srgbClr val="888888"/>
              </a:buClr>
              <a:buSzPts val="2000"/>
              <a:buFont typeface="Arial"/>
              <a:buNone/>
              <a:defRPr b="0" i="0" sz="2000" u="none" cap="none" strike="noStrike">
                <a:solidFill>
                  <a:srgbClr val="888888"/>
                </a:solidFill>
                <a:latin typeface="Times New Roman"/>
                <a:ea typeface="Times New Roman"/>
                <a:cs typeface="Times New Roman"/>
                <a:sym typeface="Times New Roman"/>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16" name="Shape 16"/>
        <p:cNvGrpSpPr/>
        <p:nvPr/>
      </p:nvGrpSpPr>
      <p:grpSpPr>
        <a:xfrm>
          <a:off x="0" y="0"/>
          <a:ext cx="0" cy="0"/>
          <a:chOff x="0" y="0"/>
          <a:chExt cx="0" cy="0"/>
        </a:xfrm>
      </p:grpSpPr>
      <p:pic>
        <p:nvPicPr>
          <p:cNvPr descr="pptbacktoc-02.jpg" id="17" name="Google Shape;17;p3"/>
          <p:cNvPicPr preferRelativeResize="0"/>
          <p:nvPr/>
        </p:nvPicPr>
        <p:blipFill rotWithShape="1">
          <a:blip r:embed="rId2">
            <a:alphaModFix/>
          </a:blip>
          <a:srcRect b="0" l="0" r="0" t="0"/>
          <a:stretch/>
        </p:blipFill>
        <p:spPr>
          <a:xfrm>
            <a:off x="0" y="0"/>
            <a:ext cx="9156300" cy="5150400"/>
          </a:xfrm>
          <a:prstGeom prst="rect">
            <a:avLst/>
          </a:prstGeom>
          <a:noFill/>
          <a:ln>
            <a:noFill/>
          </a:ln>
        </p:spPr>
      </p:pic>
      <p:sp>
        <p:nvSpPr>
          <p:cNvPr id="18" name="Google Shape;18;p3"/>
          <p:cNvSpPr txBox="1"/>
          <p:nvPr>
            <p:ph type="title"/>
          </p:nvPr>
        </p:nvSpPr>
        <p:spPr>
          <a:xfrm>
            <a:off x="457200" y="327072"/>
            <a:ext cx="8229600" cy="46890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Clr>
                <a:srgbClr val="FFFFFF"/>
              </a:buClr>
              <a:buSzPts val="1400"/>
              <a:buFont typeface="Times New Roman"/>
              <a:buNone/>
              <a:defRPr b="1" i="0" sz="2900" u="none" cap="none" strike="noStrike">
                <a:solidFill>
                  <a:srgbClr val="FFFFFF"/>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9" name="Google Shape;19;p3"/>
          <p:cNvSpPr txBox="1"/>
          <p:nvPr>
            <p:ph idx="1" type="body"/>
          </p:nvPr>
        </p:nvSpPr>
        <p:spPr>
          <a:xfrm>
            <a:off x="457200" y="1120190"/>
            <a:ext cx="8229600" cy="3516300"/>
          </a:xfrm>
          <a:prstGeom prst="rect">
            <a:avLst/>
          </a:prstGeom>
          <a:noFill/>
          <a:ln>
            <a:noFill/>
          </a:ln>
        </p:spPr>
        <p:txBody>
          <a:bodyPr anchorCtr="0" anchor="t" bIns="91425" lIns="91425" spcFirstLastPara="1" rIns="91425" wrap="square" tIns="91425"/>
          <a:lstStyle>
            <a:lvl1pPr indent="-374650" lvl="0" marL="457200" marR="0" rtl="0" algn="l">
              <a:lnSpc>
                <a:spcPct val="150000"/>
              </a:lnSpc>
              <a:spcBef>
                <a:spcPts val="460"/>
              </a:spcBef>
              <a:spcAft>
                <a:spcPts val="0"/>
              </a:spcAft>
              <a:buClr>
                <a:schemeClr val="lt1"/>
              </a:buClr>
              <a:buSzPts val="2300"/>
              <a:buFont typeface="Arial"/>
              <a:buAutoNum type="arabicPeriod"/>
              <a:defRPr b="0" i="0" sz="2300" u="none" cap="none" strike="noStrike">
                <a:solidFill>
                  <a:schemeClr val="lt1"/>
                </a:solidFill>
                <a:latin typeface="Arial"/>
                <a:ea typeface="Arial"/>
                <a:cs typeface="Arial"/>
                <a:sym typeface="Arial"/>
              </a:defRPr>
            </a:lvl1pPr>
            <a:lvl2pPr indent="-330200" lvl="1" marL="914400" marR="0" rtl="0" algn="l">
              <a:spcBef>
                <a:spcPts val="320"/>
              </a:spcBef>
              <a:spcAft>
                <a:spcPts val="0"/>
              </a:spcAft>
              <a:buClr>
                <a:schemeClr val="lt1"/>
              </a:buClr>
              <a:buSzPts val="1600"/>
              <a:buFont typeface="Arial"/>
              <a:buAutoNum type="arabicPeriod"/>
              <a:defRPr b="0" i="0" sz="1600" u="none" cap="none" strike="noStrike">
                <a:solidFill>
                  <a:schemeClr val="lt1"/>
                </a:solidFill>
                <a:latin typeface="Arial"/>
                <a:ea typeface="Arial"/>
                <a:cs typeface="Arial"/>
                <a:sym typeface="Arial"/>
              </a:defRPr>
            </a:lvl2pPr>
            <a:lvl3pPr indent="-317500" lvl="2" marL="1371600" marR="0" rtl="0" algn="l">
              <a:spcBef>
                <a:spcPts val="280"/>
              </a:spcBef>
              <a:spcAft>
                <a:spcPts val="0"/>
              </a:spcAft>
              <a:buClr>
                <a:schemeClr val="lt1"/>
              </a:buClr>
              <a:buSzPts val="1400"/>
              <a:buFont typeface="Arial"/>
              <a:buAutoNum type="arabicPeriod"/>
              <a:defRPr b="0" i="0" sz="1400" u="none" cap="none" strike="noStrike">
                <a:solidFill>
                  <a:schemeClr val="lt1"/>
                </a:solidFill>
                <a:latin typeface="Arial"/>
                <a:ea typeface="Arial"/>
                <a:cs typeface="Arial"/>
                <a:sym typeface="Arial"/>
              </a:defRPr>
            </a:lvl3pPr>
            <a:lvl4pPr indent="-304800" lvl="3" marL="1828800" marR="0" rtl="0" algn="l">
              <a:spcBef>
                <a:spcPts val="240"/>
              </a:spcBef>
              <a:spcAft>
                <a:spcPts val="0"/>
              </a:spcAft>
              <a:buClr>
                <a:schemeClr val="lt1"/>
              </a:buClr>
              <a:buSzPts val="1200"/>
              <a:buFont typeface="Arial"/>
              <a:buAutoNum type="arabicPeriod"/>
              <a:defRPr b="0" i="0" sz="1200" u="none" cap="none" strike="noStrike">
                <a:solidFill>
                  <a:schemeClr val="lt1"/>
                </a:solidFill>
                <a:latin typeface="Arial"/>
                <a:ea typeface="Arial"/>
                <a:cs typeface="Arial"/>
                <a:sym typeface="Arial"/>
              </a:defRPr>
            </a:lvl4pPr>
            <a:lvl5pPr indent="-292100" lvl="4" marL="2286000" marR="0" rtl="0" algn="l">
              <a:spcBef>
                <a:spcPts val="200"/>
              </a:spcBef>
              <a:spcAft>
                <a:spcPts val="0"/>
              </a:spcAft>
              <a:buClr>
                <a:schemeClr val="lt1"/>
              </a:buClr>
              <a:buSzPts val="1000"/>
              <a:buFont typeface="Arial"/>
              <a:buAutoNum type="arabicPeriod"/>
              <a:defRPr b="0" i="0" sz="10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spTree>
      <p:nvGrpSpPr>
        <p:cNvPr id="20" name="Shape 20"/>
        <p:cNvGrpSpPr/>
        <p:nvPr/>
      </p:nvGrpSpPr>
      <p:grpSpPr>
        <a:xfrm>
          <a:off x="0" y="0"/>
          <a:ext cx="0" cy="0"/>
          <a:chOff x="0" y="0"/>
          <a:chExt cx="0" cy="0"/>
        </a:xfrm>
      </p:grpSpPr>
      <p:pic>
        <p:nvPicPr>
          <p:cNvPr descr="pptbacktoc-02.jpg" id="21" name="Google Shape;21;p4"/>
          <p:cNvPicPr preferRelativeResize="0"/>
          <p:nvPr/>
        </p:nvPicPr>
        <p:blipFill rotWithShape="1">
          <a:blip r:embed="rId2">
            <a:alphaModFix/>
          </a:blip>
          <a:srcRect b="0" l="0" r="0" t="0"/>
          <a:stretch/>
        </p:blipFill>
        <p:spPr>
          <a:xfrm>
            <a:off x="0" y="0"/>
            <a:ext cx="9156300" cy="5150400"/>
          </a:xfrm>
          <a:prstGeom prst="rect">
            <a:avLst/>
          </a:prstGeom>
          <a:noFill/>
          <a:ln>
            <a:noFill/>
          </a:ln>
        </p:spPr>
      </p:pic>
      <p:sp>
        <p:nvSpPr>
          <p:cNvPr id="22" name="Google Shape;22;p4"/>
          <p:cNvSpPr txBox="1"/>
          <p:nvPr>
            <p:ph type="title"/>
          </p:nvPr>
        </p:nvSpPr>
        <p:spPr>
          <a:xfrm>
            <a:off x="722313" y="1263107"/>
            <a:ext cx="7772400" cy="2025000"/>
          </a:xfrm>
          <a:prstGeom prst="rect">
            <a:avLst/>
          </a:prstGeom>
          <a:noFill/>
          <a:ln>
            <a:noFill/>
          </a:ln>
        </p:spPr>
        <p:txBody>
          <a:bodyPr anchorCtr="0" anchor="t" bIns="91425" lIns="91425" spcFirstLastPara="1" rIns="91425" wrap="square" tIns="91425"/>
          <a:lstStyle>
            <a:lvl1pPr indent="0" lvl="0" marL="0" marR="0" rtl="0" algn="l">
              <a:lnSpc>
                <a:spcPct val="106666"/>
              </a:lnSpc>
              <a:spcBef>
                <a:spcPts val="0"/>
              </a:spcBef>
              <a:spcAft>
                <a:spcPts val="0"/>
              </a:spcAft>
              <a:buClr>
                <a:schemeClr val="lt1"/>
              </a:buClr>
              <a:buSzPts val="1400"/>
              <a:buFont typeface="Times New Roman"/>
              <a:buNone/>
              <a:defRPr b="1" i="0" sz="4500" u="none" cap="none" strike="noStrike">
                <a:solidFill>
                  <a:schemeClr val="lt1"/>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3" name="Google Shape;23;p4"/>
          <p:cNvSpPr txBox="1"/>
          <p:nvPr/>
        </p:nvSpPr>
        <p:spPr>
          <a:xfrm>
            <a:off x="7162975" y="4686700"/>
            <a:ext cx="1923900" cy="323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FFFFFF"/>
                </a:solidFill>
                <a:uFill>
                  <a:noFill/>
                </a:uFill>
                <a:hlinkClick r:id="rId3"/>
              </a:rPr>
              <a:t>bit.ly/dataengconf-rw</a:t>
            </a:r>
            <a:endParaRPr>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24" name="Shape 24"/>
        <p:cNvGrpSpPr/>
        <p:nvPr/>
      </p:nvGrpSpPr>
      <p:grpSpPr>
        <a:xfrm>
          <a:off x="0" y="0"/>
          <a:ext cx="0" cy="0"/>
          <a:chOff x="0" y="0"/>
          <a:chExt cx="0" cy="0"/>
        </a:xfrm>
      </p:grpSpPr>
      <p:sp>
        <p:nvSpPr>
          <p:cNvPr id="25" name="Google Shape;25;p5"/>
          <p:cNvSpPr txBox="1"/>
          <p:nvPr>
            <p:ph type="title"/>
          </p:nvPr>
        </p:nvSpPr>
        <p:spPr>
          <a:xfrm>
            <a:off x="457200" y="327072"/>
            <a:ext cx="8229600" cy="46890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Clr>
                <a:schemeClr val="accent1"/>
              </a:buClr>
              <a:buSzPts val="1400"/>
              <a:buFont typeface="Times New Roman"/>
              <a:buNone/>
              <a:defRPr b="1" i="0" sz="2000" u="none" cap="none" strike="noStrike">
                <a:solidFill>
                  <a:schemeClr val="accent1"/>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6" name="Google Shape;26;p5"/>
          <p:cNvSpPr txBox="1"/>
          <p:nvPr>
            <p:ph idx="11" type="ftr"/>
          </p:nvPr>
        </p:nvSpPr>
        <p:spPr>
          <a:xfrm>
            <a:off x="457200" y="4767263"/>
            <a:ext cx="28956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82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indent="0" lvl="2" marL="9144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indent="0" lvl="3" marL="13716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indent="0" lvl="4" marL="18288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indent="0" lvl="5" marL="22860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indent="0" lvl="6" marL="27432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indent="0" lvl="7" marL="32004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indent="0" lvl="8" marL="36576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27" name="Google Shape;27;p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20" u="none" cap="none" strike="noStrike">
                <a:solidFill>
                  <a:srgbClr val="888888"/>
                </a:solidFill>
                <a:latin typeface="Arial"/>
                <a:ea typeface="Arial"/>
                <a:cs typeface="Arial"/>
                <a:sym typeface="Arial"/>
              </a:defRPr>
            </a:lvl1pPr>
            <a:lvl2pPr indent="0" lvl="1" marL="0" marR="0" rtl="0" algn="r">
              <a:spcBef>
                <a:spcPts val="0"/>
              </a:spcBef>
              <a:buNone/>
              <a:defRPr b="0" i="0" sz="820" u="none" cap="none" strike="noStrike">
                <a:solidFill>
                  <a:srgbClr val="888888"/>
                </a:solidFill>
                <a:latin typeface="Arial"/>
                <a:ea typeface="Arial"/>
                <a:cs typeface="Arial"/>
                <a:sym typeface="Arial"/>
              </a:defRPr>
            </a:lvl2pPr>
            <a:lvl3pPr indent="0" lvl="2" marL="0" marR="0" rtl="0" algn="r">
              <a:spcBef>
                <a:spcPts val="0"/>
              </a:spcBef>
              <a:buNone/>
              <a:defRPr b="0" i="0" sz="820" u="none" cap="none" strike="noStrike">
                <a:solidFill>
                  <a:srgbClr val="888888"/>
                </a:solidFill>
                <a:latin typeface="Arial"/>
                <a:ea typeface="Arial"/>
                <a:cs typeface="Arial"/>
                <a:sym typeface="Arial"/>
              </a:defRPr>
            </a:lvl3pPr>
            <a:lvl4pPr indent="0" lvl="3" marL="0" marR="0" rtl="0" algn="r">
              <a:spcBef>
                <a:spcPts val="0"/>
              </a:spcBef>
              <a:buNone/>
              <a:defRPr b="0" i="0" sz="820" u="none" cap="none" strike="noStrike">
                <a:solidFill>
                  <a:srgbClr val="888888"/>
                </a:solidFill>
                <a:latin typeface="Arial"/>
                <a:ea typeface="Arial"/>
                <a:cs typeface="Arial"/>
                <a:sym typeface="Arial"/>
              </a:defRPr>
            </a:lvl4pPr>
            <a:lvl5pPr indent="0" lvl="4" marL="0" marR="0" rtl="0" algn="r">
              <a:spcBef>
                <a:spcPts val="0"/>
              </a:spcBef>
              <a:buNone/>
              <a:defRPr b="0" i="0" sz="820" u="none" cap="none" strike="noStrike">
                <a:solidFill>
                  <a:srgbClr val="888888"/>
                </a:solidFill>
                <a:latin typeface="Arial"/>
                <a:ea typeface="Arial"/>
                <a:cs typeface="Arial"/>
                <a:sym typeface="Arial"/>
              </a:defRPr>
            </a:lvl5pPr>
            <a:lvl6pPr indent="0" lvl="5" marL="0" marR="0" rtl="0" algn="r">
              <a:spcBef>
                <a:spcPts val="0"/>
              </a:spcBef>
              <a:buNone/>
              <a:defRPr b="0" i="0" sz="820" u="none" cap="none" strike="noStrike">
                <a:solidFill>
                  <a:srgbClr val="888888"/>
                </a:solidFill>
                <a:latin typeface="Arial"/>
                <a:ea typeface="Arial"/>
                <a:cs typeface="Arial"/>
                <a:sym typeface="Arial"/>
              </a:defRPr>
            </a:lvl6pPr>
            <a:lvl7pPr indent="0" lvl="6" marL="0" marR="0" rtl="0" algn="r">
              <a:spcBef>
                <a:spcPts val="0"/>
              </a:spcBef>
              <a:buNone/>
              <a:defRPr b="0" i="0" sz="820" u="none" cap="none" strike="noStrike">
                <a:solidFill>
                  <a:srgbClr val="888888"/>
                </a:solidFill>
                <a:latin typeface="Arial"/>
                <a:ea typeface="Arial"/>
                <a:cs typeface="Arial"/>
                <a:sym typeface="Arial"/>
              </a:defRPr>
            </a:lvl7pPr>
            <a:lvl8pPr indent="0" lvl="7" marL="0" marR="0" rtl="0" algn="r">
              <a:spcBef>
                <a:spcPts val="0"/>
              </a:spcBef>
              <a:buNone/>
              <a:defRPr b="0" i="0" sz="820" u="none" cap="none" strike="noStrike">
                <a:solidFill>
                  <a:srgbClr val="888888"/>
                </a:solidFill>
                <a:latin typeface="Arial"/>
                <a:ea typeface="Arial"/>
                <a:cs typeface="Arial"/>
                <a:sym typeface="Arial"/>
              </a:defRPr>
            </a:lvl8pPr>
            <a:lvl9pPr indent="0" lvl="8" marL="0" marR="0" rtl="0" algn="r">
              <a:spcBef>
                <a:spcPts val="0"/>
              </a:spcBef>
              <a:buNone/>
              <a:defRPr b="0" i="0" sz="82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8" name="Google Shape;28;p5"/>
          <p:cNvSpPr txBox="1"/>
          <p:nvPr>
            <p:ph idx="1" type="body"/>
          </p:nvPr>
        </p:nvSpPr>
        <p:spPr>
          <a:xfrm>
            <a:off x="457200" y="1304836"/>
            <a:ext cx="8229600" cy="3147900"/>
          </a:xfrm>
          <a:prstGeom prst="rect">
            <a:avLst/>
          </a:prstGeom>
          <a:noFill/>
          <a:ln>
            <a:noFill/>
          </a:ln>
        </p:spPr>
        <p:txBody>
          <a:bodyPr anchorCtr="0" anchor="t" bIns="91425" lIns="91425" spcFirstLastPara="1" rIns="91425" wrap="square" tIns="91425"/>
          <a:lstStyle>
            <a:lvl1pPr indent="-228600" lvl="0" marL="457200" marR="0" rtl="0" algn="l">
              <a:lnSpc>
                <a:spcPct val="101960"/>
              </a:lnSpc>
              <a:spcBef>
                <a:spcPts val="1020"/>
              </a:spcBef>
              <a:spcAft>
                <a:spcPts val="0"/>
              </a:spcAft>
              <a:buClr>
                <a:srgbClr val="666666"/>
              </a:buClr>
              <a:buSzPts val="1260"/>
              <a:buFont typeface="Merriweather Sans"/>
              <a:buNone/>
              <a:defRPr b="1" i="0" sz="5100" u="none" cap="none" strike="noStrike">
                <a:solidFill>
                  <a:srgbClr val="666666"/>
                </a:solidFill>
                <a:latin typeface="Times New Roman"/>
                <a:ea typeface="Times New Roman"/>
                <a:cs typeface="Times New Roman"/>
                <a:sym typeface="Times New Roman"/>
              </a:defRPr>
            </a:lvl1pPr>
            <a:lvl2pPr indent="-228600" lvl="1" marL="914400" marR="0" rtl="0" algn="l">
              <a:spcBef>
                <a:spcPts val="360"/>
              </a:spcBef>
              <a:spcAft>
                <a:spcPts val="0"/>
              </a:spcAft>
              <a:buClr>
                <a:srgbClr val="888888"/>
              </a:buClr>
              <a:buSzPts val="1600"/>
              <a:buFont typeface="Arial"/>
              <a:buNone/>
              <a:defRPr b="0" i="0" sz="1800" u="none" cap="none" strike="noStrike">
                <a:solidFill>
                  <a:srgbClr val="888888"/>
                </a:solidFill>
                <a:latin typeface="Arial"/>
                <a:ea typeface="Arial"/>
                <a:cs typeface="Arial"/>
                <a:sym typeface="Arial"/>
              </a:defRPr>
            </a:lvl2pPr>
            <a:lvl3pPr indent="-228600" lvl="2" marL="1371600" marR="0" rtl="0" algn="l">
              <a:spcBef>
                <a:spcPts val="320"/>
              </a:spcBef>
              <a:spcAft>
                <a:spcPts val="0"/>
              </a:spcAft>
              <a:buClr>
                <a:srgbClr val="888888"/>
              </a:buClr>
              <a:buSzPts val="1400"/>
              <a:buFont typeface="Arial"/>
              <a:buNone/>
              <a:defRPr b="0" i="0" sz="1600" u="none" cap="none" strike="noStrike">
                <a:solidFill>
                  <a:srgbClr val="888888"/>
                </a:solidFill>
                <a:latin typeface="Arial"/>
                <a:ea typeface="Arial"/>
                <a:cs typeface="Arial"/>
                <a:sym typeface="Arial"/>
              </a:defRPr>
            </a:lvl3pPr>
            <a:lvl4pPr indent="-228600" lvl="3" marL="1828800" marR="0" rtl="0" algn="l">
              <a:spcBef>
                <a:spcPts val="280"/>
              </a:spcBef>
              <a:spcAft>
                <a:spcPts val="0"/>
              </a:spcAft>
              <a:buClr>
                <a:srgbClr val="888888"/>
              </a:buClr>
              <a:buSzPts val="1200"/>
              <a:buFont typeface="Arial"/>
              <a:buNone/>
              <a:defRPr b="0" i="0" sz="1400" u="none" cap="none" strike="noStrike">
                <a:solidFill>
                  <a:srgbClr val="888888"/>
                </a:solidFill>
                <a:latin typeface="Arial"/>
                <a:ea typeface="Arial"/>
                <a:cs typeface="Arial"/>
                <a:sym typeface="Arial"/>
              </a:defRPr>
            </a:lvl4pPr>
            <a:lvl5pPr indent="-228600" lvl="4" marL="2286000" marR="0" rtl="0" algn="l">
              <a:spcBef>
                <a:spcPts val="280"/>
              </a:spcBef>
              <a:spcAft>
                <a:spcPts val="0"/>
              </a:spcAft>
              <a:buClr>
                <a:srgbClr val="888888"/>
              </a:buClr>
              <a:buSzPts val="1000"/>
              <a:buFont typeface="Arial"/>
              <a:buNone/>
              <a:defRPr b="0" i="0" sz="1400" u="none" cap="none" strike="noStrike">
                <a:solidFill>
                  <a:srgbClr val="888888"/>
                </a:solidFill>
                <a:latin typeface="Arial"/>
                <a:ea typeface="Arial"/>
                <a:cs typeface="Arial"/>
                <a:sym typeface="Arial"/>
              </a:defRPr>
            </a:lvl5pPr>
            <a:lvl6pPr indent="-228600" lvl="5" marL="2743200" marR="0" rtl="0" algn="l">
              <a:spcBef>
                <a:spcPts val="280"/>
              </a:spcBef>
              <a:spcAft>
                <a:spcPts val="0"/>
              </a:spcAft>
              <a:buClr>
                <a:srgbClr val="888888"/>
              </a:buClr>
              <a:buSzPts val="2000"/>
              <a:buFont typeface="Arial"/>
              <a:buNone/>
              <a:defRPr b="0" i="0" sz="1400" u="none" cap="none" strike="noStrike">
                <a:solidFill>
                  <a:srgbClr val="888888"/>
                </a:solidFill>
                <a:latin typeface="Times New Roman"/>
                <a:ea typeface="Times New Roman"/>
                <a:cs typeface="Times New Roman"/>
                <a:sym typeface="Times New Roman"/>
              </a:defRPr>
            </a:lvl6pPr>
            <a:lvl7pPr indent="-228600" lvl="6" marL="3200400" marR="0" rtl="0" algn="l">
              <a:spcBef>
                <a:spcPts val="280"/>
              </a:spcBef>
              <a:spcAft>
                <a:spcPts val="0"/>
              </a:spcAft>
              <a:buClr>
                <a:srgbClr val="888888"/>
              </a:buClr>
              <a:buSzPts val="2000"/>
              <a:buFont typeface="Arial"/>
              <a:buNone/>
              <a:defRPr b="0" i="0" sz="1400" u="none" cap="none" strike="noStrike">
                <a:solidFill>
                  <a:srgbClr val="888888"/>
                </a:solidFill>
                <a:latin typeface="Times New Roman"/>
                <a:ea typeface="Times New Roman"/>
                <a:cs typeface="Times New Roman"/>
                <a:sym typeface="Times New Roman"/>
              </a:defRPr>
            </a:lvl7pPr>
            <a:lvl8pPr indent="-228600" lvl="7" marL="3657600" marR="0" rtl="0" algn="l">
              <a:spcBef>
                <a:spcPts val="280"/>
              </a:spcBef>
              <a:spcAft>
                <a:spcPts val="0"/>
              </a:spcAft>
              <a:buClr>
                <a:srgbClr val="888888"/>
              </a:buClr>
              <a:buSzPts val="2000"/>
              <a:buFont typeface="Arial"/>
              <a:buNone/>
              <a:defRPr b="0" i="0" sz="1400" u="none" cap="none" strike="noStrike">
                <a:solidFill>
                  <a:srgbClr val="888888"/>
                </a:solidFill>
                <a:latin typeface="Times New Roman"/>
                <a:ea typeface="Times New Roman"/>
                <a:cs typeface="Times New Roman"/>
                <a:sym typeface="Times New Roman"/>
              </a:defRPr>
            </a:lvl8pPr>
            <a:lvl9pPr indent="-228600" lvl="8" marL="4114800" marR="0" rtl="0" algn="l">
              <a:spcBef>
                <a:spcPts val="280"/>
              </a:spcBef>
              <a:spcAft>
                <a:spcPts val="0"/>
              </a:spcAft>
              <a:buClr>
                <a:srgbClr val="888888"/>
              </a:buClr>
              <a:buSzPts val="2000"/>
              <a:buFont typeface="Arial"/>
              <a:buNone/>
              <a:defRPr b="0" i="0" sz="1400" u="none" cap="none" strike="noStrike">
                <a:solidFill>
                  <a:srgbClr val="888888"/>
                </a:solidFill>
                <a:latin typeface="Times New Roman"/>
                <a:ea typeface="Times New Roman"/>
                <a:cs typeface="Times New Roman"/>
                <a:sym typeface="Times New Roman"/>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29" name="Shape 29"/>
        <p:cNvGrpSpPr/>
        <p:nvPr/>
      </p:nvGrpSpPr>
      <p:grpSpPr>
        <a:xfrm>
          <a:off x="0" y="0"/>
          <a:ext cx="0" cy="0"/>
          <a:chOff x="0" y="0"/>
          <a:chExt cx="0" cy="0"/>
        </a:xfrm>
      </p:grpSpPr>
      <p:sp>
        <p:nvSpPr>
          <p:cNvPr id="30" name="Google Shape;30;p6"/>
          <p:cNvSpPr txBox="1"/>
          <p:nvPr>
            <p:ph type="title"/>
          </p:nvPr>
        </p:nvSpPr>
        <p:spPr>
          <a:xfrm>
            <a:off x="457200" y="327072"/>
            <a:ext cx="8229600" cy="46890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Clr>
                <a:schemeClr val="accent1"/>
              </a:buClr>
              <a:buSzPts val="1400"/>
              <a:buFont typeface="Times New Roman"/>
              <a:buNone/>
              <a:defRPr b="1" i="0" sz="2000" u="none" cap="none" strike="noStrike">
                <a:solidFill>
                  <a:schemeClr val="accent1"/>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1" name="Google Shape;31;p6"/>
          <p:cNvSpPr txBox="1"/>
          <p:nvPr>
            <p:ph idx="1" type="body"/>
          </p:nvPr>
        </p:nvSpPr>
        <p:spPr>
          <a:xfrm>
            <a:off x="457200" y="1119815"/>
            <a:ext cx="8229600" cy="3394500"/>
          </a:xfrm>
          <a:prstGeom prst="rect">
            <a:avLst/>
          </a:prstGeom>
          <a:noFill/>
          <a:ln>
            <a:noFill/>
          </a:ln>
        </p:spPr>
        <p:txBody>
          <a:bodyPr anchorCtr="0" anchor="t" bIns="91425" lIns="91425" spcFirstLastPara="1" rIns="91425" wrap="square" tIns="91425"/>
          <a:lstStyle>
            <a:lvl1pPr indent="-308610" lvl="0" marL="457200" marR="0" rtl="0" algn="l">
              <a:lnSpc>
                <a:spcPct val="127777"/>
              </a:lnSpc>
              <a:spcBef>
                <a:spcPts val="360"/>
              </a:spcBef>
              <a:spcAft>
                <a:spcPts val="0"/>
              </a:spcAft>
              <a:buClr>
                <a:srgbClr val="333333"/>
              </a:buClr>
              <a:buSzPts val="1260"/>
              <a:buFont typeface="Merriweather Sans"/>
              <a:buChar char="▶"/>
              <a:defRPr b="0" i="0" sz="1800" u="none" cap="none" strike="noStrike">
                <a:solidFill>
                  <a:srgbClr val="333333"/>
                </a:solidFill>
                <a:latin typeface="Arial"/>
                <a:ea typeface="Arial"/>
                <a:cs typeface="Arial"/>
                <a:sym typeface="Arial"/>
              </a:defRPr>
            </a:lvl1pPr>
            <a:lvl2pPr indent="-330200" lvl="1" marL="914400" marR="0" rtl="0" algn="l">
              <a:spcBef>
                <a:spcPts val="320"/>
              </a:spcBef>
              <a:spcAft>
                <a:spcPts val="0"/>
              </a:spcAft>
              <a:buClr>
                <a:srgbClr val="333333"/>
              </a:buClr>
              <a:buSzPts val="1600"/>
              <a:buFont typeface="Arial"/>
              <a:buChar char="–"/>
              <a:defRPr b="0" i="0" sz="1600" u="none" cap="none" strike="noStrike">
                <a:solidFill>
                  <a:srgbClr val="333333"/>
                </a:solidFill>
                <a:latin typeface="Arial"/>
                <a:ea typeface="Arial"/>
                <a:cs typeface="Arial"/>
                <a:sym typeface="Arial"/>
              </a:defRPr>
            </a:lvl2pPr>
            <a:lvl3pPr indent="-317500" lvl="2" marL="1371600" marR="0" rtl="0" algn="l">
              <a:spcBef>
                <a:spcPts val="280"/>
              </a:spcBef>
              <a:spcAft>
                <a:spcPts val="0"/>
              </a:spcAft>
              <a:buClr>
                <a:srgbClr val="333333"/>
              </a:buClr>
              <a:buSzPts val="1400"/>
              <a:buFont typeface="Arial"/>
              <a:buChar char="•"/>
              <a:defRPr b="0" i="0" sz="1400" u="none" cap="none" strike="noStrike">
                <a:solidFill>
                  <a:srgbClr val="333333"/>
                </a:solidFill>
                <a:latin typeface="Arial"/>
                <a:ea typeface="Arial"/>
                <a:cs typeface="Arial"/>
                <a:sym typeface="Arial"/>
              </a:defRPr>
            </a:lvl3pPr>
            <a:lvl4pPr indent="-304800" lvl="3" marL="1828800" marR="0" rtl="0" algn="l">
              <a:spcBef>
                <a:spcPts val="240"/>
              </a:spcBef>
              <a:spcAft>
                <a:spcPts val="0"/>
              </a:spcAft>
              <a:buClr>
                <a:srgbClr val="333333"/>
              </a:buClr>
              <a:buSzPts val="1200"/>
              <a:buFont typeface="Arial"/>
              <a:buChar char="–"/>
              <a:defRPr b="0" i="0" sz="1200" u="none" cap="none" strike="noStrike">
                <a:solidFill>
                  <a:srgbClr val="333333"/>
                </a:solidFill>
                <a:latin typeface="Arial"/>
                <a:ea typeface="Arial"/>
                <a:cs typeface="Arial"/>
                <a:sym typeface="Arial"/>
              </a:defRPr>
            </a:lvl4pPr>
            <a:lvl5pPr indent="-292100" lvl="4" marL="2286000" marR="0" rtl="0" algn="l">
              <a:spcBef>
                <a:spcPts val="200"/>
              </a:spcBef>
              <a:spcAft>
                <a:spcPts val="0"/>
              </a:spcAft>
              <a:buClr>
                <a:srgbClr val="333333"/>
              </a:buClr>
              <a:buSzPts val="1000"/>
              <a:buFont typeface="Arial"/>
              <a:buChar char="»"/>
              <a:defRPr b="0" i="0" sz="1000" u="none" cap="none" strike="noStrike">
                <a:solidFill>
                  <a:srgbClr val="333333"/>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32" name="Google Shape;32;p6"/>
          <p:cNvSpPr txBox="1"/>
          <p:nvPr>
            <p:ph idx="11" type="ftr"/>
          </p:nvPr>
        </p:nvSpPr>
        <p:spPr>
          <a:xfrm>
            <a:off x="457200" y="4767263"/>
            <a:ext cx="28956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82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indent="0" lvl="2" marL="9144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indent="0" lvl="3" marL="13716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indent="0" lvl="4" marL="18288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indent="0" lvl="5" marL="22860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indent="0" lvl="6" marL="27432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indent="0" lvl="7" marL="32004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indent="0" lvl="8" marL="36576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33" name="Google Shape;33;p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20" u="none" cap="none" strike="noStrike">
                <a:solidFill>
                  <a:srgbClr val="888888"/>
                </a:solidFill>
                <a:latin typeface="Arial"/>
                <a:ea typeface="Arial"/>
                <a:cs typeface="Arial"/>
                <a:sym typeface="Arial"/>
              </a:defRPr>
            </a:lvl1pPr>
            <a:lvl2pPr indent="0" lvl="1" marL="0" marR="0" rtl="0" algn="r">
              <a:spcBef>
                <a:spcPts val="0"/>
              </a:spcBef>
              <a:buNone/>
              <a:defRPr b="0" i="0" sz="820" u="none" cap="none" strike="noStrike">
                <a:solidFill>
                  <a:srgbClr val="888888"/>
                </a:solidFill>
                <a:latin typeface="Arial"/>
                <a:ea typeface="Arial"/>
                <a:cs typeface="Arial"/>
                <a:sym typeface="Arial"/>
              </a:defRPr>
            </a:lvl2pPr>
            <a:lvl3pPr indent="0" lvl="2" marL="0" marR="0" rtl="0" algn="r">
              <a:spcBef>
                <a:spcPts val="0"/>
              </a:spcBef>
              <a:buNone/>
              <a:defRPr b="0" i="0" sz="820" u="none" cap="none" strike="noStrike">
                <a:solidFill>
                  <a:srgbClr val="888888"/>
                </a:solidFill>
                <a:latin typeface="Arial"/>
                <a:ea typeface="Arial"/>
                <a:cs typeface="Arial"/>
                <a:sym typeface="Arial"/>
              </a:defRPr>
            </a:lvl3pPr>
            <a:lvl4pPr indent="0" lvl="3" marL="0" marR="0" rtl="0" algn="r">
              <a:spcBef>
                <a:spcPts val="0"/>
              </a:spcBef>
              <a:buNone/>
              <a:defRPr b="0" i="0" sz="820" u="none" cap="none" strike="noStrike">
                <a:solidFill>
                  <a:srgbClr val="888888"/>
                </a:solidFill>
                <a:latin typeface="Arial"/>
                <a:ea typeface="Arial"/>
                <a:cs typeface="Arial"/>
                <a:sym typeface="Arial"/>
              </a:defRPr>
            </a:lvl4pPr>
            <a:lvl5pPr indent="0" lvl="4" marL="0" marR="0" rtl="0" algn="r">
              <a:spcBef>
                <a:spcPts val="0"/>
              </a:spcBef>
              <a:buNone/>
              <a:defRPr b="0" i="0" sz="820" u="none" cap="none" strike="noStrike">
                <a:solidFill>
                  <a:srgbClr val="888888"/>
                </a:solidFill>
                <a:latin typeface="Arial"/>
                <a:ea typeface="Arial"/>
                <a:cs typeface="Arial"/>
                <a:sym typeface="Arial"/>
              </a:defRPr>
            </a:lvl5pPr>
            <a:lvl6pPr indent="0" lvl="5" marL="0" marR="0" rtl="0" algn="r">
              <a:spcBef>
                <a:spcPts val="0"/>
              </a:spcBef>
              <a:buNone/>
              <a:defRPr b="0" i="0" sz="820" u="none" cap="none" strike="noStrike">
                <a:solidFill>
                  <a:srgbClr val="888888"/>
                </a:solidFill>
                <a:latin typeface="Arial"/>
                <a:ea typeface="Arial"/>
                <a:cs typeface="Arial"/>
                <a:sym typeface="Arial"/>
              </a:defRPr>
            </a:lvl6pPr>
            <a:lvl7pPr indent="0" lvl="6" marL="0" marR="0" rtl="0" algn="r">
              <a:spcBef>
                <a:spcPts val="0"/>
              </a:spcBef>
              <a:buNone/>
              <a:defRPr b="0" i="0" sz="820" u="none" cap="none" strike="noStrike">
                <a:solidFill>
                  <a:srgbClr val="888888"/>
                </a:solidFill>
                <a:latin typeface="Arial"/>
                <a:ea typeface="Arial"/>
                <a:cs typeface="Arial"/>
                <a:sym typeface="Arial"/>
              </a:defRPr>
            </a:lvl7pPr>
            <a:lvl8pPr indent="0" lvl="7" marL="0" marR="0" rtl="0" algn="r">
              <a:spcBef>
                <a:spcPts val="0"/>
              </a:spcBef>
              <a:buNone/>
              <a:defRPr b="0" i="0" sz="820" u="none" cap="none" strike="noStrike">
                <a:solidFill>
                  <a:srgbClr val="888888"/>
                </a:solidFill>
                <a:latin typeface="Arial"/>
                <a:ea typeface="Arial"/>
                <a:cs typeface="Arial"/>
                <a:sym typeface="Arial"/>
              </a:defRPr>
            </a:lvl8pPr>
            <a:lvl9pPr indent="0" lvl="8" marL="0" marR="0" rtl="0" algn="r">
              <a:spcBef>
                <a:spcPts val="0"/>
              </a:spcBef>
              <a:buNone/>
              <a:defRPr b="0" i="0" sz="82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4" name="Google Shape;34;p6"/>
          <p:cNvSpPr txBox="1"/>
          <p:nvPr/>
        </p:nvSpPr>
        <p:spPr>
          <a:xfrm>
            <a:off x="7162975" y="4686700"/>
            <a:ext cx="1923900" cy="323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hlink"/>
                </a:solidFill>
                <a:uFill>
                  <a:noFill/>
                </a:uFill>
                <a:hlinkClick r:id="rId2"/>
              </a:rPr>
              <a:t>bit.ly/dataengconf-rw</a:t>
            </a:r>
            <a:endParaRPr>
              <a:solidFill>
                <a:srgbClr val="999999"/>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327072"/>
            <a:ext cx="8229600" cy="46890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Clr>
                <a:schemeClr val="accent1"/>
              </a:buClr>
              <a:buSzPts val="1400"/>
              <a:buFont typeface="Times New Roman"/>
              <a:buNone/>
              <a:defRPr b="1" i="0" sz="2000" u="none" cap="none" strike="noStrike">
                <a:solidFill>
                  <a:schemeClr val="accent1"/>
                </a:solidFill>
                <a:latin typeface="Times New Roman"/>
                <a:ea typeface="Times New Roman"/>
                <a:cs typeface="Times New Roman"/>
                <a:sym typeface="Times New Roman"/>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 name="Google Shape;7;p1"/>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lstStyle>
            <a:lvl1pPr indent="-308610" lvl="0" marL="457200" marR="0" rtl="0" algn="l">
              <a:spcBef>
                <a:spcPts val="360"/>
              </a:spcBef>
              <a:spcAft>
                <a:spcPts val="0"/>
              </a:spcAft>
              <a:buClr>
                <a:srgbClr val="333333"/>
              </a:buClr>
              <a:buSzPts val="1260"/>
              <a:buFont typeface="Merriweather Sans"/>
              <a:buChar char="▶"/>
              <a:defRPr b="0" i="0" sz="1800" u="none" cap="none" strike="noStrike">
                <a:solidFill>
                  <a:srgbClr val="333333"/>
                </a:solidFill>
                <a:latin typeface="Arial"/>
                <a:ea typeface="Arial"/>
                <a:cs typeface="Arial"/>
                <a:sym typeface="Arial"/>
              </a:defRPr>
            </a:lvl1pPr>
            <a:lvl2pPr indent="-330200" lvl="1" marL="914400" marR="0" rtl="0" algn="l">
              <a:spcBef>
                <a:spcPts val="320"/>
              </a:spcBef>
              <a:spcAft>
                <a:spcPts val="0"/>
              </a:spcAft>
              <a:buClr>
                <a:srgbClr val="333333"/>
              </a:buClr>
              <a:buSzPts val="1600"/>
              <a:buFont typeface="Arial"/>
              <a:buChar char="–"/>
              <a:defRPr b="0" i="0" sz="1600" u="none" cap="none" strike="noStrike">
                <a:solidFill>
                  <a:srgbClr val="333333"/>
                </a:solidFill>
                <a:latin typeface="Arial"/>
                <a:ea typeface="Arial"/>
                <a:cs typeface="Arial"/>
                <a:sym typeface="Arial"/>
              </a:defRPr>
            </a:lvl2pPr>
            <a:lvl3pPr indent="-317500" lvl="2" marL="1371600" marR="0" rtl="0" algn="l">
              <a:spcBef>
                <a:spcPts val="280"/>
              </a:spcBef>
              <a:spcAft>
                <a:spcPts val="0"/>
              </a:spcAft>
              <a:buClr>
                <a:srgbClr val="333333"/>
              </a:buClr>
              <a:buSzPts val="1400"/>
              <a:buFont typeface="Arial"/>
              <a:buChar char="•"/>
              <a:defRPr b="0" i="0" sz="1400" u="none" cap="none" strike="noStrike">
                <a:solidFill>
                  <a:srgbClr val="333333"/>
                </a:solidFill>
                <a:latin typeface="Arial"/>
                <a:ea typeface="Arial"/>
                <a:cs typeface="Arial"/>
                <a:sym typeface="Arial"/>
              </a:defRPr>
            </a:lvl3pPr>
            <a:lvl4pPr indent="-304800" lvl="3" marL="1828800" marR="0" rtl="0" algn="l">
              <a:spcBef>
                <a:spcPts val="240"/>
              </a:spcBef>
              <a:spcAft>
                <a:spcPts val="0"/>
              </a:spcAft>
              <a:buClr>
                <a:srgbClr val="333333"/>
              </a:buClr>
              <a:buSzPts val="1200"/>
              <a:buFont typeface="Arial"/>
              <a:buChar char="–"/>
              <a:defRPr b="0" i="0" sz="1200" u="none" cap="none" strike="noStrike">
                <a:solidFill>
                  <a:srgbClr val="333333"/>
                </a:solidFill>
                <a:latin typeface="Arial"/>
                <a:ea typeface="Arial"/>
                <a:cs typeface="Arial"/>
                <a:sym typeface="Arial"/>
              </a:defRPr>
            </a:lvl4pPr>
            <a:lvl5pPr indent="-292100" lvl="4" marL="2286000" marR="0" rtl="0" algn="l">
              <a:spcBef>
                <a:spcPts val="200"/>
              </a:spcBef>
              <a:spcAft>
                <a:spcPts val="0"/>
              </a:spcAft>
              <a:buClr>
                <a:srgbClr val="333333"/>
              </a:buClr>
              <a:buSzPts val="1000"/>
              <a:buFont typeface="Arial"/>
              <a:buChar char="»"/>
              <a:defRPr b="0" i="0" sz="1000" u="none" cap="none" strike="noStrike">
                <a:solidFill>
                  <a:srgbClr val="333333"/>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8" name="Google Shape;8;p1"/>
          <p:cNvSpPr txBox="1"/>
          <p:nvPr>
            <p:ph idx="10" type="dt"/>
          </p:nvPr>
        </p:nvSpPr>
        <p:spPr>
          <a:xfrm>
            <a:off x="3864221" y="4767263"/>
            <a:ext cx="21336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82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indent="0" lvl="2" marL="9144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indent="0" lvl="3" marL="13716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indent="0" lvl="4" marL="18288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indent="0" lvl="5" marL="22860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indent="0" lvl="6" marL="27432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indent="0" lvl="7" marL="32004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indent="0" lvl="8" marL="36576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sp>
        <p:nvSpPr>
          <p:cNvPr id="9" name="Google Shape;9;p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20" u="none" cap="none" strike="noStrike">
                <a:solidFill>
                  <a:srgbClr val="888888"/>
                </a:solidFill>
                <a:latin typeface="Arial"/>
                <a:ea typeface="Arial"/>
                <a:cs typeface="Arial"/>
                <a:sym typeface="Arial"/>
              </a:defRPr>
            </a:lvl1pPr>
            <a:lvl2pPr indent="0" lvl="1" marL="0" marR="0" rtl="0" algn="r">
              <a:spcBef>
                <a:spcPts val="0"/>
              </a:spcBef>
              <a:buNone/>
              <a:defRPr b="0" i="0" sz="820" u="none" cap="none" strike="noStrike">
                <a:solidFill>
                  <a:srgbClr val="888888"/>
                </a:solidFill>
                <a:latin typeface="Arial"/>
                <a:ea typeface="Arial"/>
                <a:cs typeface="Arial"/>
                <a:sym typeface="Arial"/>
              </a:defRPr>
            </a:lvl2pPr>
            <a:lvl3pPr indent="0" lvl="2" marL="0" marR="0" rtl="0" algn="r">
              <a:spcBef>
                <a:spcPts val="0"/>
              </a:spcBef>
              <a:buNone/>
              <a:defRPr b="0" i="0" sz="820" u="none" cap="none" strike="noStrike">
                <a:solidFill>
                  <a:srgbClr val="888888"/>
                </a:solidFill>
                <a:latin typeface="Arial"/>
                <a:ea typeface="Arial"/>
                <a:cs typeface="Arial"/>
                <a:sym typeface="Arial"/>
              </a:defRPr>
            </a:lvl3pPr>
            <a:lvl4pPr indent="0" lvl="3" marL="0" marR="0" rtl="0" algn="r">
              <a:spcBef>
                <a:spcPts val="0"/>
              </a:spcBef>
              <a:buNone/>
              <a:defRPr b="0" i="0" sz="820" u="none" cap="none" strike="noStrike">
                <a:solidFill>
                  <a:srgbClr val="888888"/>
                </a:solidFill>
                <a:latin typeface="Arial"/>
                <a:ea typeface="Arial"/>
                <a:cs typeface="Arial"/>
                <a:sym typeface="Arial"/>
              </a:defRPr>
            </a:lvl4pPr>
            <a:lvl5pPr indent="0" lvl="4" marL="0" marR="0" rtl="0" algn="r">
              <a:spcBef>
                <a:spcPts val="0"/>
              </a:spcBef>
              <a:buNone/>
              <a:defRPr b="0" i="0" sz="820" u="none" cap="none" strike="noStrike">
                <a:solidFill>
                  <a:srgbClr val="888888"/>
                </a:solidFill>
                <a:latin typeface="Arial"/>
                <a:ea typeface="Arial"/>
                <a:cs typeface="Arial"/>
                <a:sym typeface="Arial"/>
              </a:defRPr>
            </a:lvl5pPr>
            <a:lvl6pPr indent="0" lvl="5" marL="0" marR="0" rtl="0" algn="r">
              <a:spcBef>
                <a:spcPts val="0"/>
              </a:spcBef>
              <a:buNone/>
              <a:defRPr b="0" i="0" sz="820" u="none" cap="none" strike="noStrike">
                <a:solidFill>
                  <a:srgbClr val="888888"/>
                </a:solidFill>
                <a:latin typeface="Arial"/>
                <a:ea typeface="Arial"/>
                <a:cs typeface="Arial"/>
                <a:sym typeface="Arial"/>
              </a:defRPr>
            </a:lvl6pPr>
            <a:lvl7pPr indent="0" lvl="6" marL="0" marR="0" rtl="0" algn="r">
              <a:spcBef>
                <a:spcPts val="0"/>
              </a:spcBef>
              <a:buNone/>
              <a:defRPr b="0" i="0" sz="820" u="none" cap="none" strike="noStrike">
                <a:solidFill>
                  <a:srgbClr val="888888"/>
                </a:solidFill>
                <a:latin typeface="Arial"/>
                <a:ea typeface="Arial"/>
                <a:cs typeface="Arial"/>
                <a:sym typeface="Arial"/>
              </a:defRPr>
            </a:lvl7pPr>
            <a:lvl8pPr indent="0" lvl="7" marL="0" marR="0" rtl="0" algn="r">
              <a:spcBef>
                <a:spcPts val="0"/>
              </a:spcBef>
              <a:buNone/>
              <a:defRPr b="0" i="0" sz="820" u="none" cap="none" strike="noStrike">
                <a:solidFill>
                  <a:srgbClr val="888888"/>
                </a:solidFill>
                <a:latin typeface="Arial"/>
                <a:ea typeface="Arial"/>
                <a:cs typeface="Arial"/>
                <a:sym typeface="Arial"/>
              </a:defRPr>
            </a:lvl8pPr>
            <a:lvl9pPr indent="0" lvl="8" marL="0" marR="0" rtl="0" algn="r">
              <a:spcBef>
                <a:spcPts val="0"/>
              </a:spcBef>
              <a:buNone/>
              <a:defRPr b="0" i="0" sz="82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0" name="Google Shape;10;p1"/>
          <p:cNvSpPr txBox="1"/>
          <p:nvPr>
            <p:ph idx="11" type="ftr"/>
          </p:nvPr>
        </p:nvSpPr>
        <p:spPr>
          <a:xfrm>
            <a:off x="457200" y="4767263"/>
            <a:ext cx="28956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82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2pPr>
            <a:lvl3pPr indent="0" lvl="2" marL="9144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3pPr>
            <a:lvl4pPr indent="0" lvl="3" marL="13716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4pPr>
            <a:lvl5pPr indent="0" lvl="4" marL="18288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5pPr>
            <a:lvl6pPr indent="0" lvl="5" marL="22860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6pPr>
            <a:lvl7pPr indent="0" lvl="6" marL="27432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7pPr>
            <a:lvl8pPr indent="0" lvl="7" marL="32004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8pPr>
            <a:lvl9pPr indent="0" lvl="8" marL="3657600" marR="0" rtl="0" algn="l">
              <a:spcBef>
                <a:spcPts val="0"/>
              </a:spcBef>
              <a:spcAft>
                <a:spcPts val="0"/>
              </a:spcAft>
              <a:buSzPts val="1400"/>
              <a:buNone/>
              <a:defRPr b="0" i="0" sz="1800" u="none" cap="none" strike="noStrike">
                <a:solidFill>
                  <a:schemeClr val="dk1"/>
                </a:solidFill>
                <a:latin typeface="Times New Roman"/>
                <a:ea typeface="Times New Roman"/>
                <a:cs typeface="Times New Roman"/>
                <a:sym typeface="Times New Roman"/>
              </a:defRPr>
            </a:lvl9pPr>
          </a:lstStyle>
          <a:p/>
        </p:txBody>
      </p:sp>
      <p:pic>
        <p:nvPicPr>
          <p:cNvPr descr="pptback-02.jpg" id="11" name="Google Shape;11;p1"/>
          <p:cNvPicPr preferRelativeResize="0"/>
          <p:nvPr/>
        </p:nvPicPr>
        <p:blipFill rotWithShape="1">
          <a:blip r:embed="rId1">
            <a:alphaModFix/>
          </a:blip>
          <a:srcRect b="0" l="0" r="0" t="0"/>
          <a:stretch/>
        </p:blipFill>
        <p:spPr>
          <a:xfrm>
            <a:off x="-4572" y="5041106"/>
            <a:ext cx="9153000" cy="1098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hyperlink" Target="https://www.nature.com/articles/nature24280/figures/5" TargetMode="Externa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hyperlink" Target="http://drive.google.com/file/d/1UkixEpoaXE52F-d34-68kZQ5WoaJ2FSg/view" TargetMode="External"/><Relationship Id="rId4" Type="http://schemas.openxmlformats.org/officeDocument/2006/relationships/image" Target="../media/image32.jpg"/><Relationship Id="rId5" Type="http://schemas.openxmlformats.org/officeDocument/2006/relationships/hyperlink" Target="http://mccarrolllab.com/wp-content/uploads/2015/05/Substack-4455-4504.gif" TargetMode="External"/><Relationship Id="rId6" Type="http://schemas.openxmlformats.org/officeDocument/2006/relationships/hyperlink" Target="http://mccarrolllab.com/wp-content/uploads/2015/05/Substack-4455-4504.gif" TargetMode="External"/><Relationship Id="rId7" Type="http://schemas.openxmlformats.org/officeDocument/2006/relationships/hyperlink" Target="http://mccarrolllab.com/wp-content/uploads/2015/05/Substack-4455-4504.gi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hyperlink" Target="https://www.humancellatlas.org/" TargetMode="External"/><Relationship Id="rId5"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hyperlink" Target="https://github.com/theislab/scanpy" TargetMode="External"/><Relationship Id="rId4" Type="http://schemas.openxmlformats.org/officeDocument/2006/relationships/hyperlink" Target="https://github.com/satijalab/seurat" TargetMode="External"/><Relationship Id="rId5" Type="http://schemas.openxmlformats.org/officeDocument/2006/relationships/hyperlink" Target="https://bioconductor.org/packages/release/bioc/html/SingleCellExperiment.html" TargetMode="External"/><Relationship Id="rId6" Type="http://schemas.openxmlformats.org/officeDocument/2006/relationships/hyperlink" Target="https://www.nature.com/articles/nature24280/figures/5" TargetMode="External"/><Relationship Id="rId7" Type="http://schemas.openxmlformats.org/officeDocument/2006/relationships/image" Target="../media/image39.png"/><Relationship Id="rId8" Type="http://schemas.openxmlformats.org/officeDocument/2006/relationships/hyperlink" Target="https://www.nature.com/articles/nature24280/figures/5"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hyperlink" Target="https://zarr.readthedocs.io/en/stable/spec/v2.html" TargetMode="External"/><Relationship Id="rId4" Type="http://schemas.openxmlformats.org/officeDocument/2006/relationships/hyperlink" Target="https://github.com/zarr-developers/zarr" TargetMode="External"/><Relationship Id="rId5" Type="http://schemas.openxmlformats.org/officeDocument/2006/relationships/hyperlink" Target="https://github.com/constantinpape/z5/" TargetMode="External"/><Relationship Id="rId6" Type="http://schemas.openxmlformats.org/officeDocument/2006/relationships/hyperlink" Target="https://github.com/lasersonlab/ndarray.scala" TargetMode="External"/><Relationship Id="rId7" Type="http://schemas.openxmlformats.org/officeDocument/2006/relationships/hyperlink" Target="https://github.com/HumanCellAtlas/table-testi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comments" Target="../comments/comment1.xml"/><Relationship Id="rId4" Type="http://schemas.openxmlformats.org/officeDocument/2006/relationships/hyperlink" Target="https://www.unidata.ucar.edu/software/netcdf/" TargetMode="External"/><Relationship Id="rId5" Type="http://schemas.openxmlformats.org/officeDocument/2006/relationships/hyperlink" Target="https://www.opendap.org/" TargetMode="External"/><Relationship Id="rId6" Type="http://schemas.openxmlformats.org/officeDocument/2006/relationships/hyperlink" Target="https://portal.hdfgroup.org/display/HDF5/HDF5" TargetMode="External"/><Relationship Id="rId7" Type="http://schemas.openxmlformats.org/officeDocument/2006/relationships/hyperlink" Target="https://github.com/Unidata/thredds" TargetMode="External"/><Relationship Id="rId8" Type="http://schemas.openxmlformats.org/officeDocument/2006/relationships/hyperlink" Target="https://www.unidata.ucar.edu/software/thredds/current/netcdf-java/CD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hyperlink" Target="https://github.com/theislab/anndata/pull/38" TargetMode="External"/><Relationship Id="rId4" Type="http://schemas.openxmlformats.org/officeDocument/2006/relationships/hyperlink" Target="https://github.com/lasersonlab/ndarray.scala/blob/862238e1934cfaeed187cf037fca19a6441b73ec/utils/src/main/java/com/tom_e_white/hdf5_java_cloud/NioReadOnlyRandomAccessFile.java" TargetMode="External"/><Relationship Id="rId5" Type="http://schemas.openxmlformats.org/officeDocument/2006/relationships/hyperlink" Target="https://github.com/lasersonlab/ndarray.scala/blob/862238e1934cfaeed187cf037fca19a6441b73ec/10x_hdf5_to_parquet.sc"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hyperlink" Target="https://github.com/lasersonlab/zappy" TargetMode="External"/><Relationship Id="rId4" Type="http://schemas.openxmlformats.org/officeDocument/2006/relationships/hyperlink" Target="http://pywren.io/" TargetMode="External"/><Relationship Id="rId9" Type="http://schemas.openxmlformats.org/officeDocument/2006/relationships/image" Target="../media/image43.png"/><Relationship Id="rId5" Type="http://schemas.openxmlformats.org/officeDocument/2006/relationships/hyperlink" Target="https://spark.apache.org/" TargetMode="External"/><Relationship Id="rId6" Type="http://schemas.openxmlformats.org/officeDocument/2006/relationships/hyperlink" Target="https://beam.apache.org/" TargetMode="External"/><Relationship Id="rId7" Type="http://schemas.openxmlformats.org/officeDocument/2006/relationships/hyperlink" Target="https://github.com/theislab/scanpy/pull/283" TargetMode="External"/><Relationship Id="rId8" Type="http://schemas.openxmlformats.org/officeDocument/2006/relationships/hyperlink" Target="http://nbviewer.jupyter.org/github/lasersonlab/single-cell-experiments/blob/benchmarks/benchmark_results.ipynb" TargetMode="External"/><Relationship Id="rId11" Type="http://schemas.openxmlformats.org/officeDocument/2006/relationships/image" Target="../media/image45.png"/><Relationship Id="rId10"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hyperlink" Target="https://dask.org/" TargetMode="External"/><Relationship Id="rId4" Type="http://schemas.openxmlformats.org/officeDocument/2006/relationships/hyperlink" Target="https://github.com/theislab/scanpy/pull/283" TargetMode="External"/><Relationship Id="rId5" Type="http://schemas.openxmlformats.org/officeDocument/2006/relationships/image" Target="../media/image48.png"/><Relationship Id="rId6"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hyperlink" Target="https://github.com/lasersonlab/ndarray.scala/issues/7" TargetMode="External"/><Relationship Id="rId4" Type="http://schemas.openxmlformats.org/officeDocument/2006/relationships/hyperlink" Target="https://github.com/lasersonlab/ndarray.scala/issues/8" TargetMode="External"/><Relationship Id="rId9" Type="http://schemas.openxmlformats.org/officeDocument/2006/relationships/hyperlink" Target="https://github.com/lasersonlab/ndarray.scala/issues/12" TargetMode="External"/><Relationship Id="rId5" Type="http://schemas.openxmlformats.org/officeDocument/2006/relationships/hyperlink" Target="https://github.com/lasersonlab/ndarray.scala/issues/9" TargetMode="External"/><Relationship Id="rId6" Type="http://schemas.openxmlformats.org/officeDocument/2006/relationships/hyperlink" Target="https://github.com/lasersonlab/ndarray.scala/issues/10" TargetMode="External"/><Relationship Id="rId7" Type="http://schemas.openxmlformats.org/officeDocument/2006/relationships/hyperlink" Target="https://github.com/lasersonlab/ndarray.scala/issues/11" TargetMode="External"/><Relationship Id="rId8" Type="http://schemas.openxmlformats.org/officeDocument/2006/relationships/hyperlink" Target="http://www.scala-native.org/en/v0.3.8/"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hyperlink" Target="https://github.com/lasersonlab/zappy" TargetMode="External"/><Relationship Id="rId4" Type="http://schemas.openxmlformats.org/officeDocument/2006/relationships/hyperlink" Target="https://github.com/lasersonlab/ndarray.scala"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hyperlink" Target="http://lasersonlab.org/" TargetMode="External"/><Relationship Id="rId4" Type="http://schemas.openxmlformats.org/officeDocument/2006/relationships/hyperlink" Target="https://icahn.mssm.edu/research/genomics" TargetMode="External"/><Relationship Id="rId11" Type="http://schemas.openxmlformats.org/officeDocument/2006/relationships/image" Target="../media/image6.png"/><Relationship Id="rId10" Type="http://schemas.openxmlformats.org/officeDocument/2006/relationships/image" Target="../media/image4.png"/><Relationship Id="rId12" Type="http://schemas.openxmlformats.org/officeDocument/2006/relationships/image" Target="../media/image5.png"/><Relationship Id="rId9" Type="http://schemas.openxmlformats.org/officeDocument/2006/relationships/hyperlink" Target="https://github.com/ryan-williams" TargetMode="External"/><Relationship Id="rId5" Type="http://schemas.openxmlformats.org/officeDocument/2006/relationships/hyperlink" Target="https://www.chanzuckerberg.com/" TargetMode="External"/><Relationship Id="rId6" Type="http://schemas.openxmlformats.org/officeDocument/2006/relationships/hyperlink" Target="https://www.humancellatlas.org/" TargetMode="External"/><Relationship Id="rId7" Type="http://schemas.openxmlformats.org/officeDocument/2006/relationships/hyperlink" Target="https://github.com/laserson" TargetMode="External"/><Relationship Id="rId8" Type="http://schemas.openxmlformats.org/officeDocument/2006/relationships/hyperlink" Target="https://github.com/tomwhit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hyperlink" Target="https://portal.hdfgroup.org/display/HDF5/HDF5" TargetMode="External"/><Relationship Id="rId4" Type="http://schemas.openxmlformats.org/officeDocument/2006/relationships/hyperlink" Target="https://zarr.readthedocs.io/en/stable/" TargetMode="External"/><Relationship Id="rId10" Type="http://schemas.openxmlformats.org/officeDocument/2006/relationships/hyperlink" Target="https://github.com/lasersonlab/ndarray.scala" TargetMode="External"/><Relationship Id="rId9" Type="http://schemas.openxmlformats.org/officeDocument/2006/relationships/hyperlink" Target="http://pywren.io/" TargetMode="External"/><Relationship Id="rId5" Type="http://schemas.openxmlformats.org/officeDocument/2006/relationships/hyperlink" Target="https://dask.org/" TargetMode="External"/><Relationship Id="rId6" Type="http://schemas.openxmlformats.org/officeDocument/2006/relationships/hyperlink" Target="https://github.com/lasersonlab/zappy" TargetMode="External"/><Relationship Id="rId7" Type="http://schemas.openxmlformats.org/officeDocument/2006/relationships/hyperlink" Target="https://spark.apache.org/" TargetMode="External"/><Relationship Id="rId8" Type="http://schemas.openxmlformats.org/officeDocument/2006/relationships/hyperlink" Target="https://beam.apache.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1" Type="http://schemas.openxmlformats.org/officeDocument/2006/relationships/hyperlink" Target="https://www.abdcomputer.ro/procesoare/intel/procesor-e5400-2-7ghz-6729/" TargetMode="External"/><Relationship Id="rId10" Type="http://schemas.openxmlformats.org/officeDocument/2006/relationships/image" Target="../media/image36.png"/><Relationship Id="rId13" Type="http://schemas.openxmlformats.org/officeDocument/2006/relationships/hyperlink" Target="http://pngimg.com/download/12073" TargetMode="External"/><Relationship Id="rId12"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hyperlink" Target="http://pngimg.com/download/48618" TargetMode="External"/><Relationship Id="rId4" Type="http://schemas.openxmlformats.org/officeDocument/2006/relationships/image" Target="../media/image7.png"/><Relationship Id="rId9" Type="http://schemas.openxmlformats.org/officeDocument/2006/relationships/hyperlink" Target="https://en.wikipedia.org/wiki/File:Pair32mbEDO-DRAMdimms.jpg" TargetMode="External"/><Relationship Id="rId14" Type="http://schemas.openxmlformats.org/officeDocument/2006/relationships/image" Target="../media/image8.png"/><Relationship Id="rId5" Type="http://schemas.openxmlformats.org/officeDocument/2006/relationships/hyperlink" Target="https://en.wikipedia.org/wiki/File:TRNA-Phe_yeast_1ehz.png" TargetMode="External"/><Relationship Id="rId6" Type="http://schemas.openxmlformats.org/officeDocument/2006/relationships/image" Target="../media/image21.png"/><Relationship Id="rId7" Type="http://schemas.openxmlformats.org/officeDocument/2006/relationships/hyperlink" Target="https://commons.wikimedia.org/wiki/File:Protein_GSG2_PDB_2VUW.png" TargetMode="External"/><Relationship Id="rId8" Type="http://schemas.openxmlformats.org/officeDocument/2006/relationships/image" Target="../media/image16.png"/></Relationships>
</file>

<file path=ppt/slides/_rels/slide7.xml.rels><?xml version="1.0" encoding="UTF-8" standalone="yes"?><Relationships xmlns="http://schemas.openxmlformats.org/package/2006/relationships"><Relationship Id="rId40" Type="http://schemas.openxmlformats.org/officeDocument/2006/relationships/image" Target="../media/image27.png"/><Relationship Id="rId83" Type="http://schemas.openxmlformats.org/officeDocument/2006/relationships/image" Target="../media/image31.png"/><Relationship Id="rId42" Type="http://schemas.openxmlformats.org/officeDocument/2006/relationships/image" Target="../media/image21.png"/><Relationship Id="rId41" Type="http://schemas.openxmlformats.org/officeDocument/2006/relationships/hyperlink" Target="https://en.wikipedia.org/wiki/File:TRNA-Phe_yeast_1ehz.png" TargetMode="External"/><Relationship Id="rId44" Type="http://schemas.openxmlformats.org/officeDocument/2006/relationships/hyperlink" Target="http://pngimg.com/download/26094" TargetMode="External"/><Relationship Id="rId43" Type="http://schemas.openxmlformats.org/officeDocument/2006/relationships/hyperlink" Target="https://commons.wikimedia.org/wiki/File:Apple_logo_black.svg" TargetMode="External"/><Relationship Id="rId46" Type="http://schemas.openxmlformats.org/officeDocument/2006/relationships/hyperlink" Target="https://commons.wikimedia.org/wiki/File:Slack_Icon.png" TargetMode="External"/><Relationship Id="rId45" Type="http://schemas.openxmlformats.org/officeDocument/2006/relationships/hyperlink" Target="https://commons.wikimedia.org/wiki/File:Mail_iOS.svg" TargetMode="External"/><Relationship Id="rId80" Type="http://schemas.openxmlformats.org/officeDocument/2006/relationships/hyperlink" Target="https://commons.wikimedia.org/wiki/File:Myocardiocyte.png" TargetMode="External"/><Relationship Id="rId82" Type="http://schemas.openxmlformats.org/officeDocument/2006/relationships/hyperlink" Target="https://commons.wikimedia.org/wiki/File:Dendritic_Cell_ZP.svg" TargetMode="External"/><Relationship Id="rId81" Type="http://schemas.openxmlformats.org/officeDocument/2006/relationships/image" Target="../media/image35.png"/><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s://commons.wikimedia.org/wiki/File:Apple_logo_black.svg" TargetMode="External"/><Relationship Id="rId4" Type="http://schemas.openxmlformats.org/officeDocument/2006/relationships/image" Target="../media/image11.png"/><Relationship Id="rId9" Type="http://schemas.openxmlformats.org/officeDocument/2006/relationships/hyperlink" Target="http://pngimg.com/download/26033" TargetMode="External"/><Relationship Id="rId48" Type="http://schemas.openxmlformats.org/officeDocument/2006/relationships/hyperlink" Target="https://en.wikipedia.org/wiki/File:TRNA-Phe_yeast_1ehz.png" TargetMode="External"/><Relationship Id="rId47" Type="http://schemas.openxmlformats.org/officeDocument/2006/relationships/hyperlink" Target="http://pngimg.com/download/20335" TargetMode="External"/><Relationship Id="rId49" Type="http://schemas.openxmlformats.org/officeDocument/2006/relationships/hyperlink" Target="https://commons.wikimedia.org/wiki/File:Apple_logo_black.svg" TargetMode="External"/><Relationship Id="rId5" Type="http://schemas.openxmlformats.org/officeDocument/2006/relationships/hyperlink" Target="https://commons.wikimedia.org/wiki/File:App_Store_OS_X.svg" TargetMode="External"/><Relationship Id="rId6" Type="http://schemas.openxmlformats.org/officeDocument/2006/relationships/image" Target="../media/image19.png"/><Relationship Id="rId7" Type="http://schemas.openxmlformats.org/officeDocument/2006/relationships/hyperlink" Target="https://commons.wikimedia.org/wiki/File:ITunes_OS_X.svg" TargetMode="External"/><Relationship Id="rId8" Type="http://schemas.openxmlformats.org/officeDocument/2006/relationships/image" Target="../media/image13.png"/><Relationship Id="rId73" Type="http://schemas.openxmlformats.org/officeDocument/2006/relationships/image" Target="../media/image41.png"/><Relationship Id="rId72" Type="http://schemas.openxmlformats.org/officeDocument/2006/relationships/hyperlink" Target="https://pixabay.com/en/online-internet-www-web-worldwide-942400/" TargetMode="External"/><Relationship Id="rId31" Type="http://schemas.openxmlformats.org/officeDocument/2006/relationships/hyperlink" Target="https://devrant.com/rants/1763365/ever-have-those-times-in-your-life-when-you-feel-more-useless-than-the-sublime-t" TargetMode="External"/><Relationship Id="rId75" Type="http://schemas.openxmlformats.org/officeDocument/2006/relationships/image" Target="../media/image33.png"/><Relationship Id="rId30" Type="http://schemas.openxmlformats.org/officeDocument/2006/relationships/image" Target="../media/image17.png"/><Relationship Id="rId74" Type="http://schemas.openxmlformats.org/officeDocument/2006/relationships/hyperlink" Target="https://pixabay.com/en/user-interface-buttons-interface-3115980/" TargetMode="External"/><Relationship Id="rId33" Type="http://schemas.openxmlformats.org/officeDocument/2006/relationships/hyperlink" Target="https://seeklogo.com/vector-logo/336117/grafana" TargetMode="External"/><Relationship Id="rId77" Type="http://schemas.openxmlformats.org/officeDocument/2006/relationships/image" Target="../media/image30.png"/><Relationship Id="rId32" Type="http://schemas.openxmlformats.org/officeDocument/2006/relationships/image" Target="../media/image22.png"/><Relationship Id="rId76" Type="http://schemas.openxmlformats.org/officeDocument/2006/relationships/hyperlink" Target="https://commons.wikimedia.org/wiki/File:Neuron_cartoon.png" TargetMode="External"/><Relationship Id="rId35" Type="http://schemas.openxmlformats.org/officeDocument/2006/relationships/hyperlink" Target="https://www.docker.com/" TargetMode="External"/><Relationship Id="rId79" Type="http://schemas.openxmlformats.org/officeDocument/2006/relationships/image" Target="../media/image38.png"/><Relationship Id="rId34" Type="http://schemas.openxmlformats.org/officeDocument/2006/relationships/image" Target="../media/image23.png"/><Relationship Id="rId78" Type="http://schemas.openxmlformats.org/officeDocument/2006/relationships/hyperlink" Target="https://commons.wikimedia.org/wiki/File:Diagram_of_three_different_types_of_blood_cell_CRUK_049.svg" TargetMode="External"/><Relationship Id="rId71" Type="http://schemas.openxmlformats.org/officeDocument/2006/relationships/image" Target="../media/image47.png"/><Relationship Id="rId70" Type="http://schemas.openxmlformats.org/officeDocument/2006/relationships/hyperlink" Target="https://www.army.mil/article/195220/network_modernization_improves_data_sharing_capability" TargetMode="External"/><Relationship Id="rId37" Type="http://schemas.openxmlformats.org/officeDocument/2006/relationships/hyperlink" Target="https://en.wikipedia.org/wiki/Kubernetes" TargetMode="External"/><Relationship Id="rId36" Type="http://schemas.openxmlformats.org/officeDocument/2006/relationships/image" Target="../media/image24.png"/><Relationship Id="rId39" Type="http://schemas.openxmlformats.org/officeDocument/2006/relationships/hyperlink" Target="https://en.wikipedia.org/wiki/PostgreSQL" TargetMode="External"/><Relationship Id="rId38" Type="http://schemas.openxmlformats.org/officeDocument/2006/relationships/image" Target="../media/image26.png"/><Relationship Id="rId62" Type="http://schemas.openxmlformats.org/officeDocument/2006/relationships/hyperlink" Target="https://seeklogo.com/vector-logo/336117/grafana" TargetMode="External"/><Relationship Id="rId61" Type="http://schemas.openxmlformats.org/officeDocument/2006/relationships/hyperlink" Target="https://commons.wikimedia.org/wiki/File:Apple_logo_black.svg" TargetMode="External"/><Relationship Id="rId20" Type="http://schemas.openxmlformats.org/officeDocument/2006/relationships/image" Target="../media/image49.png"/><Relationship Id="rId64" Type="http://schemas.openxmlformats.org/officeDocument/2006/relationships/hyperlink" Target="https://en.wikipedia.org/wiki/Kubernetes" TargetMode="External"/><Relationship Id="rId63" Type="http://schemas.openxmlformats.org/officeDocument/2006/relationships/hyperlink" Target="https://www.docker.com/" TargetMode="External"/><Relationship Id="rId22" Type="http://schemas.openxmlformats.org/officeDocument/2006/relationships/image" Target="../media/image40.png"/><Relationship Id="rId66" Type="http://schemas.openxmlformats.org/officeDocument/2006/relationships/hyperlink" Target="http://pngimg.com/download/48618" TargetMode="External"/><Relationship Id="rId21" Type="http://schemas.openxmlformats.org/officeDocument/2006/relationships/hyperlink" Target="https://commons.wikimedia.org/wiki/File:QuickTime_Logo.svg" TargetMode="External"/><Relationship Id="rId65" Type="http://schemas.openxmlformats.org/officeDocument/2006/relationships/hyperlink" Target="https://en.wikipedia.org/wiki/PostgreSQL" TargetMode="External"/><Relationship Id="rId24" Type="http://schemas.openxmlformats.org/officeDocument/2006/relationships/image" Target="../media/image20.png"/><Relationship Id="rId68" Type="http://schemas.openxmlformats.org/officeDocument/2006/relationships/hyperlink" Target="https://www.maxpixel.net/0-Digital-Code-Binary-Data-1-Computer-Zero-1066983" TargetMode="External"/><Relationship Id="rId23" Type="http://schemas.openxmlformats.org/officeDocument/2006/relationships/hyperlink" Target="https://de.wikipedia.org/wiki/R_(Programmiersprache)" TargetMode="External"/><Relationship Id="rId67" Type="http://schemas.openxmlformats.org/officeDocument/2006/relationships/image" Target="../media/image7.png"/><Relationship Id="rId60" Type="http://schemas.openxmlformats.org/officeDocument/2006/relationships/hyperlink" Target="https://en.wikipedia.org/wiki/File:TRNA-Phe_yeast_1ehz.png" TargetMode="External"/><Relationship Id="rId26" Type="http://schemas.openxmlformats.org/officeDocument/2006/relationships/image" Target="../media/image18.png"/><Relationship Id="rId25" Type="http://schemas.openxmlformats.org/officeDocument/2006/relationships/hyperlink" Target="https://en.wikipedia.org/wiki/File:IntelliJ_IDEA_Logo.svg" TargetMode="External"/><Relationship Id="rId69" Type="http://schemas.openxmlformats.org/officeDocument/2006/relationships/image" Target="../media/image29.png"/><Relationship Id="rId28" Type="http://schemas.openxmlformats.org/officeDocument/2006/relationships/image" Target="../media/image12.png"/><Relationship Id="rId27" Type="http://schemas.openxmlformats.org/officeDocument/2006/relationships/hyperlink" Target="https://commons.wikimedia.org/wiki/File:ITerm2_v3_icon.png" TargetMode="External"/><Relationship Id="rId29" Type="http://schemas.openxmlformats.org/officeDocument/2006/relationships/hyperlink" Target="https://en.wikipedia.org/wiki/Sketch_(application)" TargetMode="External"/><Relationship Id="rId51" Type="http://schemas.openxmlformats.org/officeDocument/2006/relationships/hyperlink" Target="https://en.wikipedia.org/wiki/Sketch_(application)" TargetMode="External"/><Relationship Id="rId50" Type="http://schemas.openxmlformats.org/officeDocument/2006/relationships/hyperlink" Target="https://commons.wikimedia.org/wiki/File:Adobe_Photoshop_CS6_icon.svg" TargetMode="External"/><Relationship Id="rId53" Type="http://schemas.openxmlformats.org/officeDocument/2006/relationships/hyperlink" Target="https://commons.wikimedia.org/wiki/File:ITunes_OS_X.svg" TargetMode="External"/><Relationship Id="rId52" Type="http://schemas.openxmlformats.org/officeDocument/2006/relationships/hyperlink" Target="https://commons.wikimedia.org/wiki/File:QuickTime_Logo.svg" TargetMode="External"/><Relationship Id="rId11" Type="http://schemas.openxmlformats.org/officeDocument/2006/relationships/hyperlink" Target="http://pngimg.com/download/26094" TargetMode="External"/><Relationship Id="rId55" Type="http://schemas.openxmlformats.org/officeDocument/2006/relationships/hyperlink" Target="https://commons.wikimedia.org/wiki/File:Apple_logo_black.svg" TargetMode="External"/><Relationship Id="rId10" Type="http://schemas.openxmlformats.org/officeDocument/2006/relationships/image" Target="../media/image14.png"/><Relationship Id="rId54" Type="http://schemas.openxmlformats.org/officeDocument/2006/relationships/hyperlink" Target="https://en.wikipedia.org/wiki/File:TRNA-Phe_yeast_1ehz.png" TargetMode="External"/><Relationship Id="rId13" Type="http://schemas.openxmlformats.org/officeDocument/2006/relationships/hyperlink" Target="https://commons.wikimedia.org/wiki/File:Adobe_Photoshop_CS6_icon.svg" TargetMode="External"/><Relationship Id="rId57" Type="http://schemas.openxmlformats.org/officeDocument/2006/relationships/hyperlink" Target="https://en.wikipedia.org/wiki/File:IntelliJ_IDEA_Logo.svg" TargetMode="External"/><Relationship Id="rId12" Type="http://schemas.openxmlformats.org/officeDocument/2006/relationships/image" Target="../media/image28.png"/><Relationship Id="rId56" Type="http://schemas.openxmlformats.org/officeDocument/2006/relationships/hyperlink" Target="https://de.wikipedia.org/wiki/R_(Programmiersprache)" TargetMode="External"/><Relationship Id="rId15" Type="http://schemas.openxmlformats.org/officeDocument/2006/relationships/hyperlink" Target="https://commons.wikimedia.org/wiki/File:Slack_Icon.png" TargetMode="External"/><Relationship Id="rId59" Type="http://schemas.openxmlformats.org/officeDocument/2006/relationships/hyperlink" Target="https://devrant.com/rants/1763365/ever-have-those-times-in-your-life-when-you-feel-more-useless-than-the-sublime-t" TargetMode="External"/><Relationship Id="rId14" Type="http://schemas.openxmlformats.org/officeDocument/2006/relationships/image" Target="../media/image25.png"/><Relationship Id="rId58" Type="http://schemas.openxmlformats.org/officeDocument/2006/relationships/hyperlink" Target="https://commons.wikimedia.org/wiki/File:ITerm2_v3_icon.png" TargetMode="External"/><Relationship Id="rId17" Type="http://schemas.openxmlformats.org/officeDocument/2006/relationships/hyperlink" Target="https://commons.wikimedia.org/wiki/File:Mail_iOS.svg" TargetMode="External"/><Relationship Id="rId16" Type="http://schemas.openxmlformats.org/officeDocument/2006/relationships/image" Target="../media/image10.png"/><Relationship Id="rId19" Type="http://schemas.openxmlformats.org/officeDocument/2006/relationships/hyperlink" Target="http://pngimg.com/download/20335" TargetMode="External"/><Relationship Id="rId18"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hyperlink" Target="http://fightdipg.org/research/" TargetMode="External"/><Relationship Id="rId4" Type="http://schemas.openxmlformats.org/officeDocument/2006/relationships/image" Target="../media/image42.png"/><Relationship Id="rId5" Type="http://schemas.openxmlformats.org/officeDocument/2006/relationships/hyperlink" Target="http://fightdipg.org/research/"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 name="Shape 38"/>
        <p:cNvGrpSpPr/>
        <p:nvPr/>
      </p:nvGrpSpPr>
      <p:grpSpPr>
        <a:xfrm>
          <a:off x="0" y="0"/>
          <a:ext cx="0" cy="0"/>
          <a:chOff x="0" y="0"/>
          <a:chExt cx="0" cy="0"/>
        </a:xfrm>
      </p:grpSpPr>
      <p:sp>
        <p:nvSpPr>
          <p:cNvPr id="39" name="Google Shape;39;p7"/>
          <p:cNvSpPr txBox="1"/>
          <p:nvPr>
            <p:ph type="ctrTitle"/>
          </p:nvPr>
        </p:nvSpPr>
        <p:spPr>
          <a:xfrm>
            <a:off x="685800" y="619275"/>
            <a:ext cx="6318600" cy="161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Accelerating </a:t>
            </a:r>
            <a:endParaRPr sz="3600"/>
          </a:p>
          <a:p>
            <a:pPr indent="0" lvl="0" marL="0" rtl="0" algn="l">
              <a:spcBef>
                <a:spcPts val="0"/>
              </a:spcBef>
              <a:spcAft>
                <a:spcPts val="0"/>
              </a:spcAft>
              <a:buNone/>
            </a:pPr>
            <a:r>
              <a:rPr lang="en" sz="3600"/>
              <a:t>Single-cell Bioinformatics </a:t>
            </a:r>
            <a:endParaRPr sz="3600"/>
          </a:p>
          <a:p>
            <a:pPr indent="0" lvl="0" marL="0" rtl="0" algn="l">
              <a:spcBef>
                <a:spcPts val="0"/>
              </a:spcBef>
              <a:spcAft>
                <a:spcPts val="0"/>
              </a:spcAft>
              <a:buNone/>
            </a:pPr>
            <a:r>
              <a:rPr lang="en" sz="3600"/>
              <a:t>with N-dimensional Arrays </a:t>
            </a:r>
            <a:endParaRPr sz="3600"/>
          </a:p>
          <a:p>
            <a:pPr indent="0" lvl="0" marL="0" rtl="0" algn="l">
              <a:spcBef>
                <a:spcPts val="0"/>
              </a:spcBef>
              <a:spcAft>
                <a:spcPts val="0"/>
              </a:spcAft>
              <a:buNone/>
            </a:pPr>
            <a:r>
              <a:rPr lang="en" sz="3600"/>
              <a:t>in the Cloud</a:t>
            </a:r>
            <a:endParaRPr sz="3600"/>
          </a:p>
        </p:txBody>
      </p:sp>
      <p:sp>
        <p:nvSpPr>
          <p:cNvPr id="40" name="Google Shape;40;p7"/>
          <p:cNvSpPr txBox="1"/>
          <p:nvPr>
            <p:ph idx="1" type="subTitle"/>
          </p:nvPr>
        </p:nvSpPr>
        <p:spPr>
          <a:xfrm>
            <a:off x="685800" y="3236500"/>
            <a:ext cx="4680900" cy="1344000"/>
          </a:xfrm>
          <a:prstGeom prst="rect">
            <a:avLst/>
          </a:prstGeom>
        </p:spPr>
        <p:txBody>
          <a:bodyPr anchorCtr="0" anchor="t" bIns="91425" lIns="91425" spcFirstLastPara="1" rIns="91425" wrap="square" tIns="91425">
            <a:noAutofit/>
          </a:bodyPr>
          <a:lstStyle/>
          <a:p>
            <a:pPr indent="0" lvl="0" marL="0" rtl="0" algn="l">
              <a:spcBef>
                <a:spcPts val="460"/>
              </a:spcBef>
              <a:spcAft>
                <a:spcPts val="0"/>
              </a:spcAft>
              <a:buNone/>
            </a:pPr>
            <a:r>
              <a:rPr lang="en" sz="1800"/>
              <a:t>Ryan Williams</a:t>
            </a:r>
            <a:endParaRPr sz="1800"/>
          </a:p>
          <a:p>
            <a:pPr indent="0" lvl="0" marL="0" rtl="0" algn="l">
              <a:spcBef>
                <a:spcPts val="460"/>
              </a:spcBef>
              <a:spcAft>
                <a:spcPts val="0"/>
              </a:spcAft>
              <a:buNone/>
            </a:pPr>
            <a:r>
              <a:rPr lang="en" sz="1800"/>
              <a:t>DataEngConf NYC</a:t>
            </a:r>
            <a:endParaRPr sz="1800"/>
          </a:p>
          <a:p>
            <a:pPr indent="0" lvl="0" marL="0" rtl="0" algn="l">
              <a:spcBef>
                <a:spcPts val="460"/>
              </a:spcBef>
              <a:spcAft>
                <a:spcPts val="0"/>
              </a:spcAft>
              <a:buNone/>
            </a:pPr>
            <a:r>
              <a:rPr lang="en" sz="1800"/>
              <a:t>11/9/2018</a:t>
            </a:r>
            <a:endParaRPr sz="1800"/>
          </a:p>
          <a:p>
            <a:pPr indent="0" lvl="0" marL="0" rtl="0" algn="l">
              <a:spcBef>
                <a:spcPts val="460"/>
              </a:spcBef>
              <a:spcAft>
                <a:spcPts val="0"/>
              </a:spcAft>
              <a:buNone/>
            </a:pPr>
            <a:r>
              <a:rPr lang="en" sz="1800"/>
              <a:t>bit.ly/dataengconf-rw</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16"/>
          <p:cNvSpPr txBox="1"/>
          <p:nvPr>
            <p:ph type="title"/>
          </p:nvPr>
        </p:nvSpPr>
        <p:spPr>
          <a:xfrm>
            <a:off x="457200" y="327072"/>
            <a:ext cx="8229600" cy="46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6"/>
          <p:cNvSpPr txBox="1"/>
          <p:nvPr>
            <p:ph idx="1" type="body"/>
          </p:nvPr>
        </p:nvSpPr>
        <p:spPr>
          <a:xfrm>
            <a:off x="457200" y="1119815"/>
            <a:ext cx="8229600" cy="33945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pic>
        <p:nvPicPr>
          <p:cNvPr id="215" name="Google Shape;215;p16">
            <a:hlinkClick r:id="rId3"/>
          </p:cNvPr>
          <p:cNvPicPr preferRelativeResize="0"/>
          <p:nvPr/>
        </p:nvPicPr>
        <p:blipFill rotWithShape="1">
          <a:blip r:embed="rId4">
            <a:alphaModFix/>
          </a:blip>
          <a:srcRect b="1736" l="551" r="984" t="1232"/>
          <a:stretch/>
        </p:blipFill>
        <p:spPr>
          <a:xfrm>
            <a:off x="8200" y="0"/>
            <a:ext cx="9135800" cy="503111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pic>
        <p:nvPicPr>
          <p:cNvPr id="220" name="Google Shape;220;p17" title="dropseq.mp4">
            <a:hlinkClick r:id="rId3"/>
          </p:cNvPr>
          <p:cNvPicPr preferRelativeResize="0"/>
          <p:nvPr/>
        </p:nvPicPr>
        <p:blipFill>
          <a:blip r:embed="rId4">
            <a:alphaModFix/>
          </a:blip>
          <a:stretch>
            <a:fillRect/>
          </a:stretch>
        </p:blipFill>
        <p:spPr>
          <a:xfrm>
            <a:off x="1217938" y="0"/>
            <a:ext cx="6708125" cy="5031100"/>
          </a:xfrm>
          <a:prstGeom prst="rect">
            <a:avLst/>
          </a:prstGeom>
          <a:noFill/>
          <a:ln>
            <a:noFill/>
          </a:ln>
        </p:spPr>
      </p:pic>
      <p:sp>
        <p:nvSpPr>
          <p:cNvPr id="221" name="Google Shape;221;p17"/>
          <p:cNvSpPr txBox="1"/>
          <p:nvPr/>
        </p:nvSpPr>
        <p:spPr>
          <a:xfrm>
            <a:off x="0" y="4764125"/>
            <a:ext cx="8117100" cy="420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lang="en" sz="1800" u="sng">
                <a:solidFill>
                  <a:srgbClr val="0097A7"/>
                </a:solidFill>
                <a:hlinkClick r:id="rId5"/>
              </a:rPr>
              <a:t>http://mccarrolllab.com/wp-content</a:t>
            </a:r>
            <a:r>
              <a:rPr lang="en" sz="1800" u="sng">
                <a:solidFill>
                  <a:srgbClr val="0097A7"/>
                </a:solidFill>
                <a:hlinkClick r:id="rId6"/>
              </a:rPr>
              <a:t>/</a:t>
            </a:r>
            <a:r>
              <a:rPr lang="en" sz="1800" u="sng">
                <a:solidFill>
                  <a:srgbClr val="0097A7"/>
                </a:solidFill>
                <a:hlinkClick r:id="rId7"/>
              </a:rPr>
              <a:t>uploads/2015/05/Substack-4455-4504.gif</a:t>
            </a:r>
            <a:endParaRPr sz="1800">
              <a:solidFill>
                <a:srgbClr val="59595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18"/>
          <p:cNvSpPr txBox="1"/>
          <p:nvPr>
            <p:ph idx="1" type="body"/>
          </p:nvPr>
        </p:nvSpPr>
        <p:spPr>
          <a:xfrm>
            <a:off x="228600" y="1119825"/>
            <a:ext cx="3387300" cy="33945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
              <a:t>"a unique ID card for each cell type, a three-dimensional map of how cell types work together to form tissues, knowledge of how all body systems are connected, and insights into how changes in the map underlie health and disease"</a:t>
            </a:r>
            <a:endParaRPr/>
          </a:p>
        </p:txBody>
      </p:sp>
      <p:pic>
        <p:nvPicPr>
          <p:cNvPr id="227" name="Google Shape;227;p18"/>
          <p:cNvPicPr preferRelativeResize="0"/>
          <p:nvPr/>
        </p:nvPicPr>
        <p:blipFill>
          <a:blip r:embed="rId3">
            <a:alphaModFix/>
          </a:blip>
          <a:stretch>
            <a:fillRect/>
          </a:stretch>
        </p:blipFill>
        <p:spPr>
          <a:xfrm>
            <a:off x="2764819" y="251388"/>
            <a:ext cx="733175" cy="733175"/>
          </a:xfrm>
          <a:prstGeom prst="rect">
            <a:avLst/>
          </a:prstGeom>
          <a:noFill/>
          <a:ln>
            <a:noFill/>
          </a:ln>
        </p:spPr>
      </p:pic>
      <p:pic>
        <p:nvPicPr>
          <p:cNvPr id="228" name="Google Shape;228;p18">
            <a:hlinkClick r:id="rId4"/>
          </p:cNvPr>
          <p:cNvPicPr preferRelativeResize="0"/>
          <p:nvPr/>
        </p:nvPicPr>
        <p:blipFill>
          <a:blip r:embed="rId5">
            <a:alphaModFix/>
          </a:blip>
          <a:stretch>
            <a:fillRect/>
          </a:stretch>
        </p:blipFill>
        <p:spPr>
          <a:xfrm>
            <a:off x="3584625" y="251400"/>
            <a:ext cx="5559375" cy="3918019"/>
          </a:xfrm>
          <a:prstGeom prst="rect">
            <a:avLst/>
          </a:prstGeom>
          <a:noFill/>
          <a:ln>
            <a:noFill/>
          </a:ln>
        </p:spPr>
      </p:pic>
      <p:sp>
        <p:nvSpPr>
          <p:cNvPr id="229" name="Google Shape;229;p18"/>
          <p:cNvSpPr txBox="1"/>
          <p:nvPr>
            <p:ph type="title"/>
          </p:nvPr>
        </p:nvSpPr>
        <p:spPr>
          <a:xfrm>
            <a:off x="228600" y="327072"/>
            <a:ext cx="8229600" cy="46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Human Cell Atlas</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19"/>
          <p:cNvSpPr txBox="1"/>
          <p:nvPr>
            <p:ph type="title"/>
          </p:nvPr>
        </p:nvSpPr>
        <p:spPr>
          <a:xfrm>
            <a:off x="722313" y="1263107"/>
            <a:ext cx="7772400" cy="202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Single-cell data analysis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20"/>
          <p:cNvSpPr txBox="1"/>
          <p:nvPr>
            <p:ph type="title"/>
          </p:nvPr>
        </p:nvSpPr>
        <p:spPr>
          <a:xfrm>
            <a:off x="304800" y="22275"/>
            <a:ext cx="5382900" cy="46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Expression Matrices</a:t>
            </a:r>
            <a:endParaRPr/>
          </a:p>
        </p:txBody>
      </p:sp>
      <p:sp>
        <p:nvSpPr>
          <p:cNvPr id="240" name="Google Shape;240;p20"/>
          <p:cNvSpPr txBox="1"/>
          <p:nvPr>
            <p:ph idx="1" type="body"/>
          </p:nvPr>
        </p:nvSpPr>
        <p:spPr>
          <a:xfrm>
            <a:off x="304800" y="379350"/>
            <a:ext cx="5797800" cy="4474800"/>
          </a:xfrm>
          <a:prstGeom prst="rect">
            <a:avLst/>
          </a:prstGeom>
        </p:spPr>
        <p:txBody>
          <a:bodyPr anchorCtr="0" anchor="t" bIns="91425" lIns="91425" spcFirstLastPara="1" rIns="91425" wrap="square" tIns="91425">
            <a:noAutofit/>
          </a:bodyPr>
          <a:lstStyle/>
          <a:p>
            <a:pPr indent="-308610" lvl="0" marL="457200" rtl="0" algn="l">
              <a:lnSpc>
                <a:spcPct val="115000"/>
              </a:lnSpc>
              <a:spcBef>
                <a:spcPts val="360"/>
              </a:spcBef>
              <a:spcAft>
                <a:spcPts val="0"/>
              </a:spcAft>
              <a:buSzPts val="1260"/>
              <a:buChar char="-"/>
            </a:pPr>
            <a:r>
              <a:rPr lang="en"/>
              <a:t>how much of each gene did each cell "express"?</a:t>
            </a:r>
            <a:endParaRPr/>
          </a:p>
          <a:p>
            <a:pPr indent="-323850" lvl="1" marL="914400" rtl="0" algn="l">
              <a:spcBef>
                <a:spcPts val="0"/>
              </a:spcBef>
              <a:spcAft>
                <a:spcPts val="0"/>
              </a:spcAft>
              <a:buSzPts val="1500"/>
              <a:buChar char="-"/>
            </a:pPr>
            <a:r>
              <a:rPr lang="en" sz="1500"/>
              <a:t>cells x genes</a:t>
            </a:r>
            <a:endParaRPr sz="1500"/>
          </a:p>
          <a:p>
            <a:pPr indent="-317500" lvl="2" marL="1371600" rtl="0" algn="l">
              <a:spcBef>
                <a:spcPts val="0"/>
              </a:spcBef>
              <a:spcAft>
                <a:spcPts val="0"/>
              </a:spcAft>
              <a:buSzPts val="1400"/>
              <a:buChar char="-"/>
            </a:pPr>
            <a:r>
              <a:rPr lang="en"/>
              <a:t>20-30k genes in humans</a:t>
            </a:r>
            <a:endParaRPr/>
          </a:p>
          <a:p>
            <a:pPr indent="-317500" lvl="2" marL="1371600" rtl="0" algn="l">
              <a:spcBef>
                <a:spcPts val="0"/>
              </a:spcBef>
              <a:spcAft>
                <a:spcPts val="0"/>
              </a:spcAft>
              <a:buSzPts val="1400"/>
              <a:buChar char="-"/>
            </a:pPr>
            <a:r>
              <a:rPr lang="en"/>
              <a:t>largest public dataset: 1.3MM cells</a:t>
            </a:r>
            <a:endParaRPr/>
          </a:p>
          <a:p>
            <a:pPr indent="-323850" lvl="1" marL="914400" rtl="0" algn="l">
              <a:lnSpc>
                <a:spcPct val="150000"/>
              </a:lnSpc>
              <a:spcBef>
                <a:spcPts val="0"/>
              </a:spcBef>
              <a:spcAft>
                <a:spcPts val="0"/>
              </a:spcAft>
              <a:buSzPts val="1500"/>
              <a:buChar char="-"/>
            </a:pPr>
            <a:r>
              <a:rPr lang="en" sz="1500"/>
              <a:t>sparse: 2% non-zero</a:t>
            </a:r>
            <a:endParaRPr sz="1500"/>
          </a:p>
          <a:p>
            <a:pPr indent="-308610" lvl="0" marL="457200" rtl="0" algn="l">
              <a:lnSpc>
                <a:spcPct val="115000"/>
              </a:lnSpc>
              <a:spcBef>
                <a:spcPts val="0"/>
              </a:spcBef>
              <a:spcAft>
                <a:spcPts val="0"/>
              </a:spcAft>
              <a:buSzPts val="1260"/>
              <a:buChar char="-"/>
            </a:pPr>
            <a:r>
              <a:rPr lang="en"/>
              <a:t>workflows:</a:t>
            </a:r>
            <a:endParaRPr/>
          </a:p>
          <a:p>
            <a:pPr indent="-323850" lvl="1" marL="914400" rtl="0" algn="l">
              <a:spcBef>
                <a:spcPts val="0"/>
              </a:spcBef>
              <a:spcAft>
                <a:spcPts val="0"/>
              </a:spcAft>
              <a:buSzPts val="1500"/>
              <a:buChar char="-"/>
            </a:pPr>
            <a:r>
              <a:rPr lang="en" sz="1500"/>
              <a:t>preprocessing / QC</a:t>
            </a:r>
            <a:endParaRPr sz="1500"/>
          </a:p>
          <a:p>
            <a:pPr indent="-323850" lvl="1" marL="914400" rtl="0" algn="l">
              <a:lnSpc>
                <a:spcPct val="150000"/>
              </a:lnSpc>
              <a:spcBef>
                <a:spcPts val="0"/>
              </a:spcBef>
              <a:spcAft>
                <a:spcPts val="0"/>
              </a:spcAft>
              <a:buSzPts val="1500"/>
              <a:buChar char="-"/>
            </a:pPr>
            <a:r>
              <a:rPr lang="en" sz="1500"/>
              <a:t>clustering</a:t>
            </a:r>
            <a:endParaRPr sz="1500"/>
          </a:p>
          <a:p>
            <a:pPr indent="-308610" lvl="0" marL="457200" rtl="0" algn="l">
              <a:lnSpc>
                <a:spcPct val="115000"/>
              </a:lnSpc>
              <a:spcBef>
                <a:spcPts val="0"/>
              </a:spcBef>
              <a:spcAft>
                <a:spcPts val="0"/>
              </a:spcAft>
              <a:buSzPts val="1260"/>
              <a:buChar char="-"/>
            </a:pPr>
            <a:r>
              <a:rPr lang="en"/>
              <a:t>popular tools:</a:t>
            </a:r>
            <a:endParaRPr/>
          </a:p>
          <a:p>
            <a:pPr indent="-323850" lvl="1" marL="914400" rtl="0" algn="l">
              <a:spcBef>
                <a:spcPts val="0"/>
              </a:spcBef>
              <a:spcAft>
                <a:spcPts val="0"/>
              </a:spcAft>
              <a:buSzPts val="1500"/>
              <a:buChar char="-"/>
            </a:pPr>
            <a:r>
              <a:rPr lang="en" sz="1500" u="sng">
                <a:solidFill>
                  <a:schemeClr val="hlink"/>
                </a:solidFill>
                <a:hlinkClick r:id="rId3"/>
              </a:rPr>
              <a:t>scanpy</a:t>
            </a:r>
            <a:r>
              <a:rPr lang="en" sz="1500"/>
              <a:t> (python)</a:t>
            </a:r>
            <a:endParaRPr sz="1500"/>
          </a:p>
          <a:p>
            <a:pPr indent="-323850" lvl="1" marL="914400" rtl="0" algn="l">
              <a:spcBef>
                <a:spcPts val="0"/>
              </a:spcBef>
              <a:spcAft>
                <a:spcPts val="0"/>
              </a:spcAft>
              <a:buSzPts val="1500"/>
              <a:buChar char="-"/>
            </a:pPr>
            <a:r>
              <a:rPr lang="en" sz="1500" u="sng">
                <a:solidFill>
                  <a:schemeClr val="hlink"/>
                </a:solidFill>
                <a:hlinkClick r:id="rId4"/>
              </a:rPr>
              <a:t>seurat</a:t>
            </a:r>
            <a:r>
              <a:rPr lang="en" sz="1500"/>
              <a:t> (R)</a:t>
            </a:r>
            <a:endParaRPr sz="1500"/>
          </a:p>
          <a:p>
            <a:pPr indent="-323850" lvl="1" marL="914400" rtl="0" algn="l">
              <a:lnSpc>
                <a:spcPct val="150000"/>
              </a:lnSpc>
              <a:spcBef>
                <a:spcPts val="0"/>
              </a:spcBef>
              <a:spcAft>
                <a:spcPts val="0"/>
              </a:spcAft>
              <a:buSzPts val="1500"/>
              <a:buChar char="-"/>
            </a:pPr>
            <a:r>
              <a:rPr lang="en" sz="1500" u="sng">
                <a:solidFill>
                  <a:schemeClr val="hlink"/>
                </a:solidFill>
                <a:hlinkClick r:id="rId5"/>
              </a:rPr>
              <a:t>bioconductor</a:t>
            </a:r>
            <a:r>
              <a:rPr lang="en" sz="1500"/>
              <a:t> (R)</a:t>
            </a:r>
            <a:endParaRPr sz="1500"/>
          </a:p>
          <a:p>
            <a:pPr indent="-308610" lvl="0" marL="457200" rtl="0" algn="l">
              <a:lnSpc>
                <a:spcPct val="115000"/>
              </a:lnSpc>
              <a:spcBef>
                <a:spcPts val="0"/>
              </a:spcBef>
              <a:spcAft>
                <a:spcPts val="0"/>
              </a:spcAft>
              <a:buSzPts val="1260"/>
              <a:buChar char="-"/>
            </a:pPr>
            <a:r>
              <a:rPr lang="en"/>
              <a:t>persisted formats (all HDF5):</a:t>
            </a:r>
            <a:endParaRPr/>
          </a:p>
          <a:p>
            <a:pPr indent="-323850" lvl="1" marL="914400" rtl="0" algn="l">
              <a:spcBef>
                <a:spcPts val="0"/>
              </a:spcBef>
              <a:spcAft>
                <a:spcPts val="0"/>
              </a:spcAft>
              <a:buSzPts val="1500"/>
              <a:buChar char="-"/>
            </a:pPr>
            <a:r>
              <a:rPr lang="en" sz="1500"/>
              <a:t>10x</a:t>
            </a:r>
            <a:endParaRPr sz="1500"/>
          </a:p>
          <a:p>
            <a:pPr indent="-323850" lvl="1" marL="914400" rtl="0" algn="l">
              <a:spcBef>
                <a:spcPts val="0"/>
              </a:spcBef>
              <a:spcAft>
                <a:spcPts val="0"/>
              </a:spcAft>
              <a:buSzPts val="1500"/>
              <a:buChar char="-"/>
            </a:pPr>
            <a:r>
              <a:rPr lang="en" sz="1500"/>
              <a:t>loom</a:t>
            </a:r>
            <a:endParaRPr sz="1500"/>
          </a:p>
          <a:p>
            <a:pPr indent="-323850" lvl="1" marL="914400" rtl="0" algn="l">
              <a:spcBef>
                <a:spcPts val="0"/>
              </a:spcBef>
              <a:spcAft>
                <a:spcPts val="0"/>
              </a:spcAft>
              <a:buSzPts val="1500"/>
              <a:buChar char="-"/>
            </a:pPr>
            <a:r>
              <a:rPr lang="en" sz="1500"/>
              <a:t>anndata</a:t>
            </a:r>
            <a:endParaRPr sz="1500"/>
          </a:p>
        </p:txBody>
      </p:sp>
      <p:pic>
        <p:nvPicPr>
          <p:cNvPr id="241" name="Google Shape;241;p20">
            <a:hlinkClick r:id="rId6"/>
          </p:cNvPr>
          <p:cNvPicPr preferRelativeResize="0"/>
          <p:nvPr/>
        </p:nvPicPr>
        <p:blipFill rotWithShape="1">
          <a:blip r:embed="rId7">
            <a:alphaModFix/>
          </a:blip>
          <a:srcRect b="5967" l="27373" r="44870" t="54619"/>
          <a:stretch/>
        </p:blipFill>
        <p:spPr>
          <a:xfrm>
            <a:off x="6422687" y="147175"/>
            <a:ext cx="2575350" cy="2043575"/>
          </a:xfrm>
          <a:prstGeom prst="rect">
            <a:avLst/>
          </a:prstGeom>
          <a:noFill/>
          <a:ln>
            <a:noFill/>
          </a:ln>
        </p:spPr>
      </p:pic>
      <p:pic>
        <p:nvPicPr>
          <p:cNvPr id="242" name="Google Shape;242;p20">
            <a:hlinkClick r:id="rId8"/>
          </p:cNvPr>
          <p:cNvPicPr preferRelativeResize="0"/>
          <p:nvPr/>
        </p:nvPicPr>
        <p:blipFill rotWithShape="1">
          <a:blip r:embed="rId7">
            <a:alphaModFix/>
          </a:blip>
          <a:srcRect b="1737" l="65398" r="4147" t="54619"/>
          <a:stretch/>
        </p:blipFill>
        <p:spPr>
          <a:xfrm>
            <a:off x="6219375" y="2367575"/>
            <a:ext cx="2825575" cy="2262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21"/>
          <p:cNvSpPr txBox="1"/>
          <p:nvPr>
            <p:ph type="title"/>
          </p:nvPr>
        </p:nvSpPr>
        <p:spPr>
          <a:xfrm>
            <a:off x="457200" y="327072"/>
            <a:ext cx="8229600" cy="46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Want:</a:t>
            </a:r>
            <a:endParaRPr/>
          </a:p>
        </p:txBody>
      </p:sp>
      <p:sp>
        <p:nvSpPr>
          <p:cNvPr id="248" name="Google Shape;248;p21"/>
          <p:cNvSpPr txBox="1"/>
          <p:nvPr>
            <p:ph idx="1" type="body"/>
          </p:nvPr>
        </p:nvSpPr>
        <p:spPr>
          <a:xfrm>
            <a:off x="457200" y="1119829"/>
            <a:ext cx="8229600" cy="2143800"/>
          </a:xfrm>
          <a:prstGeom prst="rect">
            <a:avLst/>
          </a:prstGeom>
        </p:spPr>
        <p:txBody>
          <a:bodyPr anchorCtr="0" anchor="t" bIns="91425" lIns="91425" spcFirstLastPara="1" rIns="91425" wrap="square" tIns="91425">
            <a:noAutofit/>
          </a:bodyPr>
          <a:lstStyle/>
          <a:p>
            <a:pPr indent="-308610" lvl="0" marL="457200" rtl="0" algn="l">
              <a:spcBef>
                <a:spcPts val="360"/>
              </a:spcBef>
              <a:spcAft>
                <a:spcPts val="0"/>
              </a:spcAft>
              <a:buSzPts val="1260"/>
              <a:buChar char="-"/>
            </a:pPr>
            <a:r>
              <a:rPr lang="en"/>
              <a:t>out-of-core processing</a:t>
            </a:r>
            <a:endParaRPr/>
          </a:p>
          <a:p>
            <a:pPr indent="-308610" lvl="0" marL="457200" rtl="0" algn="l">
              <a:spcBef>
                <a:spcPts val="0"/>
              </a:spcBef>
              <a:spcAft>
                <a:spcPts val="0"/>
              </a:spcAft>
              <a:buSzPts val="1260"/>
              <a:buChar char="-"/>
            </a:pPr>
            <a:r>
              <a:rPr lang="en"/>
              <a:t>parallel processing</a:t>
            </a:r>
            <a:endParaRPr/>
          </a:p>
          <a:p>
            <a:pPr indent="-308610" lvl="0" marL="457200" rtl="0" algn="l">
              <a:spcBef>
                <a:spcPts val="0"/>
              </a:spcBef>
              <a:spcAft>
                <a:spcPts val="0"/>
              </a:spcAft>
              <a:buSzPts val="1260"/>
              <a:buChar char="-"/>
            </a:pPr>
            <a:r>
              <a:rPr lang="en"/>
              <a:t>operate directly on cloud-resident data</a:t>
            </a:r>
            <a:endParaRPr/>
          </a:p>
          <a:p>
            <a:pPr indent="0" lvl="0" marL="0" rtl="0" algn="l">
              <a:spcBef>
                <a:spcPts val="360"/>
              </a:spcBef>
              <a:spcAft>
                <a:spcPts val="0"/>
              </a:spcAft>
              <a:buNone/>
            </a:pPr>
            <a:r>
              <a:t/>
            </a:r>
            <a:endParaRPr sz="1000"/>
          </a:p>
          <a:p>
            <a:pPr indent="0" lvl="0" marL="0" rtl="0" algn="l">
              <a:spcBef>
                <a:spcPts val="360"/>
              </a:spcBef>
              <a:spcAft>
                <a:spcPts val="0"/>
              </a:spcAft>
              <a:buNone/>
            </a:pPr>
            <a:r>
              <a:rPr lang="en"/>
              <a:t>Hard to do these with HDF5…</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22"/>
          <p:cNvSpPr txBox="1"/>
          <p:nvPr>
            <p:ph type="title"/>
          </p:nvPr>
        </p:nvSpPr>
        <p:spPr>
          <a:xfrm>
            <a:off x="685788" y="1263107"/>
            <a:ext cx="7772400" cy="202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Multidimensional-Array </a:t>
            </a:r>
            <a:endParaRPr/>
          </a:p>
          <a:p>
            <a:pPr indent="0" lvl="0" marL="0" rtl="0" algn="ctr">
              <a:spcBef>
                <a:spcPts val="0"/>
              </a:spcBef>
              <a:spcAft>
                <a:spcPts val="0"/>
              </a:spcAft>
              <a:buNone/>
            </a:pPr>
            <a:r>
              <a:rPr lang="en"/>
              <a:t>Container Formats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23"/>
          <p:cNvSpPr txBox="1"/>
          <p:nvPr>
            <p:ph type="title"/>
          </p:nvPr>
        </p:nvSpPr>
        <p:spPr>
          <a:xfrm>
            <a:off x="457200" y="327072"/>
            <a:ext cx="8229600" cy="46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HDF5</a:t>
            </a:r>
            <a:endParaRPr/>
          </a:p>
          <a:p>
            <a:pPr indent="0" lvl="0" marL="0" rtl="0" algn="l">
              <a:spcBef>
                <a:spcPts val="0"/>
              </a:spcBef>
              <a:spcAft>
                <a:spcPts val="0"/>
              </a:spcAft>
              <a:buNone/>
            </a:pPr>
            <a:r>
              <a:t/>
            </a:r>
            <a:endParaRPr/>
          </a:p>
        </p:txBody>
      </p:sp>
      <p:sp>
        <p:nvSpPr>
          <p:cNvPr id="259" name="Google Shape;259;p23"/>
          <p:cNvSpPr txBox="1"/>
          <p:nvPr>
            <p:ph idx="1" type="body"/>
          </p:nvPr>
        </p:nvSpPr>
        <p:spPr>
          <a:xfrm>
            <a:off x="457200" y="1043615"/>
            <a:ext cx="8229600" cy="3394500"/>
          </a:xfrm>
          <a:prstGeom prst="rect">
            <a:avLst/>
          </a:prstGeom>
        </p:spPr>
        <p:txBody>
          <a:bodyPr anchorCtr="0" anchor="t" bIns="91425" lIns="91425" spcFirstLastPara="1" rIns="91425" wrap="square" tIns="91425">
            <a:noAutofit/>
          </a:bodyPr>
          <a:lstStyle/>
          <a:p>
            <a:pPr indent="-308610" lvl="0" marL="457200" rtl="0" algn="l">
              <a:spcBef>
                <a:spcPts val="360"/>
              </a:spcBef>
              <a:spcAft>
                <a:spcPts val="0"/>
              </a:spcAft>
              <a:buSzPts val="1260"/>
              <a:buChar char="-"/>
            </a:pPr>
            <a:r>
              <a:rPr lang="en"/>
              <a:t>"container" / "meta"-format</a:t>
            </a:r>
            <a:endParaRPr/>
          </a:p>
          <a:p>
            <a:pPr indent="-308610" lvl="0" marL="457200" rtl="0" algn="l">
              <a:spcBef>
                <a:spcPts val="0"/>
              </a:spcBef>
              <a:spcAft>
                <a:spcPts val="0"/>
              </a:spcAft>
              <a:buSzPts val="1260"/>
              <a:buChar char="-"/>
            </a:pPr>
            <a:r>
              <a:rPr lang="en"/>
              <a:t>embed a virtual filesystem in a single (large) file:</a:t>
            </a:r>
            <a:endParaRPr/>
          </a:p>
          <a:p>
            <a:pPr indent="-330200" lvl="1" marL="914400" rtl="0" algn="l">
              <a:spcBef>
                <a:spcPts val="0"/>
              </a:spcBef>
              <a:spcAft>
                <a:spcPts val="0"/>
              </a:spcAft>
              <a:buSzPts val="1600"/>
              <a:buChar char="-"/>
            </a:pPr>
            <a:r>
              <a:rPr b="1" lang="en"/>
              <a:t>datasets</a:t>
            </a:r>
            <a:r>
              <a:rPr lang="en"/>
              <a:t> (≈files): multidimensional arrays of a homogenous type</a:t>
            </a:r>
            <a:endParaRPr/>
          </a:p>
          <a:p>
            <a:pPr indent="-330200" lvl="1" marL="914400" rtl="0" algn="l">
              <a:lnSpc>
                <a:spcPct val="150000"/>
              </a:lnSpc>
              <a:spcBef>
                <a:spcPts val="0"/>
              </a:spcBef>
              <a:spcAft>
                <a:spcPts val="0"/>
              </a:spcAft>
              <a:buSzPts val="1600"/>
              <a:buChar char="-"/>
            </a:pPr>
            <a:r>
              <a:rPr b="1" lang="en"/>
              <a:t>groups</a:t>
            </a:r>
            <a:r>
              <a:rPr lang="en"/>
              <a:t> (≈directories): contain datasets and other groups</a:t>
            </a:r>
            <a:endParaRPr/>
          </a:p>
          <a:p>
            <a:pPr indent="-308610" lvl="0" marL="457200" rtl="0" algn="l">
              <a:spcBef>
                <a:spcPts val="0"/>
              </a:spcBef>
              <a:spcAft>
                <a:spcPts val="0"/>
              </a:spcAft>
              <a:buSzPts val="1260"/>
              <a:buChar char="-"/>
            </a:pPr>
            <a:r>
              <a:rPr lang="en"/>
              <a:t>popular in many scientific domains for 20 years!</a:t>
            </a:r>
            <a:endParaRPr/>
          </a:p>
          <a:p>
            <a:pPr indent="-308610" lvl="0" marL="457200" rtl="0" algn="l">
              <a:spcBef>
                <a:spcPts val="0"/>
              </a:spcBef>
              <a:spcAft>
                <a:spcPts val="0"/>
              </a:spcAft>
              <a:buSzPts val="1260"/>
              <a:buChar char="-"/>
            </a:pPr>
            <a:r>
              <a:rPr lang="en"/>
              <a:t>structure inside HDF5 file varies by application domain</a:t>
            </a:r>
            <a:endParaRPr/>
          </a:p>
          <a:p>
            <a:pPr indent="-330200" lvl="1" marL="914400" rtl="0" algn="l">
              <a:lnSpc>
                <a:spcPct val="115000"/>
              </a:lnSpc>
              <a:spcBef>
                <a:spcPts val="0"/>
              </a:spcBef>
              <a:spcAft>
                <a:spcPts val="0"/>
              </a:spcAft>
              <a:buSzPts val="1600"/>
              <a:buChar char="-"/>
            </a:pPr>
            <a:r>
              <a:rPr lang="en"/>
              <a:t>expect datasets with certain names and types</a:t>
            </a:r>
            <a:endParaRPr/>
          </a:p>
          <a:p>
            <a:pPr indent="-330200" lvl="1" marL="914400" rtl="0" algn="l">
              <a:lnSpc>
                <a:spcPct val="150000"/>
              </a:lnSpc>
              <a:spcBef>
                <a:spcPts val="0"/>
              </a:spcBef>
              <a:spcAft>
                <a:spcPts val="0"/>
              </a:spcAft>
              <a:buSzPts val="1600"/>
              <a:buChar char="-"/>
            </a:pPr>
            <a:r>
              <a:rPr lang="en"/>
              <a:t>roughly a "schema"</a:t>
            </a:r>
            <a:endParaRPr/>
          </a:p>
          <a:p>
            <a:pPr indent="-308610" lvl="0" marL="457200" rtl="0" algn="l">
              <a:spcBef>
                <a:spcPts val="0"/>
              </a:spcBef>
              <a:spcAft>
                <a:spcPts val="0"/>
              </a:spcAft>
              <a:buSzPts val="1260"/>
              <a:buChar char="-"/>
            </a:pPr>
            <a:r>
              <a:rPr lang="en"/>
              <a:t>ubiquitous for data-persistence in single-cell analysis tools, to date</a:t>
            </a:r>
            <a:endParaRPr/>
          </a:p>
          <a:p>
            <a:pPr indent="0" lvl="0" marL="0" rtl="0" algn="l">
              <a:spcBef>
                <a:spcPts val="36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24"/>
          <p:cNvSpPr txBox="1"/>
          <p:nvPr>
            <p:ph type="title"/>
          </p:nvPr>
        </p:nvSpPr>
        <p:spPr>
          <a:xfrm>
            <a:off x="457200" y="174672"/>
            <a:ext cx="8229600" cy="46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HDF5 – rough edges</a:t>
            </a:r>
            <a:endParaRPr/>
          </a:p>
        </p:txBody>
      </p:sp>
      <p:sp>
        <p:nvSpPr>
          <p:cNvPr id="265" name="Google Shape;265;p24"/>
          <p:cNvSpPr txBox="1"/>
          <p:nvPr>
            <p:ph idx="1" type="body"/>
          </p:nvPr>
        </p:nvSpPr>
        <p:spPr>
          <a:xfrm>
            <a:off x="457200" y="697975"/>
            <a:ext cx="8229600" cy="3921000"/>
          </a:xfrm>
          <a:prstGeom prst="rect">
            <a:avLst/>
          </a:prstGeom>
        </p:spPr>
        <p:txBody>
          <a:bodyPr anchorCtr="0" anchor="t" bIns="91425" lIns="91425" spcFirstLastPara="1" rIns="91425" wrap="square" tIns="91425">
            <a:noAutofit/>
          </a:bodyPr>
          <a:lstStyle/>
          <a:p>
            <a:pPr indent="-308610" lvl="0" marL="457200" rtl="0" algn="l">
              <a:spcBef>
                <a:spcPts val="360"/>
              </a:spcBef>
              <a:spcAft>
                <a:spcPts val="0"/>
              </a:spcAft>
              <a:buSzPts val="1260"/>
              <a:buChar char="-"/>
            </a:pPr>
            <a:r>
              <a:rPr lang="en"/>
              <a:t>complicated</a:t>
            </a:r>
            <a:endParaRPr/>
          </a:p>
          <a:p>
            <a:pPr indent="-330200" lvl="1" marL="914400" rtl="0" algn="l">
              <a:spcBef>
                <a:spcPts val="0"/>
              </a:spcBef>
              <a:spcAft>
                <a:spcPts val="0"/>
              </a:spcAft>
              <a:buSzPts val="1600"/>
              <a:buChar char="-"/>
            </a:pPr>
            <a:r>
              <a:rPr lang="en"/>
              <a:t>150pg spec</a:t>
            </a:r>
            <a:endParaRPr/>
          </a:p>
          <a:p>
            <a:pPr indent="-330200" lvl="1" marL="914400" rtl="0" algn="l">
              <a:lnSpc>
                <a:spcPct val="150000"/>
              </a:lnSpc>
              <a:spcBef>
                <a:spcPts val="0"/>
              </a:spcBef>
              <a:spcAft>
                <a:spcPts val="0"/>
              </a:spcAft>
              <a:buSzPts val="1600"/>
              <a:buChar char="-"/>
            </a:pPr>
            <a:r>
              <a:rPr lang="en"/>
              <a:t>official C implementation (300k LoC) is wrapped in many languages</a:t>
            </a:r>
            <a:endParaRPr/>
          </a:p>
          <a:p>
            <a:pPr indent="-308610" lvl="0" marL="457200" rtl="0" algn="l">
              <a:spcBef>
                <a:spcPts val="0"/>
              </a:spcBef>
              <a:spcAft>
                <a:spcPts val="0"/>
              </a:spcAft>
              <a:buSzPts val="1260"/>
              <a:buChar char="-"/>
            </a:pPr>
            <a:r>
              <a:rPr lang="en"/>
              <a:t>cloud IO: 🚫</a:t>
            </a:r>
            <a:endParaRPr/>
          </a:p>
          <a:p>
            <a:pPr indent="-330200" lvl="1" marL="914400" rtl="0" algn="l">
              <a:spcBef>
                <a:spcPts val="0"/>
              </a:spcBef>
              <a:spcAft>
                <a:spcPts val="0"/>
              </a:spcAft>
              <a:buSzPts val="1600"/>
              <a:buChar char="-"/>
            </a:pPr>
            <a:r>
              <a:rPr lang="en"/>
              <a:t>can only read/write local files</a:t>
            </a:r>
            <a:endParaRPr/>
          </a:p>
          <a:p>
            <a:pPr indent="-330200" lvl="1" marL="914400" rtl="0" algn="l">
              <a:lnSpc>
                <a:spcPct val="150000"/>
              </a:lnSpc>
              <a:spcBef>
                <a:spcPts val="0"/>
              </a:spcBef>
              <a:spcAft>
                <a:spcPts val="0"/>
              </a:spcAft>
              <a:buSzPts val="1600"/>
              <a:buChar char="-"/>
            </a:pPr>
            <a:r>
              <a:rPr lang="en"/>
              <a:t>FUSE adapters should help, but are brittle in practice</a:t>
            </a:r>
            <a:endParaRPr/>
          </a:p>
          <a:p>
            <a:pPr indent="-308610" lvl="0" marL="457200" rtl="0" algn="l">
              <a:spcBef>
                <a:spcPts val="0"/>
              </a:spcBef>
              <a:spcAft>
                <a:spcPts val="0"/>
              </a:spcAft>
              <a:buSzPts val="1260"/>
              <a:buChar char="-"/>
            </a:pPr>
            <a:r>
              <a:rPr lang="en"/>
              <a:t>parallel IO: </a:t>
            </a:r>
            <a:r>
              <a:rPr lang="en"/>
              <a:t>🚫</a:t>
            </a:r>
            <a:endParaRPr/>
          </a:p>
          <a:p>
            <a:pPr indent="-330200" lvl="1" marL="914400" rtl="0" algn="l">
              <a:spcBef>
                <a:spcPts val="0"/>
              </a:spcBef>
              <a:spcAft>
                <a:spcPts val="0"/>
              </a:spcAft>
              <a:buSzPts val="1600"/>
              <a:buChar char="-"/>
            </a:pPr>
            <a:r>
              <a:rPr lang="en"/>
              <a:t>parallel-writing single large files doesn't work well in general (≈by design)</a:t>
            </a:r>
            <a:endParaRPr/>
          </a:p>
          <a:p>
            <a:pPr indent="-330200" lvl="1" marL="914400" rtl="0" algn="l">
              <a:lnSpc>
                <a:spcPct val="150000"/>
              </a:lnSpc>
              <a:spcBef>
                <a:spcPts val="0"/>
              </a:spcBef>
              <a:spcAft>
                <a:spcPts val="0"/>
              </a:spcAft>
              <a:buSzPts val="1600"/>
              <a:buChar char="-"/>
            </a:pPr>
            <a:r>
              <a:rPr lang="en"/>
              <a:t>parallel-reading is limited by local-files-only requirement above</a:t>
            </a:r>
            <a:endParaRPr/>
          </a:p>
          <a:p>
            <a:pPr indent="0" lvl="0" marL="0" marR="0" rtl="0" algn="l">
              <a:lnSpc>
                <a:spcPct val="127777"/>
              </a:lnSpc>
              <a:spcBef>
                <a:spcPts val="360"/>
              </a:spcBef>
              <a:spcAft>
                <a:spcPts val="0"/>
              </a:spcAft>
              <a:buNone/>
            </a:pPr>
            <a:r>
              <a:rPr lang="en"/>
              <a:t>emerging consensus: </a:t>
            </a:r>
            <a:endParaRPr/>
          </a:p>
          <a:p>
            <a:pPr indent="-308610" lvl="0" marL="457200" marR="0" rtl="0" algn="l">
              <a:lnSpc>
                <a:spcPct val="127777"/>
              </a:lnSpc>
              <a:spcBef>
                <a:spcPts val="360"/>
              </a:spcBef>
              <a:spcAft>
                <a:spcPts val="0"/>
              </a:spcAft>
              <a:buSzPts val="1260"/>
              <a:buChar char="-"/>
            </a:pPr>
            <a:r>
              <a:rPr lang="en"/>
              <a:t>need something simpler</a:t>
            </a:r>
            <a:endParaRPr/>
          </a:p>
          <a:p>
            <a:pPr indent="-308610" lvl="0" marL="457200" marR="0" rtl="0" algn="l">
              <a:lnSpc>
                <a:spcPct val="127777"/>
              </a:lnSpc>
              <a:spcBef>
                <a:spcPts val="0"/>
              </a:spcBef>
              <a:spcAft>
                <a:spcPts val="0"/>
              </a:spcAft>
              <a:buSzPts val="1260"/>
              <a:buChar char="-"/>
            </a:pPr>
            <a:r>
              <a:rPr lang="en"/>
              <a:t>friendlier to remote storage and parallel processing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25"/>
          <p:cNvSpPr txBox="1"/>
          <p:nvPr>
            <p:ph type="title"/>
          </p:nvPr>
        </p:nvSpPr>
        <p:spPr>
          <a:xfrm>
            <a:off x="334081" y="98475"/>
            <a:ext cx="2956800" cy="46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Zarr</a:t>
            </a:r>
            <a:endParaRPr/>
          </a:p>
        </p:txBody>
      </p:sp>
      <p:sp>
        <p:nvSpPr>
          <p:cNvPr id="271" name="Google Shape;271;p25"/>
          <p:cNvSpPr txBox="1"/>
          <p:nvPr>
            <p:ph idx="1" type="body"/>
          </p:nvPr>
        </p:nvSpPr>
        <p:spPr>
          <a:xfrm>
            <a:off x="228600" y="414625"/>
            <a:ext cx="5620500" cy="4487700"/>
          </a:xfrm>
          <a:prstGeom prst="rect">
            <a:avLst/>
          </a:prstGeom>
        </p:spPr>
        <p:txBody>
          <a:bodyPr anchorCtr="0" anchor="t" bIns="91425" lIns="91425" spcFirstLastPara="1" rIns="91425" wrap="square" tIns="91425">
            <a:noAutofit/>
          </a:bodyPr>
          <a:lstStyle/>
          <a:p>
            <a:pPr indent="-308610" lvl="0" marL="457200" rtl="0" algn="l">
              <a:spcBef>
                <a:spcPts val="360"/>
              </a:spcBef>
              <a:spcAft>
                <a:spcPts val="0"/>
              </a:spcAft>
              <a:buSzPts val="1260"/>
              <a:buChar char="-"/>
            </a:pPr>
            <a:r>
              <a:rPr lang="en"/>
              <a:t>simple, chunked multi-dimensional arrays</a:t>
            </a:r>
            <a:endParaRPr/>
          </a:p>
          <a:p>
            <a:pPr indent="-308610" lvl="0" marL="457200" rtl="0" algn="l">
              <a:spcBef>
                <a:spcPts val="0"/>
              </a:spcBef>
              <a:spcAft>
                <a:spcPts val="0"/>
              </a:spcAft>
              <a:buSzPts val="1260"/>
              <a:buChar char="-"/>
            </a:pPr>
            <a:r>
              <a:rPr lang="en"/>
              <a:t>each chunk is a separate file on a filesystem</a:t>
            </a:r>
            <a:endParaRPr/>
          </a:p>
          <a:p>
            <a:pPr indent="-330200" lvl="1" marL="914400" rtl="0" algn="l">
              <a:spcBef>
                <a:spcPts val="0"/>
              </a:spcBef>
              <a:spcAft>
                <a:spcPts val="0"/>
              </a:spcAft>
              <a:buSzPts val="1600"/>
              <a:buChar char="-"/>
            </a:pPr>
            <a:r>
              <a:rPr lang="en"/>
              <a:t>(or: key in a key-value store)</a:t>
            </a:r>
            <a:endParaRPr/>
          </a:p>
          <a:p>
            <a:pPr indent="-330200" lvl="1" marL="914400" rtl="0" algn="l">
              <a:spcBef>
                <a:spcPts val="0"/>
              </a:spcBef>
              <a:spcAft>
                <a:spcPts val="0"/>
              </a:spcAft>
              <a:buSzPts val="1600"/>
              <a:buChar char="-"/>
            </a:pPr>
            <a:r>
              <a:rPr lang="en"/>
              <a:t>plays nicely with Hadoop-ecosystem conventions around parallel IO of sharded datasets</a:t>
            </a:r>
            <a:endParaRPr/>
          </a:p>
          <a:p>
            <a:pPr indent="-330200" lvl="1" marL="914400" rtl="0" algn="l">
              <a:spcBef>
                <a:spcPts val="0"/>
              </a:spcBef>
              <a:spcAft>
                <a:spcPts val="0"/>
              </a:spcAft>
              <a:buSzPts val="1600"/>
              <a:buChar char="-"/>
            </a:pPr>
            <a:r>
              <a:rPr lang="en"/>
              <a:t>pluggable compression</a:t>
            </a:r>
            <a:endParaRPr/>
          </a:p>
          <a:p>
            <a:pPr indent="-308610" lvl="0" marL="457200" rtl="0" algn="l">
              <a:spcBef>
                <a:spcPts val="0"/>
              </a:spcBef>
              <a:spcAft>
                <a:spcPts val="0"/>
              </a:spcAft>
              <a:buSzPts val="1260"/>
              <a:buChar char="-"/>
            </a:pPr>
            <a:r>
              <a:rPr lang="en" u="sng">
                <a:solidFill>
                  <a:schemeClr val="hlink"/>
                </a:solidFill>
                <a:hlinkClick r:id="rId3"/>
              </a:rPr>
              <a:t>simple spec</a:t>
            </a:r>
            <a:endParaRPr/>
          </a:p>
          <a:p>
            <a:pPr indent="-308610" lvl="0" marL="457200" rtl="0" algn="l">
              <a:spcBef>
                <a:spcPts val="0"/>
              </a:spcBef>
              <a:spcAft>
                <a:spcPts val="0"/>
              </a:spcAft>
              <a:buSzPts val="1260"/>
              <a:buChar char="-"/>
            </a:pPr>
            <a:r>
              <a:rPr lang="en" u="sng">
                <a:solidFill>
                  <a:schemeClr val="hlink"/>
                </a:solidFill>
                <a:hlinkClick r:id="rId4"/>
              </a:rPr>
              <a:t>reference implementation in Python </a:t>
            </a:r>
            <a:endParaRPr/>
          </a:p>
          <a:p>
            <a:pPr indent="-308610" lvl="0" marL="457200" rtl="0" algn="l">
              <a:spcBef>
                <a:spcPts val="0"/>
              </a:spcBef>
              <a:spcAft>
                <a:spcPts val="0"/>
              </a:spcAft>
              <a:buSzPts val="1260"/>
              <a:buChar char="-"/>
            </a:pPr>
            <a:r>
              <a:rPr lang="en"/>
              <a:t>multiple independent implementations</a:t>
            </a:r>
            <a:endParaRPr/>
          </a:p>
          <a:p>
            <a:pPr indent="-330200" lvl="1" marL="914400" rtl="0" algn="l">
              <a:spcBef>
                <a:spcPts val="0"/>
              </a:spcBef>
              <a:spcAft>
                <a:spcPts val="0"/>
              </a:spcAft>
              <a:buSzPts val="1600"/>
              <a:buChar char="-"/>
            </a:pPr>
            <a:r>
              <a:rPr lang="en" u="sng">
                <a:solidFill>
                  <a:schemeClr val="hlink"/>
                </a:solidFill>
                <a:hlinkClick r:id="rId5"/>
              </a:rPr>
              <a:t>z5</a:t>
            </a:r>
            <a:r>
              <a:rPr lang="en"/>
              <a:t> (C++)</a:t>
            </a:r>
            <a:endParaRPr/>
          </a:p>
          <a:p>
            <a:pPr indent="-330200" lvl="1" marL="914400" rtl="0" algn="l">
              <a:lnSpc>
                <a:spcPct val="150000"/>
              </a:lnSpc>
              <a:spcBef>
                <a:spcPts val="0"/>
              </a:spcBef>
              <a:spcAft>
                <a:spcPts val="0"/>
              </a:spcAft>
              <a:buSzPts val="1600"/>
              <a:buChar char="-"/>
            </a:pPr>
            <a:r>
              <a:rPr lang="en" u="sng">
                <a:solidFill>
                  <a:schemeClr val="hlink"/>
                </a:solidFill>
                <a:hlinkClick r:id="rId6"/>
              </a:rPr>
              <a:t>ndarray.scala</a:t>
            </a:r>
            <a:r>
              <a:rPr lang="en"/>
              <a:t> (JVM+Javascript via Scala)</a:t>
            </a:r>
            <a:endParaRPr/>
          </a:p>
          <a:p>
            <a:pPr indent="-308610" lvl="0" marL="457200" rtl="0" algn="l">
              <a:spcBef>
                <a:spcPts val="0"/>
              </a:spcBef>
              <a:spcAft>
                <a:spcPts val="0"/>
              </a:spcAft>
              <a:buSzPts val="1260"/>
              <a:buChar char="-"/>
            </a:pPr>
            <a:r>
              <a:rPr lang="en"/>
              <a:t>very new (tooling and community)</a:t>
            </a:r>
            <a:endParaRPr/>
          </a:p>
          <a:p>
            <a:pPr indent="-308610" lvl="0" marL="457200" rtl="0" algn="l">
              <a:lnSpc>
                <a:spcPct val="115000"/>
              </a:lnSpc>
              <a:spcBef>
                <a:spcPts val="0"/>
              </a:spcBef>
              <a:spcAft>
                <a:spcPts val="0"/>
              </a:spcAft>
              <a:buSzPts val="1260"/>
              <a:buChar char="-"/>
            </a:pPr>
            <a:r>
              <a:rPr lang="en"/>
              <a:t>being adopted by the Human Cell Atlas after </a:t>
            </a:r>
            <a:r>
              <a:rPr lang="en" u="sng">
                <a:solidFill>
                  <a:schemeClr val="hlink"/>
                </a:solidFill>
                <a:hlinkClick r:id="rId7"/>
              </a:rPr>
              <a:t>extensive benchmarking of candidate formats</a:t>
            </a:r>
            <a:endParaRPr/>
          </a:p>
        </p:txBody>
      </p:sp>
      <p:sp>
        <p:nvSpPr>
          <p:cNvPr id="272" name="Google Shape;272;p25"/>
          <p:cNvSpPr txBox="1"/>
          <p:nvPr/>
        </p:nvSpPr>
        <p:spPr>
          <a:xfrm>
            <a:off x="6593946" y="1060724"/>
            <a:ext cx="2168700" cy="2259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114300" marR="114300" rtl="0" algn="l">
              <a:lnSpc>
                <a:spcPct val="115000"/>
              </a:lnSpc>
              <a:spcBef>
                <a:spcPts val="0"/>
              </a:spcBef>
              <a:spcAft>
                <a:spcPts val="0"/>
              </a:spcAft>
              <a:buNone/>
            </a:pPr>
            <a:r>
              <a:rPr b="1" lang="en" sz="900">
                <a:solidFill>
                  <a:srgbClr val="333333"/>
                </a:solidFill>
                <a:latin typeface="Courier New"/>
                <a:ea typeface="Courier New"/>
                <a:cs typeface="Courier New"/>
                <a:sym typeface="Courier New"/>
              </a:rPr>
              <a:t>{</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"shape": [</a:t>
            </a:r>
            <a:r>
              <a:rPr b="1" lang="en" sz="900">
                <a:solidFill>
                  <a:srgbClr val="404040"/>
                </a:solidFill>
                <a:latin typeface="Courier New"/>
                <a:ea typeface="Courier New"/>
                <a:cs typeface="Courier New"/>
                <a:sym typeface="Courier New"/>
              </a:rPr>
              <a:t> </a:t>
            </a:r>
            <a:r>
              <a:rPr b="1" lang="en" sz="900">
                <a:solidFill>
                  <a:srgbClr val="333333"/>
                </a:solidFill>
                <a:latin typeface="Courier New"/>
                <a:ea typeface="Courier New"/>
                <a:cs typeface="Courier New"/>
                <a:sym typeface="Courier New"/>
              </a:rPr>
              <a:t>20,</a:t>
            </a:r>
            <a:r>
              <a:rPr b="1" lang="en" sz="900">
                <a:solidFill>
                  <a:srgbClr val="404040"/>
                </a:solidFill>
                <a:latin typeface="Courier New"/>
                <a:ea typeface="Courier New"/>
                <a:cs typeface="Courier New"/>
                <a:sym typeface="Courier New"/>
              </a:rPr>
              <a:t> </a:t>
            </a:r>
            <a:r>
              <a:rPr b="1" lang="en" sz="900">
                <a:solidFill>
                  <a:srgbClr val="333333"/>
                </a:solidFill>
                <a:latin typeface="Courier New"/>
                <a:ea typeface="Courier New"/>
                <a:cs typeface="Courier New"/>
                <a:sym typeface="Courier New"/>
              </a:rPr>
              <a:t>20</a:t>
            </a:r>
            <a:r>
              <a:rPr b="1" lang="en" sz="900">
                <a:solidFill>
                  <a:srgbClr val="404040"/>
                </a:solidFill>
                <a:latin typeface="Courier New"/>
                <a:ea typeface="Courier New"/>
                <a:cs typeface="Courier New"/>
                <a:sym typeface="Courier New"/>
              </a:rPr>
              <a:t> </a:t>
            </a:r>
            <a:r>
              <a:rPr b="1" lang="en" sz="900">
                <a:solidFill>
                  <a:srgbClr val="333333"/>
                </a:solidFill>
                <a:latin typeface="Courier New"/>
                <a:ea typeface="Courier New"/>
                <a:cs typeface="Courier New"/>
                <a:sym typeface="Courier New"/>
              </a:rPr>
              <a:t>],</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"chunks": [ 10, 10</a:t>
            </a:r>
            <a:r>
              <a:rPr b="1" lang="en" sz="900">
                <a:solidFill>
                  <a:srgbClr val="404040"/>
                </a:solidFill>
                <a:latin typeface="Courier New"/>
                <a:ea typeface="Courier New"/>
                <a:cs typeface="Courier New"/>
                <a:sym typeface="Courier New"/>
              </a:rPr>
              <a:t> </a:t>
            </a:r>
            <a:r>
              <a:rPr b="1" lang="en" sz="900">
                <a:solidFill>
                  <a:srgbClr val="333333"/>
                </a:solidFill>
                <a:latin typeface="Courier New"/>
                <a:ea typeface="Courier New"/>
                <a:cs typeface="Courier New"/>
                <a:sym typeface="Courier New"/>
              </a:rPr>
              <a:t>],</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"compressor": {</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"id": "zlib",</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"level": 1</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"dtype": "&lt;i4",</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"fill_value": 42,</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"filters": null,</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"order": "C",</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    "zarr_format": 2</a:t>
            </a:r>
            <a:br>
              <a:rPr b="1" lang="en" sz="900">
                <a:solidFill>
                  <a:srgbClr val="404040"/>
                </a:solidFill>
                <a:latin typeface="Courier New"/>
                <a:ea typeface="Courier New"/>
                <a:cs typeface="Courier New"/>
                <a:sym typeface="Courier New"/>
              </a:rPr>
            </a:br>
            <a:r>
              <a:rPr b="1" lang="en" sz="900">
                <a:solidFill>
                  <a:srgbClr val="333333"/>
                </a:solidFill>
                <a:latin typeface="Courier New"/>
                <a:ea typeface="Courier New"/>
                <a:cs typeface="Courier New"/>
                <a:sym typeface="Courier New"/>
              </a:rPr>
              <a:t>}</a:t>
            </a:r>
            <a:endParaRPr b="1" sz="900"/>
          </a:p>
        </p:txBody>
      </p:sp>
      <p:sp>
        <p:nvSpPr>
          <p:cNvPr id="273" name="Google Shape;273;p25"/>
          <p:cNvSpPr txBox="1"/>
          <p:nvPr/>
        </p:nvSpPr>
        <p:spPr>
          <a:xfrm>
            <a:off x="6593925" y="3684950"/>
            <a:ext cx="2168700" cy="990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latin typeface="Courier New"/>
                <a:ea typeface="Courier New"/>
                <a:cs typeface="Courier New"/>
                <a:sym typeface="Courier New"/>
              </a:rPr>
              <a:t>├── .zarray</a:t>
            </a:r>
            <a:endParaRPr sz="1000">
              <a:latin typeface="Courier New"/>
              <a:ea typeface="Courier New"/>
              <a:cs typeface="Courier New"/>
              <a:sym typeface="Courier New"/>
            </a:endParaRPr>
          </a:p>
          <a:p>
            <a:pPr indent="0" lvl="0" marL="0" rtl="0" algn="l">
              <a:spcBef>
                <a:spcPts val="0"/>
              </a:spcBef>
              <a:spcAft>
                <a:spcPts val="0"/>
              </a:spcAft>
              <a:buNone/>
            </a:pPr>
            <a:r>
              <a:rPr lang="en" sz="1000">
                <a:latin typeface="Courier New"/>
                <a:ea typeface="Courier New"/>
                <a:cs typeface="Courier New"/>
                <a:sym typeface="Courier New"/>
              </a:rPr>
              <a:t>├── 0.0</a:t>
            </a:r>
            <a:endParaRPr sz="1000">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chemeClr val="dk1"/>
                </a:solidFill>
                <a:latin typeface="Courier New"/>
                <a:ea typeface="Courier New"/>
                <a:cs typeface="Courier New"/>
                <a:sym typeface="Courier New"/>
              </a:rPr>
              <a:t>├── 0.1</a:t>
            </a:r>
            <a:endParaRPr sz="1000">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latin typeface="Courier New"/>
                <a:ea typeface="Courier New"/>
                <a:cs typeface="Courier New"/>
                <a:sym typeface="Courier New"/>
              </a:rPr>
              <a:t>├── 1.0</a:t>
            </a:r>
            <a:endParaRPr sz="1000">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rPr lang="en" sz="1000">
                <a:solidFill>
                  <a:schemeClr val="dk1"/>
                </a:solidFill>
                <a:latin typeface="Courier New"/>
                <a:ea typeface="Courier New"/>
                <a:cs typeface="Courier New"/>
                <a:sym typeface="Courier New"/>
              </a:rPr>
              <a:t>├── 1.1</a:t>
            </a:r>
            <a:endParaRPr sz="1000">
              <a:latin typeface="Courier New"/>
              <a:ea typeface="Courier New"/>
              <a:cs typeface="Courier New"/>
              <a:sym typeface="Courier New"/>
            </a:endParaRPr>
          </a:p>
          <a:p>
            <a:pPr indent="0" lvl="0" marL="0" rtl="0" algn="l">
              <a:spcBef>
                <a:spcPts val="0"/>
              </a:spcBef>
              <a:spcAft>
                <a:spcPts val="0"/>
              </a:spcAft>
              <a:buNone/>
            </a:pPr>
            <a:r>
              <a:t/>
            </a:r>
            <a:endParaRPr sz="1000">
              <a:latin typeface="Courier New"/>
              <a:ea typeface="Courier New"/>
              <a:cs typeface="Courier New"/>
              <a:sym typeface="Courier New"/>
            </a:endParaRPr>
          </a:p>
        </p:txBody>
      </p:sp>
      <p:sp>
        <p:nvSpPr>
          <p:cNvPr id="274" name="Google Shape;274;p25"/>
          <p:cNvSpPr txBox="1"/>
          <p:nvPr/>
        </p:nvSpPr>
        <p:spPr>
          <a:xfrm>
            <a:off x="6593946" y="695925"/>
            <a:ext cx="2168700" cy="364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Metadata (</a:t>
            </a:r>
            <a:r>
              <a:rPr lang="en">
                <a:latin typeface="Courier New"/>
                <a:ea typeface="Courier New"/>
                <a:cs typeface="Courier New"/>
                <a:sym typeface="Courier New"/>
              </a:rPr>
              <a:t>.zarray</a:t>
            </a:r>
            <a:r>
              <a:rPr lang="en"/>
              <a:t>):</a:t>
            </a:r>
            <a:endParaRPr/>
          </a:p>
        </p:txBody>
      </p:sp>
      <p:sp>
        <p:nvSpPr>
          <p:cNvPr id="275" name="Google Shape;275;p25"/>
          <p:cNvSpPr txBox="1"/>
          <p:nvPr/>
        </p:nvSpPr>
        <p:spPr>
          <a:xfrm>
            <a:off x="6593946" y="3320151"/>
            <a:ext cx="2168700" cy="364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Filesystem footprint:</a:t>
            </a:r>
            <a:endParaRPr/>
          </a:p>
        </p:txBody>
      </p:sp>
      <p:sp>
        <p:nvSpPr>
          <p:cNvPr id="276" name="Google Shape;276;p25"/>
          <p:cNvSpPr txBox="1"/>
          <p:nvPr>
            <p:ph type="title"/>
          </p:nvPr>
        </p:nvSpPr>
        <p:spPr>
          <a:xfrm>
            <a:off x="6517750" y="174675"/>
            <a:ext cx="2403300" cy="46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2-D Array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 name="Shape 44"/>
        <p:cNvGrpSpPr/>
        <p:nvPr/>
      </p:nvGrpSpPr>
      <p:grpSpPr>
        <a:xfrm>
          <a:off x="0" y="0"/>
          <a:ext cx="0" cy="0"/>
          <a:chOff x="0" y="0"/>
          <a:chExt cx="0" cy="0"/>
        </a:xfrm>
      </p:grpSpPr>
      <p:sp>
        <p:nvSpPr>
          <p:cNvPr id="45" name="Google Shape;45;p8"/>
          <p:cNvSpPr txBox="1"/>
          <p:nvPr>
            <p:ph type="ctrTitle"/>
          </p:nvPr>
        </p:nvSpPr>
        <p:spPr>
          <a:xfrm>
            <a:off x="685800" y="619275"/>
            <a:ext cx="6318600" cy="161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Accelerating </a:t>
            </a:r>
            <a:endParaRPr sz="3600"/>
          </a:p>
          <a:p>
            <a:pPr indent="0" lvl="0" marL="0" rtl="0" algn="l">
              <a:spcBef>
                <a:spcPts val="0"/>
              </a:spcBef>
              <a:spcAft>
                <a:spcPts val="0"/>
              </a:spcAft>
              <a:buNone/>
            </a:pPr>
            <a:r>
              <a:rPr lang="en" sz="3600"/>
              <a:t>Single-cell Bioinformatics </a:t>
            </a:r>
            <a:endParaRPr sz="3600"/>
          </a:p>
          <a:p>
            <a:pPr indent="0" lvl="0" marL="0" rtl="0" algn="l">
              <a:spcBef>
                <a:spcPts val="0"/>
              </a:spcBef>
              <a:spcAft>
                <a:spcPts val="0"/>
              </a:spcAft>
              <a:buNone/>
            </a:pPr>
            <a:r>
              <a:rPr lang="en" sz="3600"/>
              <a:t>with N-dimensional Arrays </a:t>
            </a:r>
            <a:endParaRPr sz="3600"/>
          </a:p>
          <a:p>
            <a:pPr indent="0" lvl="0" marL="0" rtl="0" algn="l">
              <a:spcBef>
                <a:spcPts val="0"/>
              </a:spcBef>
              <a:spcAft>
                <a:spcPts val="0"/>
              </a:spcAft>
              <a:buNone/>
            </a:pPr>
            <a:r>
              <a:rPr lang="en" sz="3600"/>
              <a:t>in the Cloud</a:t>
            </a:r>
            <a:endParaRPr sz="3600"/>
          </a:p>
        </p:txBody>
      </p:sp>
      <p:sp>
        <p:nvSpPr>
          <p:cNvPr id="46" name="Google Shape;46;p8"/>
          <p:cNvSpPr txBox="1"/>
          <p:nvPr>
            <p:ph idx="1" type="subTitle"/>
          </p:nvPr>
        </p:nvSpPr>
        <p:spPr>
          <a:xfrm>
            <a:off x="685800" y="3236500"/>
            <a:ext cx="4680900" cy="1344000"/>
          </a:xfrm>
          <a:prstGeom prst="rect">
            <a:avLst/>
          </a:prstGeom>
        </p:spPr>
        <p:txBody>
          <a:bodyPr anchorCtr="0" anchor="t" bIns="91425" lIns="91425" spcFirstLastPara="1" rIns="91425" wrap="square" tIns="91425">
            <a:noAutofit/>
          </a:bodyPr>
          <a:lstStyle/>
          <a:p>
            <a:pPr indent="0" lvl="0" marL="0" rtl="0" algn="l">
              <a:spcBef>
                <a:spcPts val="460"/>
              </a:spcBef>
              <a:spcAft>
                <a:spcPts val="0"/>
              </a:spcAft>
              <a:buNone/>
            </a:pPr>
            <a:r>
              <a:rPr lang="en" sz="1800"/>
              <a:t>Ryan Williams</a:t>
            </a:r>
            <a:endParaRPr sz="1800"/>
          </a:p>
          <a:p>
            <a:pPr indent="0" lvl="0" marL="0" rtl="0" algn="l">
              <a:spcBef>
                <a:spcPts val="460"/>
              </a:spcBef>
              <a:spcAft>
                <a:spcPts val="0"/>
              </a:spcAft>
              <a:buNone/>
            </a:pPr>
            <a:r>
              <a:rPr lang="en" sz="1800"/>
              <a:t>DataEngConf NYC</a:t>
            </a:r>
            <a:endParaRPr sz="1800"/>
          </a:p>
          <a:p>
            <a:pPr indent="0" lvl="0" marL="0" rtl="0" algn="l">
              <a:spcBef>
                <a:spcPts val="460"/>
              </a:spcBef>
              <a:spcAft>
                <a:spcPts val="0"/>
              </a:spcAft>
              <a:buNone/>
            </a:pPr>
            <a:r>
              <a:rPr lang="en" sz="1800"/>
              <a:t>11/9/2018</a:t>
            </a:r>
            <a:endParaRPr sz="1800"/>
          </a:p>
          <a:p>
            <a:pPr indent="0" lvl="0" marL="0" rtl="0" algn="l">
              <a:spcBef>
                <a:spcPts val="460"/>
              </a:spcBef>
              <a:spcAft>
                <a:spcPts val="0"/>
              </a:spcAft>
              <a:buNone/>
            </a:pPr>
            <a:r>
              <a:rPr lang="en" sz="1800"/>
              <a:t>bit.ly/dataengconf-rw</a:t>
            </a:r>
            <a:endParaRPr sz="1800"/>
          </a:p>
        </p:txBody>
      </p:sp>
      <p:grpSp>
        <p:nvGrpSpPr>
          <p:cNvPr id="47" name="Google Shape;47;p8"/>
          <p:cNvGrpSpPr/>
          <p:nvPr/>
        </p:nvGrpSpPr>
        <p:grpSpPr>
          <a:xfrm>
            <a:off x="0" y="0"/>
            <a:ext cx="9144000" cy="5143550"/>
            <a:chOff x="0" y="0"/>
            <a:chExt cx="9144000" cy="5143550"/>
          </a:xfrm>
        </p:grpSpPr>
        <p:grpSp>
          <p:nvGrpSpPr>
            <p:cNvPr id="48" name="Google Shape;48;p8"/>
            <p:cNvGrpSpPr/>
            <p:nvPr/>
          </p:nvGrpSpPr>
          <p:grpSpPr>
            <a:xfrm>
              <a:off x="0" y="0"/>
              <a:ext cx="9144000" cy="5143550"/>
              <a:chOff x="0" y="0"/>
              <a:chExt cx="9144000" cy="5143550"/>
            </a:xfrm>
          </p:grpSpPr>
          <p:sp>
            <p:nvSpPr>
              <p:cNvPr id="49" name="Google Shape;49;p8"/>
              <p:cNvSpPr/>
              <p:nvPr/>
            </p:nvSpPr>
            <p:spPr>
              <a:xfrm>
                <a:off x="0" y="0"/>
                <a:ext cx="9144000" cy="1308600"/>
              </a:xfrm>
              <a:prstGeom prst="rect">
                <a:avLst/>
              </a:prstGeom>
              <a:solidFill>
                <a:srgbClr val="070707">
                  <a:alpha val="37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8"/>
              <p:cNvSpPr/>
              <p:nvPr/>
            </p:nvSpPr>
            <p:spPr>
              <a:xfrm>
                <a:off x="0" y="1308600"/>
                <a:ext cx="685800" cy="3834900"/>
              </a:xfrm>
              <a:prstGeom prst="rect">
                <a:avLst/>
              </a:prstGeom>
              <a:solidFill>
                <a:srgbClr val="070707">
                  <a:alpha val="37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8"/>
              <p:cNvSpPr/>
              <p:nvPr/>
            </p:nvSpPr>
            <p:spPr>
              <a:xfrm>
                <a:off x="685800" y="1908050"/>
                <a:ext cx="966900" cy="3235500"/>
              </a:xfrm>
              <a:prstGeom prst="rect">
                <a:avLst/>
              </a:prstGeom>
              <a:solidFill>
                <a:srgbClr val="070707">
                  <a:alpha val="37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8"/>
              <p:cNvSpPr/>
              <p:nvPr/>
            </p:nvSpPr>
            <p:spPr>
              <a:xfrm>
                <a:off x="1652700" y="2455425"/>
                <a:ext cx="260700" cy="2688000"/>
              </a:xfrm>
              <a:prstGeom prst="rect">
                <a:avLst/>
              </a:prstGeom>
              <a:solidFill>
                <a:srgbClr val="070707">
                  <a:alpha val="37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p:nvPr/>
            </p:nvSpPr>
            <p:spPr>
              <a:xfrm>
                <a:off x="1913400" y="3024899"/>
                <a:ext cx="7230600" cy="2118600"/>
              </a:xfrm>
              <a:prstGeom prst="rect">
                <a:avLst/>
              </a:prstGeom>
              <a:solidFill>
                <a:srgbClr val="070707">
                  <a:alpha val="37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p:nvPr/>
            </p:nvSpPr>
            <p:spPr>
              <a:xfrm>
                <a:off x="5875300" y="1308600"/>
                <a:ext cx="3268500" cy="646200"/>
              </a:xfrm>
              <a:prstGeom prst="rect">
                <a:avLst/>
              </a:prstGeom>
              <a:solidFill>
                <a:srgbClr val="070707">
                  <a:alpha val="37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p:nvPr/>
            </p:nvSpPr>
            <p:spPr>
              <a:xfrm>
                <a:off x="6188100" y="1954800"/>
                <a:ext cx="2955900" cy="1070100"/>
              </a:xfrm>
              <a:prstGeom prst="rect">
                <a:avLst/>
              </a:prstGeom>
              <a:solidFill>
                <a:srgbClr val="070707">
                  <a:alpha val="37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 name="Google Shape;56;p8"/>
            <p:cNvSpPr/>
            <p:nvPr/>
          </p:nvSpPr>
          <p:spPr>
            <a:xfrm>
              <a:off x="3276350" y="2455425"/>
              <a:ext cx="2911800" cy="569400"/>
            </a:xfrm>
            <a:prstGeom prst="rect">
              <a:avLst/>
            </a:prstGeom>
            <a:solidFill>
              <a:srgbClr val="070707">
                <a:alpha val="37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26"/>
          <p:cNvSpPr txBox="1"/>
          <p:nvPr>
            <p:ph idx="1" type="body"/>
          </p:nvPr>
        </p:nvSpPr>
        <p:spPr>
          <a:xfrm>
            <a:off x="457200" y="1119825"/>
            <a:ext cx="8229600" cy="3896100"/>
          </a:xfrm>
          <a:prstGeom prst="rect">
            <a:avLst/>
          </a:prstGeom>
        </p:spPr>
        <p:txBody>
          <a:bodyPr anchorCtr="0" anchor="t" bIns="91425" lIns="91425" spcFirstLastPara="1" rIns="91425" wrap="square" tIns="91425">
            <a:noAutofit/>
          </a:bodyPr>
          <a:lstStyle/>
          <a:p>
            <a:pPr indent="-308610" lvl="0" marL="457200" rtl="0" algn="l">
              <a:spcBef>
                <a:spcPts val="360"/>
              </a:spcBef>
              <a:spcAft>
                <a:spcPts val="0"/>
              </a:spcAft>
              <a:buSzPts val="1260"/>
              <a:buChar char="-"/>
            </a:pPr>
            <a:r>
              <a:rPr lang="en"/>
              <a:t>"</a:t>
            </a:r>
            <a:r>
              <a:rPr lang="en"/>
              <a:t>merges the </a:t>
            </a:r>
            <a:r>
              <a:rPr lang="en" u="sng">
                <a:solidFill>
                  <a:schemeClr val="hlink"/>
                </a:solidFill>
                <a:hlinkClick r:id="rId4"/>
              </a:rPr>
              <a:t>netCDF</a:t>
            </a:r>
            <a:r>
              <a:rPr lang="en"/>
              <a:t>, </a:t>
            </a:r>
            <a:r>
              <a:rPr lang="en" u="sng">
                <a:solidFill>
                  <a:schemeClr val="hlink"/>
                </a:solidFill>
                <a:hlinkClick r:id="rId5"/>
              </a:rPr>
              <a:t>OPeNDAP</a:t>
            </a:r>
            <a:r>
              <a:rPr lang="en"/>
              <a:t>, and </a:t>
            </a:r>
            <a:r>
              <a:rPr lang="en" u="sng">
                <a:solidFill>
                  <a:schemeClr val="hlink"/>
                </a:solidFill>
                <a:hlinkClick r:id="rId6"/>
              </a:rPr>
              <a:t>HDF5</a:t>
            </a:r>
            <a:r>
              <a:rPr lang="en"/>
              <a:t> data models to create a common API for many types of scientific data" </a:t>
            </a:r>
            <a:endParaRPr/>
          </a:p>
          <a:p>
            <a:pPr indent="-308610" lvl="0" marL="457200" rtl="0" algn="l">
              <a:spcBef>
                <a:spcPts val="0"/>
              </a:spcBef>
              <a:spcAft>
                <a:spcPts val="0"/>
              </a:spcAft>
              <a:buSzPts val="1260"/>
              <a:buChar char="-"/>
            </a:pPr>
            <a:r>
              <a:rPr lang="en"/>
              <a:t>subset of HDF5*</a:t>
            </a:r>
            <a:endParaRPr/>
          </a:p>
          <a:p>
            <a:pPr indent="-308610" lvl="0" marL="457200" rtl="0" algn="l">
              <a:spcBef>
                <a:spcPts val="0"/>
              </a:spcBef>
              <a:spcAft>
                <a:spcPts val="0"/>
              </a:spcAft>
              <a:buSzPts val="1260"/>
              <a:buChar char="-"/>
            </a:pPr>
            <a:r>
              <a:rPr lang="en"/>
              <a:t>independent Java implementation: </a:t>
            </a:r>
            <a:r>
              <a:rPr lang="en" u="sng">
                <a:solidFill>
                  <a:schemeClr val="hlink"/>
                </a:solidFill>
                <a:hlinkClick r:id="rId7"/>
              </a:rPr>
              <a:t>unidata/thredds</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sz="1400"/>
          </a:p>
          <a:p>
            <a:pPr indent="457200" lvl="0" marL="0" rtl="0" algn="l">
              <a:spcBef>
                <a:spcPts val="360"/>
              </a:spcBef>
              <a:spcAft>
                <a:spcPts val="0"/>
              </a:spcAft>
              <a:buNone/>
            </a:pPr>
            <a:r>
              <a:rPr lang="en" sz="1400"/>
              <a:t>* almost</a:t>
            </a:r>
            <a:endParaRPr sz="1400"/>
          </a:p>
        </p:txBody>
      </p:sp>
      <p:sp>
        <p:nvSpPr>
          <p:cNvPr id="282" name="Google Shape;282;p26"/>
          <p:cNvSpPr txBox="1"/>
          <p:nvPr>
            <p:ph type="title"/>
          </p:nvPr>
        </p:nvSpPr>
        <p:spPr>
          <a:xfrm>
            <a:off x="457200" y="327072"/>
            <a:ext cx="8229600" cy="46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Common Data Model (</a:t>
            </a:r>
            <a:r>
              <a:rPr lang="en" u="sng">
                <a:solidFill>
                  <a:schemeClr val="hlink"/>
                </a:solidFill>
                <a:hlinkClick r:id="rId8"/>
              </a:rPr>
              <a:t>CDM</a:t>
            </a:r>
            <a:r>
              <a:rPr lang="en"/>
              <a: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27"/>
          <p:cNvSpPr txBox="1"/>
          <p:nvPr>
            <p:ph type="title"/>
          </p:nvPr>
        </p:nvSpPr>
        <p:spPr>
          <a:xfrm>
            <a:off x="722313" y="1263107"/>
            <a:ext cx="7772400" cy="202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Progress Report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p28"/>
          <p:cNvSpPr txBox="1"/>
          <p:nvPr>
            <p:ph type="title"/>
          </p:nvPr>
        </p:nvSpPr>
        <p:spPr>
          <a:xfrm>
            <a:off x="457200" y="327072"/>
            <a:ext cx="8229600" cy="46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Container-format improvements</a:t>
            </a:r>
            <a:endParaRPr/>
          </a:p>
        </p:txBody>
      </p:sp>
      <p:sp>
        <p:nvSpPr>
          <p:cNvPr id="293" name="Google Shape;293;p28"/>
          <p:cNvSpPr txBox="1"/>
          <p:nvPr>
            <p:ph idx="1" type="body"/>
          </p:nvPr>
        </p:nvSpPr>
        <p:spPr>
          <a:xfrm>
            <a:off x="457200" y="1119815"/>
            <a:ext cx="8229600" cy="3394500"/>
          </a:xfrm>
          <a:prstGeom prst="rect">
            <a:avLst/>
          </a:prstGeom>
        </p:spPr>
        <p:txBody>
          <a:bodyPr anchorCtr="0" anchor="t" bIns="91425" lIns="91425" spcFirstLastPara="1" rIns="91425" wrap="square" tIns="91425">
            <a:noAutofit/>
          </a:bodyPr>
          <a:lstStyle/>
          <a:p>
            <a:pPr indent="-308610" lvl="0" marL="457200" rtl="0" algn="l">
              <a:spcBef>
                <a:spcPts val="360"/>
              </a:spcBef>
              <a:spcAft>
                <a:spcPts val="0"/>
              </a:spcAft>
              <a:buSzPts val="1260"/>
              <a:buChar char="-"/>
            </a:pPr>
            <a:r>
              <a:rPr lang="en"/>
              <a:t>Use Zarr in single-cell tools:</a:t>
            </a:r>
            <a:endParaRPr/>
          </a:p>
          <a:p>
            <a:pPr indent="-330200" lvl="1" marL="914400" rtl="0" algn="l">
              <a:lnSpc>
                <a:spcPct val="115000"/>
              </a:lnSpc>
              <a:spcBef>
                <a:spcPts val="0"/>
              </a:spcBef>
              <a:spcAft>
                <a:spcPts val="0"/>
              </a:spcAft>
              <a:buSzPts val="1600"/>
              <a:buChar char="-"/>
            </a:pPr>
            <a:r>
              <a:rPr lang="en"/>
              <a:t>Zarr support in scanpy: </a:t>
            </a:r>
            <a:r>
              <a:rPr lang="en" u="sng">
                <a:solidFill>
                  <a:schemeClr val="hlink"/>
                </a:solidFill>
                <a:hlinkClick r:id="rId3"/>
              </a:rPr>
              <a:t>anndata#38</a:t>
            </a:r>
            <a:endParaRPr/>
          </a:p>
          <a:p>
            <a:pPr indent="-317500" lvl="2" marL="1371600" rtl="0" algn="l">
              <a:spcBef>
                <a:spcPts val="0"/>
              </a:spcBef>
              <a:spcAft>
                <a:spcPts val="0"/>
              </a:spcAft>
              <a:buSzPts val="1400"/>
              <a:buChar char="-"/>
            </a:pPr>
            <a:r>
              <a:rPr lang="en"/>
              <a:t>reading+writing cloud storage ✅</a:t>
            </a:r>
            <a:endParaRPr/>
          </a:p>
          <a:p>
            <a:pPr indent="-317500" lvl="2" marL="1371600" rtl="0" algn="l">
              <a:lnSpc>
                <a:spcPct val="150000"/>
              </a:lnSpc>
              <a:spcBef>
                <a:spcPts val="0"/>
              </a:spcBef>
              <a:spcAft>
                <a:spcPts val="0"/>
              </a:spcAft>
              <a:buSzPts val="1400"/>
              <a:buChar char="-"/>
            </a:pPr>
            <a:r>
              <a:rPr lang="en"/>
              <a:t>can be slow due to cloud-store seeks</a:t>
            </a:r>
            <a:endParaRPr/>
          </a:p>
          <a:p>
            <a:pPr indent="-330200" lvl="1" marL="914400" rtl="0" algn="l">
              <a:lnSpc>
                <a:spcPct val="150000"/>
              </a:lnSpc>
              <a:spcBef>
                <a:spcPts val="0"/>
              </a:spcBef>
              <a:spcAft>
                <a:spcPts val="0"/>
              </a:spcAft>
              <a:buSzPts val="1600"/>
              <a:buChar char="-"/>
            </a:pPr>
            <a:r>
              <a:rPr lang="en"/>
              <a:t>other tools: Zarr support in R TBD</a:t>
            </a:r>
            <a:endParaRPr/>
          </a:p>
          <a:p>
            <a:pPr indent="-308610" lvl="0" marL="457200" rtl="0" algn="l">
              <a:spcBef>
                <a:spcPts val="0"/>
              </a:spcBef>
              <a:spcAft>
                <a:spcPts val="0"/>
              </a:spcAft>
              <a:buSzPts val="1260"/>
              <a:buChar char="-"/>
            </a:pPr>
            <a:r>
              <a:rPr lang="en"/>
              <a:t>Improve HDF5 tooling:</a:t>
            </a:r>
            <a:endParaRPr/>
          </a:p>
          <a:p>
            <a:pPr indent="-330200" lvl="1" marL="914400" rtl="0" algn="l">
              <a:lnSpc>
                <a:spcPct val="115000"/>
              </a:lnSpc>
              <a:spcBef>
                <a:spcPts val="0"/>
              </a:spcBef>
              <a:spcAft>
                <a:spcPts val="0"/>
              </a:spcAft>
              <a:buSzPts val="1600"/>
              <a:buChar char="-"/>
            </a:pPr>
            <a:r>
              <a:rPr lang="en"/>
              <a:t>Generic HDF5 support in cloud stores</a:t>
            </a:r>
            <a:endParaRPr/>
          </a:p>
          <a:p>
            <a:pPr indent="-317500" lvl="2" marL="1371600" rtl="0" algn="l">
              <a:lnSpc>
                <a:spcPct val="150000"/>
              </a:lnSpc>
              <a:spcBef>
                <a:spcPts val="0"/>
              </a:spcBef>
              <a:spcAft>
                <a:spcPts val="0"/>
              </a:spcAft>
              <a:buSzPts val="1400"/>
              <a:buChar char="-"/>
            </a:pPr>
            <a:r>
              <a:rPr lang="en"/>
              <a:t>inject </a:t>
            </a:r>
            <a:r>
              <a:rPr lang="en" u="sng">
                <a:solidFill>
                  <a:schemeClr val="hlink"/>
                </a:solidFill>
                <a:hlinkClick r:id="rId4"/>
              </a:rPr>
              <a:t>JSR203 / NIO interface</a:t>
            </a:r>
            <a:r>
              <a:rPr lang="en"/>
              <a:t> underneath</a:t>
            </a:r>
            <a:r>
              <a:rPr lang="en"/>
              <a:t> CDM/NetCDF Java library</a:t>
            </a:r>
            <a:endParaRPr/>
          </a:p>
          <a:p>
            <a:pPr indent="-330200" lvl="1" marL="914400" rtl="0" algn="l">
              <a:spcBef>
                <a:spcPts val="0"/>
              </a:spcBef>
              <a:spcAft>
                <a:spcPts val="0"/>
              </a:spcAft>
              <a:buSzPts val="1600"/>
              <a:buChar char="-"/>
            </a:pPr>
            <a:r>
              <a:rPr lang="en" u="sng">
                <a:solidFill>
                  <a:schemeClr val="hlink"/>
                </a:solidFill>
                <a:hlinkClick r:id="rId5"/>
              </a:rPr>
              <a:t>Read HDF5 in parallel with Spark</a:t>
            </a:r>
            <a:r>
              <a:rPr lang="en"/>
              <a:t>, including from </a:t>
            </a:r>
            <a:r>
              <a:rPr lang="en"/>
              <a:t>cloud stores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29"/>
          <p:cNvSpPr txBox="1"/>
          <p:nvPr>
            <p:ph type="title"/>
          </p:nvPr>
        </p:nvSpPr>
        <p:spPr>
          <a:xfrm>
            <a:off x="457200" y="327072"/>
            <a:ext cx="8229600" cy="46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Parallelize Single-Cell Analyses</a:t>
            </a:r>
            <a:endParaRPr/>
          </a:p>
        </p:txBody>
      </p:sp>
      <p:sp>
        <p:nvSpPr>
          <p:cNvPr id="299" name="Google Shape;299;p29"/>
          <p:cNvSpPr txBox="1"/>
          <p:nvPr>
            <p:ph idx="1" type="body"/>
          </p:nvPr>
        </p:nvSpPr>
        <p:spPr>
          <a:xfrm>
            <a:off x="457200" y="815020"/>
            <a:ext cx="8229600" cy="1682100"/>
          </a:xfrm>
          <a:prstGeom prst="rect">
            <a:avLst/>
          </a:prstGeom>
        </p:spPr>
        <p:txBody>
          <a:bodyPr anchorCtr="0" anchor="t" bIns="91425" lIns="91425" spcFirstLastPara="1" rIns="91425" wrap="square" tIns="91425">
            <a:noAutofit/>
          </a:bodyPr>
          <a:lstStyle/>
          <a:p>
            <a:pPr indent="-308610" lvl="0" marL="457200" rtl="0" algn="l">
              <a:spcBef>
                <a:spcPts val="360"/>
              </a:spcBef>
              <a:spcAft>
                <a:spcPts val="0"/>
              </a:spcAft>
              <a:buSzPts val="1260"/>
              <a:buChar char="-"/>
            </a:pPr>
            <a:r>
              <a:rPr lang="en" u="sng">
                <a:solidFill>
                  <a:schemeClr val="hlink"/>
                </a:solidFill>
                <a:hlinkClick r:id="rId3"/>
              </a:rPr>
              <a:t>zappy</a:t>
            </a:r>
            <a:r>
              <a:rPr lang="en"/>
              <a:t>: distributed numpy arrays</a:t>
            </a:r>
            <a:endParaRPr/>
          </a:p>
          <a:p>
            <a:pPr indent="-330200" lvl="1" marL="914400" rtl="0" algn="l">
              <a:spcBef>
                <a:spcPts val="0"/>
              </a:spcBef>
              <a:spcAft>
                <a:spcPts val="0"/>
              </a:spcAft>
              <a:buSzPts val="1600"/>
              <a:buChar char="-"/>
            </a:pPr>
            <a:r>
              <a:rPr lang="en"/>
              <a:t>configurable parallelization backends: </a:t>
            </a:r>
            <a:r>
              <a:rPr lang="en" u="sng">
                <a:solidFill>
                  <a:schemeClr val="hlink"/>
                </a:solidFill>
                <a:hlinkClick r:id="rId4"/>
              </a:rPr>
              <a:t>Pywren</a:t>
            </a:r>
            <a:r>
              <a:rPr lang="en"/>
              <a:t>, </a:t>
            </a:r>
            <a:r>
              <a:rPr lang="en" u="sng">
                <a:solidFill>
                  <a:schemeClr val="hlink"/>
                </a:solidFill>
                <a:hlinkClick r:id="rId5"/>
              </a:rPr>
              <a:t>Apache Spark</a:t>
            </a:r>
            <a:r>
              <a:rPr lang="en"/>
              <a:t>, </a:t>
            </a:r>
            <a:r>
              <a:rPr lang="en" u="sng">
                <a:solidFill>
                  <a:schemeClr val="hlink"/>
                </a:solidFill>
                <a:hlinkClick r:id="rId6"/>
              </a:rPr>
              <a:t>Apache Beam</a:t>
            </a:r>
            <a:r>
              <a:rPr lang="en"/>
              <a:t>, "direct" (eager / in-memory)</a:t>
            </a:r>
            <a:endParaRPr/>
          </a:p>
          <a:p>
            <a:pPr indent="-330200" lvl="1" marL="914400" rtl="0" algn="l">
              <a:spcBef>
                <a:spcPts val="0"/>
              </a:spcBef>
              <a:spcAft>
                <a:spcPts val="0"/>
              </a:spcAft>
              <a:buSzPts val="1600"/>
              <a:buChar char="-"/>
            </a:pPr>
            <a:r>
              <a:rPr lang="en"/>
              <a:t>live in scanpy: </a:t>
            </a:r>
            <a:r>
              <a:rPr lang="en" u="sng">
                <a:solidFill>
                  <a:schemeClr val="hlink"/>
                </a:solidFill>
                <a:hlinkClick r:id="rId7"/>
              </a:rPr>
              <a:t>#283</a:t>
            </a:r>
            <a:endParaRPr/>
          </a:p>
          <a:p>
            <a:pPr indent="-330200" lvl="1" marL="914400" rtl="0" algn="l">
              <a:spcBef>
                <a:spcPts val="0"/>
              </a:spcBef>
              <a:spcAft>
                <a:spcPts val="0"/>
              </a:spcAft>
              <a:buSzPts val="1600"/>
              <a:buChar char="-"/>
            </a:pPr>
            <a:r>
              <a:rPr lang="en" u="sng">
                <a:solidFill>
                  <a:schemeClr val="hlink"/>
                </a:solidFill>
                <a:hlinkClick r:id="rId8"/>
              </a:rPr>
              <a:t>Spark benchmarks</a:t>
            </a:r>
            <a:r>
              <a:rPr lang="en"/>
              <a:t>:</a:t>
            </a:r>
            <a:endParaRPr/>
          </a:p>
        </p:txBody>
      </p:sp>
      <p:pic>
        <p:nvPicPr>
          <p:cNvPr id="300" name="Google Shape;300;p29"/>
          <p:cNvPicPr preferRelativeResize="0"/>
          <p:nvPr/>
        </p:nvPicPr>
        <p:blipFill>
          <a:blip r:embed="rId9">
            <a:alphaModFix/>
          </a:blip>
          <a:stretch>
            <a:fillRect/>
          </a:stretch>
        </p:blipFill>
        <p:spPr>
          <a:xfrm>
            <a:off x="205463" y="2497130"/>
            <a:ext cx="2867217" cy="2186795"/>
          </a:xfrm>
          <a:prstGeom prst="rect">
            <a:avLst/>
          </a:prstGeom>
          <a:noFill/>
          <a:ln>
            <a:noFill/>
          </a:ln>
        </p:spPr>
      </p:pic>
      <p:pic>
        <p:nvPicPr>
          <p:cNvPr id="301" name="Google Shape;301;p29"/>
          <p:cNvPicPr preferRelativeResize="0"/>
          <p:nvPr/>
        </p:nvPicPr>
        <p:blipFill>
          <a:blip r:embed="rId10">
            <a:alphaModFix/>
          </a:blip>
          <a:stretch>
            <a:fillRect/>
          </a:stretch>
        </p:blipFill>
        <p:spPr>
          <a:xfrm>
            <a:off x="3138392" y="2497125"/>
            <a:ext cx="2867217" cy="2186799"/>
          </a:xfrm>
          <a:prstGeom prst="rect">
            <a:avLst/>
          </a:prstGeom>
          <a:noFill/>
          <a:ln>
            <a:noFill/>
          </a:ln>
        </p:spPr>
      </p:pic>
      <p:pic>
        <p:nvPicPr>
          <p:cNvPr id="302" name="Google Shape;302;p29"/>
          <p:cNvPicPr preferRelativeResize="0"/>
          <p:nvPr/>
        </p:nvPicPr>
        <p:blipFill>
          <a:blip r:embed="rId11">
            <a:alphaModFix/>
          </a:blip>
          <a:stretch>
            <a:fillRect/>
          </a:stretch>
        </p:blipFill>
        <p:spPr>
          <a:xfrm>
            <a:off x="6071321" y="2497125"/>
            <a:ext cx="2867217" cy="2186799"/>
          </a:xfrm>
          <a:prstGeom prst="rect">
            <a:avLst/>
          </a:prstGeom>
          <a:noFill/>
          <a:ln>
            <a:noFill/>
          </a:ln>
        </p:spPr>
      </p:pic>
      <p:cxnSp>
        <p:nvCxnSpPr>
          <p:cNvPr id="303" name="Google Shape;303;p29"/>
          <p:cNvCxnSpPr/>
          <p:nvPr/>
        </p:nvCxnSpPr>
        <p:spPr>
          <a:xfrm>
            <a:off x="1667150" y="2980650"/>
            <a:ext cx="768000" cy="0"/>
          </a:xfrm>
          <a:prstGeom prst="straightConnector1">
            <a:avLst/>
          </a:prstGeom>
          <a:noFill/>
          <a:ln cap="flat" cmpd="sng" w="28575">
            <a:solidFill>
              <a:srgbClr val="980000"/>
            </a:solidFill>
            <a:prstDash val="solid"/>
            <a:round/>
            <a:headEnd len="med" w="med" type="none"/>
            <a:tailEnd len="med" w="med" type="triangle"/>
          </a:ln>
        </p:spPr>
      </p:cxnSp>
      <p:cxnSp>
        <p:nvCxnSpPr>
          <p:cNvPr id="304" name="Google Shape;304;p29"/>
          <p:cNvCxnSpPr/>
          <p:nvPr/>
        </p:nvCxnSpPr>
        <p:spPr>
          <a:xfrm rot="10800000">
            <a:off x="5598400" y="3844550"/>
            <a:ext cx="0" cy="339300"/>
          </a:xfrm>
          <a:prstGeom prst="straightConnector1">
            <a:avLst/>
          </a:prstGeom>
          <a:noFill/>
          <a:ln cap="flat" cmpd="sng" w="28575">
            <a:solidFill>
              <a:srgbClr val="980000"/>
            </a:solidFill>
            <a:prstDash val="solid"/>
            <a:round/>
            <a:headEnd len="med" w="med" type="none"/>
            <a:tailEnd len="med" w="med" type="triangle"/>
          </a:ln>
        </p:spPr>
      </p:cxnSp>
      <p:cxnSp>
        <p:nvCxnSpPr>
          <p:cNvPr id="305" name="Google Shape;305;p29"/>
          <p:cNvCxnSpPr/>
          <p:nvPr/>
        </p:nvCxnSpPr>
        <p:spPr>
          <a:xfrm>
            <a:off x="8276775" y="3189475"/>
            <a:ext cx="0" cy="362100"/>
          </a:xfrm>
          <a:prstGeom prst="straightConnector1">
            <a:avLst/>
          </a:prstGeom>
          <a:noFill/>
          <a:ln cap="flat" cmpd="sng" w="28575">
            <a:solidFill>
              <a:srgbClr val="980000"/>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30"/>
          <p:cNvSpPr txBox="1"/>
          <p:nvPr>
            <p:ph type="title"/>
          </p:nvPr>
        </p:nvSpPr>
        <p:spPr>
          <a:xfrm>
            <a:off x="304800" y="250875"/>
            <a:ext cx="2010000" cy="46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Scanpy + Dask</a:t>
            </a:r>
            <a:endParaRPr/>
          </a:p>
        </p:txBody>
      </p:sp>
      <p:sp>
        <p:nvSpPr>
          <p:cNvPr id="311" name="Google Shape;311;p30"/>
          <p:cNvSpPr txBox="1"/>
          <p:nvPr>
            <p:ph idx="1" type="body"/>
          </p:nvPr>
        </p:nvSpPr>
        <p:spPr>
          <a:xfrm>
            <a:off x="304800" y="719775"/>
            <a:ext cx="3717300" cy="2043600"/>
          </a:xfrm>
          <a:prstGeom prst="rect">
            <a:avLst/>
          </a:prstGeom>
        </p:spPr>
        <p:txBody>
          <a:bodyPr anchorCtr="0" anchor="t" bIns="91425" lIns="91425" spcFirstLastPara="1" rIns="91425" wrap="square" tIns="91425">
            <a:noAutofit/>
          </a:bodyPr>
          <a:lstStyle/>
          <a:p>
            <a:pPr indent="-308610" lvl="0" marL="457200" rtl="0" algn="l">
              <a:spcBef>
                <a:spcPts val="360"/>
              </a:spcBef>
              <a:spcAft>
                <a:spcPts val="0"/>
              </a:spcAft>
              <a:buSzPts val="1260"/>
              <a:buChar char="-"/>
            </a:pPr>
            <a:r>
              <a:rPr lang="en"/>
              <a:t>“</a:t>
            </a:r>
            <a:r>
              <a:rPr lang="en" u="sng">
                <a:solidFill>
                  <a:schemeClr val="hlink"/>
                </a:solidFill>
                <a:hlinkClick r:id="rId3"/>
              </a:rPr>
              <a:t>Dask</a:t>
            </a:r>
            <a:r>
              <a:rPr lang="en"/>
              <a:t> natively scales Python”</a:t>
            </a:r>
            <a:endParaRPr/>
          </a:p>
          <a:p>
            <a:pPr indent="-308610" lvl="0" marL="457200" rtl="0" algn="l">
              <a:spcBef>
                <a:spcPts val="0"/>
              </a:spcBef>
              <a:spcAft>
                <a:spcPts val="0"/>
              </a:spcAft>
              <a:buSzPts val="1260"/>
              <a:buChar char="-"/>
            </a:pPr>
            <a:r>
              <a:rPr lang="en"/>
              <a:t>implements numpy array interface (with distributed engine)</a:t>
            </a:r>
            <a:endParaRPr/>
          </a:p>
          <a:p>
            <a:pPr indent="-308610" lvl="0" marL="457200" rtl="0" algn="l">
              <a:spcBef>
                <a:spcPts val="0"/>
              </a:spcBef>
              <a:spcAft>
                <a:spcPts val="0"/>
              </a:spcAft>
              <a:buSzPts val="1260"/>
              <a:buChar char="-"/>
            </a:pPr>
            <a:r>
              <a:rPr lang="en"/>
              <a:t>merged </a:t>
            </a:r>
            <a:r>
              <a:rPr lang="en"/>
              <a:t>in scanpy</a:t>
            </a:r>
            <a:r>
              <a:rPr lang="en"/>
              <a:t>: </a:t>
            </a:r>
            <a:r>
              <a:rPr lang="en" u="sng">
                <a:solidFill>
                  <a:schemeClr val="hlink"/>
                </a:solidFill>
                <a:hlinkClick r:id="rId4"/>
              </a:rPr>
              <a:t>#283</a:t>
            </a:r>
            <a:endParaRPr/>
          </a:p>
        </p:txBody>
      </p:sp>
      <p:pic>
        <p:nvPicPr>
          <p:cNvPr id="312" name="Google Shape;312;p30"/>
          <p:cNvPicPr preferRelativeResize="0"/>
          <p:nvPr/>
        </p:nvPicPr>
        <p:blipFill rotWithShape="1">
          <a:blip r:embed="rId5">
            <a:alphaModFix/>
          </a:blip>
          <a:srcRect b="14176" l="7795" r="17387" t="15985"/>
          <a:stretch/>
        </p:blipFill>
        <p:spPr>
          <a:xfrm>
            <a:off x="4187451" y="2187971"/>
            <a:ext cx="4709098" cy="2793756"/>
          </a:xfrm>
          <a:prstGeom prst="rect">
            <a:avLst/>
          </a:prstGeom>
          <a:noFill/>
          <a:ln>
            <a:noFill/>
          </a:ln>
        </p:spPr>
      </p:pic>
      <p:pic>
        <p:nvPicPr>
          <p:cNvPr id="313" name="Google Shape;313;p30"/>
          <p:cNvPicPr preferRelativeResize="0"/>
          <p:nvPr/>
        </p:nvPicPr>
        <p:blipFill rotWithShape="1">
          <a:blip r:embed="rId6">
            <a:alphaModFix/>
          </a:blip>
          <a:srcRect b="43546" l="3864" r="43336" t="18445"/>
          <a:stretch/>
        </p:blipFill>
        <p:spPr>
          <a:xfrm>
            <a:off x="4053529" y="121900"/>
            <a:ext cx="4976956" cy="2066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31"/>
          <p:cNvSpPr txBox="1"/>
          <p:nvPr>
            <p:ph type="title"/>
          </p:nvPr>
        </p:nvSpPr>
        <p:spPr>
          <a:xfrm>
            <a:off x="457200" y="327072"/>
            <a:ext cx="8229600" cy="46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ndarray.scala</a:t>
            </a:r>
            <a:endParaRPr/>
          </a:p>
        </p:txBody>
      </p:sp>
      <p:sp>
        <p:nvSpPr>
          <p:cNvPr id="319" name="Google Shape;319;p31"/>
          <p:cNvSpPr txBox="1"/>
          <p:nvPr>
            <p:ph idx="1" type="body"/>
          </p:nvPr>
        </p:nvSpPr>
        <p:spPr>
          <a:xfrm>
            <a:off x="457200" y="891226"/>
            <a:ext cx="8229600" cy="3765000"/>
          </a:xfrm>
          <a:prstGeom prst="rect">
            <a:avLst/>
          </a:prstGeom>
        </p:spPr>
        <p:txBody>
          <a:bodyPr anchorCtr="0" anchor="t" bIns="91425" lIns="91425" spcFirstLastPara="1" rIns="91425" wrap="square" tIns="91425">
            <a:noAutofit/>
          </a:bodyPr>
          <a:lstStyle/>
          <a:p>
            <a:pPr indent="-308610" lvl="0" marL="457200" rtl="0" algn="l">
              <a:spcBef>
                <a:spcPts val="360"/>
              </a:spcBef>
              <a:spcAft>
                <a:spcPts val="0"/>
              </a:spcAft>
              <a:buSzPts val="1260"/>
              <a:buChar char="-"/>
            </a:pPr>
            <a:r>
              <a:rPr lang="en"/>
              <a:t>pure Scala implementation of Zarr spec</a:t>
            </a:r>
            <a:endParaRPr/>
          </a:p>
          <a:p>
            <a:pPr indent="-308610" lvl="0" marL="457200" rtl="0" algn="l">
              <a:spcBef>
                <a:spcPts val="0"/>
              </a:spcBef>
              <a:spcAft>
                <a:spcPts val="0"/>
              </a:spcAft>
              <a:buSzPts val="1260"/>
              <a:buChar char="-"/>
            </a:pPr>
            <a:r>
              <a:rPr lang="en"/>
              <a:t>also wraps NetCDF-java HDF5 bindings, supports HDF5→Zarr conversions</a:t>
            </a:r>
            <a:endParaRPr/>
          </a:p>
          <a:p>
            <a:pPr indent="-308610" lvl="0" marL="457200" rtl="0" algn="l">
              <a:spcBef>
                <a:spcPts val="0"/>
              </a:spcBef>
              <a:spcAft>
                <a:spcPts val="0"/>
              </a:spcAft>
              <a:buSzPts val="1260"/>
              <a:buChar char="-"/>
            </a:pPr>
            <a:r>
              <a:rPr lang="en"/>
              <a:t>cross-compiles to JVM and Javascript</a:t>
            </a:r>
            <a:endParaRPr/>
          </a:p>
          <a:p>
            <a:pPr indent="-308610" lvl="0" marL="457200" rtl="0" algn="l">
              <a:spcBef>
                <a:spcPts val="0"/>
              </a:spcBef>
              <a:spcAft>
                <a:spcPts val="0"/>
              </a:spcAft>
              <a:buSzPts val="1260"/>
              <a:buChar char="-"/>
            </a:pPr>
            <a:r>
              <a:rPr lang="en"/>
              <a:t>cloud-store friendly</a:t>
            </a:r>
            <a:endParaRPr/>
          </a:p>
          <a:p>
            <a:pPr indent="-308610" lvl="0" marL="457200" rtl="0" algn="l">
              <a:spcBef>
                <a:spcPts val="0"/>
              </a:spcBef>
              <a:spcAft>
                <a:spcPts val="0"/>
              </a:spcAft>
              <a:buSzPts val="1260"/>
              <a:buChar char="-"/>
            </a:pPr>
            <a:r>
              <a:rPr lang="en"/>
              <a:t>webapp can read/display Zarr files in e.g. GCS directly in browser, or proxy to server</a:t>
            </a:r>
            <a:endParaRPr/>
          </a:p>
          <a:p>
            <a:pPr indent="-308610" lvl="0" marL="457200" rtl="0" algn="l">
              <a:spcBef>
                <a:spcPts val="0"/>
              </a:spcBef>
              <a:spcAft>
                <a:spcPts val="0"/>
              </a:spcAft>
              <a:buSzPts val="1260"/>
              <a:buChar char="-"/>
            </a:pPr>
            <a:r>
              <a:rPr lang="en"/>
              <a:t>heavy use of type-level and functional programming:</a:t>
            </a:r>
            <a:endParaRPr/>
          </a:p>
          <a:p>
            <a:pPr indent="-330200" lvl="1" marL="914400" rtl="0" algn="l">
              <a:spcBef>
                <a:spcPts val="0"/>
              </a:spcBef>
              <a:spcAft>
                <a:spcPts val="0"/>
              </a:spcAft>
              <a:buSzPts val="1600"/>
              <a:buChar char="-"/>
            </a:pPr>
            <a:r>
              <a:rPr lang="en"/>
              <a:t>higher-kinded types: pluggable array-implementations, distribution-engines</a:t>
            </a:r>
            <a:endParaRPr/>
          </a:p>
          <a:p>
            <a:pPr indent="-330200" lvl="1" marL="914400" rtl="0" algn="l">
              <a:spcBef>
                <a:spcPts val="0"/>
              </a:spcBef>
              <a:spcAft>
                <a:spcPts val="0"/>
              </a:spcAft>
              <a:buSzPts val="1600"/>
              <a:buChar char="-"/>
            </a:pPr>
            <a:r>
              <a:rPr lang="en"/>
              <a:t>type-system tracks number of array dimensions, verifies correct indexing</a:t>
            </a:r>
            <a:endParaRPr/>
          </a:p>
          <a:p>
            <a:pPr indent="-330200" lvl="1" marL="914400" rtl="0" algn="l">
              <a:spcBef>
                <a:spcPts val="0"/>
              </a:spcBef>
              <a:spcAft>
                <a:spcPts val="0"/>
              </a:spcAft>
              <a:buSzPts val="1600"/>
              <a:buChar char="-"/>
            </a:pPr>
            <a:r>
              <a:rPr lang="en"/>
              <a:t>implicit-derivations as proofs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32"/>
          <p:cNvSpPr txBox="1"/>
          <p:nvPr>
            <p:ph type="title"/>
          </p:nvPr>
        </p:nvSpPr>
        <p:spPr>
          <a:xfrm>
            <a:off x="722313" y="1263107"/>
            <a:ext cx="7772400" cy="202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(Near-)Future Work</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33"/>
          <p:cNvSpPr txBox="1"/>
          <p:nvPr>
            <p:ph type="title"/>
          </p:nvPr>
        </p:nvSpPr>
        <p:spPr>
          <a:xfrm>
            <a:off x="457200" y="160247"/>
            <a:ext cx="8229600" cy="46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Steps</a:t>
            </a:r>
            <a:endParaRPr/>
          </a:p>
        </p:txBody>
      </p:sp>
      <p:sp>
        <p:nvSpPr>
          <p:cNvPr id="330" name="Google Shape;330;p33"/>
          <p:cNvSpPr txBox="1"/>
          <p:nvPr>
            <p:ph idx="1" type="body"/>
          </p:nvPr>
        </p:nvSpPr>
        <p:spPr>
          <a:xfrm>
            <a:off x="457200" y="662075"/>
            <a:ext cx="8229600" cy="4102800"/>
          </a:xfrm>
          <a:prstGeom prst="rect">
            <a:avLst/>
          </a:prstGeom>
        </p:spPr>
        <p:txBody>
          <a:bodyPr anchorCtr="0" anchor="t" bIns="91425" lIns="91425" spcFirstLastPara="1" rIns="91425" wrap="square" tIns="91425">
            <a:noAutofit/>
          </a:bodyPr>
          <a:lstStyle/>
          <a:p>
            <a:pPr indent="-308610" lvl="0" marL="457200" rtl="0" algn="l">
              <a:spcBef>
                <a:spcPts val="360"/>
              </a:spcBef>
              <a:spcAft>
                <a:spcPts val="0"/>
              </a:spcAft>
              <a:buSzPts val="1260"/>
              <a:buChar char="-"/>
            </a:pPr>
            <a:r>
              <a:rPr lang="en"/>
              <a:t>synthetic 10MM, 100MM cell datasets for </a:t>
            </a:r>
            <a:r>
              <a:rPr lang="en"/>
              <a:t>benchmarking</a:t>
            </a:r>
            <a:endParaRPr/>
          </a:p>
          <a:p>
            <a:pPr indent="-308610" lvl="0" marL="457200" rtl="0" algn="l">
              <a:spcBef>
                <a:spcPts val="0"/>
              </a:spcBef>
              <a:spcAft>
                <a:spcPts val="0"/>
              </a:spcAft>
              <a:buSzPts val="1260"/>
              <a:buChar char="-"/>
            </a:pPr>
            <a:r>
              <a:rPr lang="en"/>
              <a:t>parallel+cloud, further into standard single-cell pipelines</a:t>
            </a:r>
            <a:endParaRPr/>
          </a:p>
          <a:p>
            <a:pPr indent="-330200" lvl="1" marL="914400" rtl="0" algn="l">
              <a:spcBef>
                <a:spcPts val="0"/>
              </a:spcBef>
              <a:spcAft>
                <a:spcPts val="0"/>
              </a:spcAft>
              <a:buSzPts val="1600"/>
              <a:buChar char="-"/>
            </a:pPr>
            <a:r>
              <a:rPr lang="en"/>
              <a:t>clustering</a:t>
            </a:r>
            <a:endParaRPr/>
          </a:p>
          <a:p>
            <a:pPr indent="-330200" lvl="1" marL="914400" rtl="0" algn="l">
              <a:lnSpc>
                <a:spcPct val="150000"/>
              </a:lnSpc>
              <a:spcBef>
                <a:spcPts val="0"/>
              </a:spcBef>
              <a:spcAft>
                <a:spcPts val="0"/>
              </a:spcAft>
              <a:buSzPts val="1600"/>
              <a:buChar char="-"/>
            </a:pPr>
            <a:r>
              <a:rPr lang="en"/>
              <a:t>indexing+search</a:t>
            </a:r>
            <a:endParaRPr/>
          </a:p>
          <a:p>
            <a:pPr indent="-308610" lvl="0" marL="457200" rtl="0" algn="l">
              <a:spcBef>
                <a:spcPts val="0"/>
              </a:spcBef>
              <a:spcAft>
                <a:spcPts val="0"/>
              </a:spcAft>
              <a:buSzPts val="1260"/>
              <a:buChar char="-"/>
            </a:pPr>
            <a:r>
              <a:rPr lang="en"/>
              <a:t>ndarray.scala:</a:t>
            </a:r>
            <a:endParaRPr/>
          </a:p>
          <a:p>
            <a:pPr indent="-330200" lvl="1" marL="914400" rtl="0" algn="l">
              <a:spcBef>
                <a:spcPts val="0"/>
              </a:spcBef>
              <a:spcAft>
                <a:spcPts val="0"/>
              </a:spcAft>
              <a:buSzPts val="1600"/>
              <a:buChar char="-"/>
            </a:pPr>
            <a:r>
              <a:rPr lang="en"/>
              <a:t>flesh out Java API (</a:t>
            </a:r>
            <a:r>
              <a:rPr lang="en" u="sng">
                <a:solidFill>
                  <a:schemeClr val="hlink"/>
                </a:solidFill>
                <a:hlinkClick r:id="rId3"/>
              </a:rPr>
              <a:t>#7</a:t>
            </a:r>
            <a:r>
              <a:rPr lang="en"/>
              <a:t>), array DSLs (</a:t>
            </a:r>
            <a:r>
              <a:rPr lang="en" u="sng">
                <a:solidFill>
                  <a:schemeClr val="hlink"/>
                </a:solidFill>
                <a:hlinkClick r:id="rId4"/>
              </a:rPr>
              <a:t>#8</a:t>
            </a:r>
            <a:r>
              <a:rPr lang="en"/>
              <a:t>, </a:t>
            </a:r>
            <a:r>
              <a:rPr lang="en" u="sng">
                <a:solidFill>
                  <a:schemeClr val="hlink"/>
                </a:solidFill>
                <a:hlinkClick r:id="rId5"/>
              </a:rPr>
              <a:t>#9</a:t>
            </a:r>
            <a:r>
              <a:rPr lang="en"/>
              <a:t>)</a:t>
            </a:r>
            <a:endParaRPr/>
          </a:p>
          <a:p>
            <a:pPr indent="-330200" lvl="1" marL="914400" rtl="0" algn="l">
              <a:spcBef>
                <a:spcPts val="0"/>
              </a:spcBef>
              <a:spcAft>
                <a:spcPts val="0"/>
              </a:spcAft>
              <a:buSzPts val="1600"/>
              <a:buChar char="-"/>
            </a:pPr>
            <a:r>
              <a:rPr lang="en"/>
              <a:t>pluggable parallelization, similar to zappy (</a:t>
            </a:r>
            <a:r>
              <a:rPr lang="en" u="sng">
                <a:solidFill>
                  <a:schemeClr val="hlink"/>
                </a:solidFill>
                <a:hlinkClick r:id="rId6"/>
              </a:rPr>
              <a:t>#10</a:t>
            </a:r>
            <a:r>
              <a:rPr lang="en"/>
              <a:t>)</a:t>
            </a:r>
            <a:endParaRPr/>
          </a:p>
          <a:p>
            <a:pPr indent="-330200" lvl="1" marL="914400" rtl="0" algn="l">
              <a:spcBef>
                <a:spcPts val="0"/>
              </a:spcBef>
              <a:spcAft>
                <a:spcPts val="0"/>
              </a:spcAft>
              <a:buSzPts val="1600"/>
              <a:buChar char="-"/>
            </a:pPr>
            <a:r>
              <a:rPr lang="en"/>
              <a:t>browser-based {HDF5, Zarr} viewers, converters (</a:t>
            </a:r>
            <a:r>
              <a:rPr lang="en" u="sng">
                <a:solidFill>
                  <a:schemeClr val="hlink"/>
                </a:solidFill>
                <a:hlinkClick r:id="rId7"/>
              </a:rPr>
              <a:t>#11</a:t>
            </a:r>
            <a:r>
              <a:rPr lang="en"/>
              <a:t>)</a:t>
            </a:r>
            <a:endParaRPr/>
          </a:p>
          <a:p>
            <a:pPr indent="-330200" lvl="1" marL="914400" rtl="0" algn="l">
              <a:lnSpc>
                <a:spcPct val="150000"/>
              </a:lnSpc>
              <a:spcBef>
                <a:spcPts val="0"/>
              </a:spcBef>
              <a:spcAft>
                <a:spcPts val="0"/>
              </a:spcAft>
              <a:buSzPts val="1600"/>
              <a:buChar char="-"/>
            </a:pPr>
            <a:r>
              <a:rPr lang="en"/>
              <a:t>compile to </a:t>
            </a:r>
            <a:r>
              <a:rPr lang="en" u="sng">
                <a:solidFill>
                  <a:schemeClr val="hlink"/>
                </a:solidFill>
                <a:hlinkClick r:id="rId8"/>
              </a:rPr>
              <a:t>native</a:t>
            </a:r>
            <a:r>
              <a:rPr lang="en"/>
              <a:t> (</a:t>
            </a:r>
            <a:r>
              <a:rPr lang="en" u="sng">
                <a:solidFill>
                  <a:schemeClr val="hlink"/>
                </a:solidFill>
                <a:hlinkClick r:id="rId9"/>
              </a:rPr>
              <a:t>#12</a:t>
            </a:r>
            <a:r>
              <a:rPr lang="en"/>
              <a:t>)</a:t>
            </a:r>
            <a:endParaRPr/>
          </a:p>
          <a:p>
            <a:pPr indent="-308610" lvl="0" marL="457200" rtl="0" algn="l">
              <a:spcBef>
                <a:spcPts val="0"/>
              </a:spcBef>
              <a:spcAft>
                <a:spcPts val="0"/>
              </a:spcAft>
              <a:buSzPts val="1260"/>
              <a:buChar char="-"/>
            </a:pPr>
            <a:r>
              <a:rPr lang="en"/>
              <a:t>parallel+cloud for R-based tools (Seurat, Bioconductor)</a:t>
            </a:r>
            <a:endParaRPr/>
          </a:p>
          <a:p>
            <a:pPr indent="-330200" lvl="1" marL="914400" rtl="0" algn="l">
              <a:spcBef>
                <a:spcPts val="0"/>
              </a:spcBef>
              <a:spcAft>
                <a:spcPts val="0"/>
              </a:spcAft>
              <a:buSzPts val="1600"/>
              <a:buChar char="-"/>
            </a:pPr>
            <a:r>
              <a:rPr lang="en"/>
              <a:t>via SparkR</a:t>
            </a:r>
            <a:endParaRPr/>
          </a:p>
          <a:p>
            <a:pPr indent="-330200" lvl="1" marL="914400" rtl="0" algn="l">
              <a:spcBef>
                <a:spcPts val="0"/>
              </a:spcBef>
              <a:spcAft>
                <a:spcPts val="0"/>
              </a:spcAft>
              <a:buSzPts val="1600"/>
              <a:buChar char="-"/>
            </a:pPr>
            <a:r>
              <a:rPr lang="en"/>
              <a:t>or: shell out to python/Java</a:t>
            </a:r>
            <a:endParaRPr/>
          </a:p>
          <a:p>
            <a:pPr indent="-330200" lvl="1" marL="914400" rtl="0" algn="l">
              <a:spcBef>
                <a:spcPts val="0"/>
              </a:spcBef>
              <a:spcAft>
                <a:spcPts val="0"/>
              </a:spcAft>
              <a:buSzPts val="1600"/>
              <a:buChar char="-"/>
            </a:pPr>
            <a:r>
              <a:rPr lang="en"/>
              <a:t>or: native code, callable from 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34"/>
          <p:cNvSpPr txBox="1"/>
          <p:nvPr>
            <p:ph type="title"/>
          </p:nvPr>
        </p:nvSpPr>
        <p:spPr>
          <a:xfrm>
            <a:off x="457200" y="327072"/>
            <a:ext cx="8229600" cy="46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Summary</a:t>
            </a:r>
            <a:endParaRPr/>
          </a:p>
        </p:txBody>
      </p:sp>
      <p:sp>
        <p:nvSpPr>
          <p:cNvPr id="336" name="Google Shape;336;p34"/>
          <p:cNvSpPr txBox="1"/>
          <p:nvPr>
            <p:ph idx="1" type="body"/>
          </p:nvPr>
        </p:nvSpPr>
        <p:spPr>
          <a:xfrm>
            <a:off x="457200" y="1119815"/>
            <a:ext cx="8229600" cy="3394500"/>
          </a:xfrm>
          <a:prstGeom prst="rect">
            <a:avLst/>
          </a:prstGeom>
        </p:spPr>
        <p:txBody>
          <a:bodyPr anchorCtr="0" anchor="t" bIns="91425" lIns="91425" spcFirstLastPara="1" rIns="91425" wrap="square" tIns="91425">
            <a:noAutofit/>
          </a:bodyPr>
          <a:lstStyle/>
          <a:p>
            <a:pPr indent="-308610" lvl="0" marL="457200" rtl="0" algn="l">
              <a:spcBef>
                <a:spcPts val="360"/>
              </a:spcBef>
              <a:spcAft>
                <a:spcPts val="0"/>
              </a:spcAft>
              <a:buSzPts val="1260"/>
              <a:buChar char="-"/>
            </a:pPr>
            <a:r>
              <a:rPr lang="en"/>
              <a:t>{</a:t>
            </a:r>
            <a:r>
              <a:rPr lang="en"/>
              <a:t>cloud-friendly, parallel} x {</a:t>
            </a:r>
            <a:r>
              <a:rPr lang="en"/>
              <a:t>storage, </a:t>
            </a:r>
            <a:r>
              <a:rPr lang="en"/>
              <a:t>processing} of single-cell data</a:t>
            </a:r>
            <a:endParaRPr/>
          </a:p>
          <a:p>
            <a:pPr indent="-330200" lvl="1" marL="914400" rtl="0" algn="l">
              <a:spcBef>
                <a:spcPts val="0"/>
              </a:spcBef>
              <a:spcAft>
                <a:spcPts val="0"/>
              </a:spcAft>
              <a:buSzPts val="1600"/>
              <a:buChar char="-"/>
            </a:pPr>
            <a:r>
              <a:rPr lang="en"/>
              <a:t>multiple existing tools</a:t>
            </a:r>
            <a:endParaRPr/>
          </a:p>
          <a:p>
            <a:pPr indent="-330200" lvl="1" marL="914400" rtl="0" algn="l">
              <a:spcBef>
                <a:spcPts val="0"/>
              </a:spcBef>
              <a:spcAft>
                <a:spcPts val="0"/>
              </a:spcAft>
              <a:buSzPts val="1600"/>
              <a:buChar char="-"/>
            </a:pPr>
            <a:r>
              <a:rPr lang="en"/>
              <a:t>multiple parallelization engines</a:t>
            </a:r>
            <a:endParaRPr/>
          </a:p>
          <a:p>
            <a:pPr indent="-330200" lvl="1" marL="914400" rtl="0" algn="l">
              <a:lnSpc>
                <a:spcPct val="150000"/>
              </a:lnSpc>
              <a:spcBef>
                <a:spcPts val="0"/>
              </a:spcBef>
              <a:spcAft>
                <a:spcPts val="0"/>
              </a:spcAft>
              <a:buSzPts val="1600"/>
              <a:buChar char="-"/>
            </a:pPr>
            <a:r>
              <a:rPr lang="en"/>
              <a:t>multiple languages</a:t>
            </a:r>
            <a:endParaRPr/>
          </a:p>
          <a:p>
            <a:pPr indent="-308610" lvl="0" marL="457200" rtl="0" algn="l">
              <a:spcBef>
                <a:spcPts val="0"/>
              </a:spcBef>
              <a:spcAft>
                <a:spcPts val="0"/>
              </a:spcAft>
              <a:buSzPts val="1260"/>
              <a:buChar char="-"/>
            </a:pPr>
            <a:r>
              <a:rPr lang="en"/>
              <a:t>simple stages scaling well!</a:t>
            </a:r>
            <a:endParaRPr/>
          </a:p>
          <a:p>
            <a:pPr indent="-330200" lvl="1" marL="914400" rtl="0" algn="l">
              <a:lnSpc>
                <a:spcPct val="150000"/>
              </a:lnSpc>
              <a:spcBef>
                <a:spcPts val="0"/>
              </a:spcBef>
              <a:spcAft>
                <a:spcPts val="0"/>
              </a:spcAft>
              <a:buSzPts val="1600"/>
              <a:buChar char="-"/>
            </a:pPr>
            <a:r>
              <a:rPr lang="en"/>
              <a:t>more complex stages next</a:t>
            </a:r>
            <a:endParaRPr/>
          </a:p>
          <a:p>
            <a:pPr indent="-308610" lvl="0" marL="457200" rtl="0" algn="l">
              <a:spcBef>
                <a:spcPts val="0"/>
              </a:spcBef>
              <a:spcAft>
                <a:spcPts val="0"/>
              </a:spcAft>
              <a:buSzPts val="1260"/>
              <a:buChar char="-"/>
            </a:pPr>
            <a:r>
              <a:rPr lang="en" u="sng">
                <a:solidFill>
                  <a:schemeClr val="hlink"/>
                </a:solidFill>
                <a:hlinkClick r:id="rId3"/>
              </a:rPr>
              <a:t>zappy</a:t>
            </a:r>
            <a:r>
              <a:rPr lang="en"/>
              <a:t>: parallelize numpy arrays with Spark, Pywren, etc.</a:t>
            </a:r>
            <a:endParaRPr/>
          </a:p>
          <a:p>
            <a:pPr indent="-308610" lvl="0" marL="457200" rtl="0" algn="l">
              <a:spcBef>
                <a:spcPts val="0"/>
              </a:spcBef>
              <a:spcAft>
                <a:spcPts val="0"/>
              </a:spcAft>
              <a:buSzPts val="1260"/>
              <a:buChar char="-"/>
            </a:pPr>
            <a:r>
              <a:rPr lang="en" u="sng">
                <a:solidFill>
                  <a:schemeClr val="hlink"/>
                </a:solidFill>
                <a:hlinkClick r:id="rId4"/>
              </a:rPr>
              <a:t>ndarray.scala</a:t>
            </a:r>
            <a:r>
              <a:rPr lang="en"/>
              <a:t>: typesafe multidimensional arrays, HDF5 and Zarr support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35"/>
          <p:cNvSpPr txBox="1"/>
          <p:nvPr>
            <p:ph type="title"/>
          </p:nvPr>
        </p:nvSpPr>
        <p:spPr>
          <a:xfrm>
            <a:off x="685788" y="1268307"/>
            <a:ext cx="7772400" cy="202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Thank you!</a:t>
            </a:r>
            <a:endParaRPr/>
          </a:p>
          <a:p>
            <a:pPr indent="0" lvl="0" marL="0" rtl="0" algn="ctr">
              <a:spcBef>
                <a:spcPts val="0"/>
              </a:spcBef>
              <a:spcAft>
                <a:spcPts val="0"/>
              </a:spcAft>
              <a:buNone/>
            </a:pPr>
            <a:r>
              <a:rPr lang="en"/>
              <a:t>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Google Shape;61;p9"/>
          <p:cNvSpPr txBox="1"/>
          <p:nvPr>
            <p:ph type="title"/>
          </p:nvPr>
        </p:nvSpPr>
        <p:spPr>
          <a:xfrm>
            <a:off x="457200" y="327075"/>
            <a:ext cx="1325700" cy="63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Intro</a:t>
            </a:r>
            <a:endParaRPr sz="2400"/>
          </a:p>
        </p:txBody>
      </p:sp>
      <p:sp>
        <p:nvSpPr>
          <p:cNvPr id="62" name="Google Shape;62;p9"/>
          <p:cNvSpPr txBox="1"/>
          <p:nvPr>
            <p:ph idx="1" type="body"/>
          </p:nvPr>
        </p:nvSpPr>
        <p:spPr>
          <a:xfrm>
            <a:off x="457200" y="1119825"/>
            <a:ext cx="5584800" cy="3394500"/>
          </a:xfrm>
          <a:prstGeom prst="rect">
            <a:avLst/>
          </a:prstGeom>
        </p:spPr>
        <p:txBody>
          <a:bodyPr anchorCtr="0" anchor="t" bIns="91425" lIns="91425" spcFirstLastPara="1" rIns="91425" wrap="square" tIns="91425">
            <a:noAutofit/>
          </a:bodyPr>
          <a:lstStyle/>
          <a:p>
            <a:pPr indent="-308610" lvl="0" marL="457200" rtl="0" algn="l">
              <a:spcBef>
                <a:spcPts val="360"/>
              </a:spcBef>
              <a:spcAft>
                <a:spcPts val="0"/>
              </a:spcAft>
              <a:buSzPts val="1260"/>
              <a:buChar char="●"/>
            </a:pPr>
            <a:r>
              <a:rPr lang="en" u="sng">
                <a:solidFill>
                  <a:schemeClr val="hlink"/>
                </a:solidFill>
                <a:hlinkClick r:id="rId3"/>
              </a:rPr>
              <a:t>Laserson Lab</a:t>
            </a:r>
            <a:r>
              <a:rPr lang="en"/>
              <a:t> at </a:t>
            </a:r>
            <a:r>
              <a:rPr lang="en" u="sng">
                <a:solidFill>
                  <a:schemeClr val="hlink"/>
                </a:solidFill>
                <a:hlinkClick r:id="rId4"/>
              </a:rPr>
              <a:t>Mount Sinai School of Medicine</a:t>
            </a:r>
            <a:endParaRPr/>
          </a:p>
          <a:p>
            <a:pPr indent="-308610" lvl="0" marL="457200" rtl="0" algn="l">
              <a:spcBef>
                <a:spcPts val="0"/>
              </a:spcBef>
              <a:spcAft>
                <a:spcPts val="0"/>
              </a:spcAft>
              <a:buSzPts val="1260"/>
              <a:buChar char="●"/>
            </a:pPr>
            <a:r>
              <a:rPr lang="en" u="sng">
                <a:solidFill>
                  <a:schemeClr val="hlink"/>
                </a:solidFill>
                <a:hlinkClick r:id="rId5"/>
              </a:rPr>
              <a:t>Chan Zuckerberg Initiative</a:t>
            </a:r>
            <a:r>
              <a:rPr lang="en"/>
              <a:t> / </a:t>
            </a:r>
            <a:r>
              <a:rPr lang="en" u="sng">
                <a:solidFill>
                  <a:schemeClr val="hlink"/>
                </a:solidFill>
                <a:hlinkClick r:id="rId6"/>
              </a:rPr>
              <a:t>Human Cell Atlas</a:t>
            </a:r>
            <a:endParaRPr/>
          </a:p>
          <a:p>
            <a:pPr indent="-308610" lvl="0" marL="457200" rtl="0" algn="l">
              <a:spcBef>
                <a:spcPts val="0"/>
              </a:spcBef>
              <a:spcAft>
                <a:spcPts val="0"/>
              </a:spcAft>
              <a:buSzPts val="1260"/>
              <a:buChar char="●"/>
            </a:pPr>
            <a:r>
              <a:rPr lang="en" u="sng">
                <a:solidFill>
                  <a:schemeClr val="hlink"/>
                </a:solidFill>
                <a:hlinkClick r:id="rId7"/>
              </a:rPr>
              <a:t>@laserson</a:t>
            </a:r>
            <a:r>
              <a:rPr lang="en"/>
              <a:t> </a:t>
            </a:r>
            <a:r>
              <a:rPr lang="en" u="sng">
                <a:solidFill>
                  <a:schemeClr val="hlink"/>
                </a:solidFill>
                <a:hlinkClick r:id="rId8"/>
              </a:rPr>
              <a:t>@tomwhite</a:t>
            </a:r>
            <a:r>
              <a:rPr lang="en"/>
              <a:t> </a:t>
            </a:r>
            <a:r>
              <a:rPr lang="en" u="sng">
                <a:solidFill>
                  <a:schemeClr val="hlink"/>
                </a:solidFill>
                <a:hlinkClick r:id="rId9"/>
              </a:rPr>
              <a:t>@ryan-williams</a:t>
            </a:r>
            <a:endParaRPr/>
          </a:p>
        </p:txBody>
      </p:sp>
      <p:pic>
        <p:nvPicPr>
          <p:cNvPr id="63" name="Google Shape;63;p9"/>
          <p:cNvPicPr preferRelativeResize="0"/>
          <p:nvPr/>
        </p:nvPicPr>
        <p:blipFill>
          <a:blip r:embed="rId10">
            <a:alphaModFix/>
          </a:blip>
          <a:stretch>
            <a:fillRect/>
          </a:stretch>
        </p:blipFill>
        <p:spPr>
          <a:xfrm>
            <a:off x="6012500" y="887201"/>
            <a:ext cx="3055300" cy="763825"/>
          </a:xfrm>
          <a:prstGeom prst="rect">
            <a:avLst/>
          </a:prstGeom>
          <a:noFill/>
          <a:ln>
            <a:noFill/>
          </a:ln>
        </p:spPr>
      </p:pic>
      <p:pic>
        <p:nvPicPr>
          <p:cNvPr id="64" name="Google Shape;64;p9"/>
          <p:cNvPicPr preferRelativeResize="0"/>
          <p:nvPr/>
        </p:nvPicPr>
        <p:blipFill>
          <a:blip r:embed="rId11">
            <a:alphaModFix/>
          </a:blip>
          <a:stretch>
            <a:fillRect/>
          </a:stretch>
        </p:blipFill>
        <p:spPr>
          <a:xfrm>
            <a:off x="6003125" y="1620550"/>
            <a:ext cx="2259850" cy="998876"/>
          </a:xfrm>
          <a:prstGeom prst="rect">
            <a:avLst/>
          </a:prstGeom>
          <a:noFill/>
          <a:ln>
            <a:noFill/>
          </a:ln>
        </p:spPr>
      </p:pic>
      <p:pic>
        <p:nvPicPr>
          <p:cNvPr id="65" name="Google Shape;65;p9"/>
          <p:cNvPicPr preferRelativeResize="0"/>
          <p:nvPr/>
        </p:nvPicPr>
        <p:blipFill>
          <a:blip r:embed="rId12">
            <a:alphaModFix/>
          </a:blip>
          <a:stretch>
            <a:fillRect/>
          </a:stretch>
        </p:blipFill>
        <p:spPr>
          <a:xfrm>
            <a:off x="6051346" y="2687850"/>
            <a:ext cx="2451775" cy="998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Google Shape;70;p10"/>
          <p:cNvSpPr txBox="1"/>
          <p:nvPr>
            <p:ph type="title"/>
          </p:nvPr>
        </p:nvSpPr>
        <p:spPr>
          <a:xfrm>
            <a:off x="457200" y="327072"/>
            <a:ext cx="8229600" cy="46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Overview</a:t>
            </a:r>
            <a:endParaRPr sz="2400"/>
          </a:p>
        </p:txBody>
      </p:sp>
      <p:sp>
        <p:nvSpPr>
          <p:cNvPr id="71" name="Google Shape;71;p10"/>
          <p:cNvSpPr txBox="1"/>
          <p:nvPr>
            <p:ph idx="1" type="body"/>
          </p:nvPr>
        </p:nvSpPr>
        <p:spPr>
          <a:xfrm>
            <a:off x="457200" y="1119825"/>
            <a:ext cx="8373900" cy="3394500"/>
          </a:xfrm>
          <a:prstGeom prst="rect">
            <a:avLst/>
          </a:prstGeom>
        </p:spPr>
        <p:txBody>
          <a:bodyPr anchorCtr="0" anchor="t" bIns="91425" lIns="91425" spcFirstLastPara="1" rIns="91425" wrap="square" tIns="91425">
            <a:noAutofit/>
          </a:bodyPr>
          <a:lstStyle/>
          <a:p>
            <a:pPr indent="-308610" lvl="0" marL="457200" rtl="0" algn="l">
              <a:spcBef>
                <a:spcPts val="360"/>
              </a:spcBef>
              <a:spcAft>
                <a:spcPts val="0"/>
              </a:spcAft>
              <a:buSzPts val="1260"/>
              <a:buChar char="●"/>
            </a:pPr>
            <a:r>
              <a:rPr lang="en"/>
              <a:t>sequencing breakthrough! </a:t>
            </a:r>
            <a:endParaRPr/>
          </a:p>
          <a:p>
            <a:pPr indent="-330200" lvl="1" marL="914400" rtl="0" algn="l">
              <a:lnSpc>
                <a:spcPct val="150000"/>
              </a:lnSpc>
              <a:spcBef>
                <a:spcPts val="0"/>
              </a:spcBef>
              <a:spcAft>
                <a:spcPts val="0"/>
              </a:spcAft>
              <a:buSzPts val="1600"/>
              <a:buChar char="○"/>
            </a:pPr>
            <a:r>
              <a:rPr lang="en"/>
              <a:t>bulk → single-cell</a:t>
            </a:r>
            <a:endParaRPr/>
          </a:p>
          <a:p>
            <a:pPr indent="-308610" lvl="0" marL="457200" rtl="0" algn="l">
              <a:spcBef>
                <a:spcPts val="0"/>
              </a:spcBef>
              <a:spcAft>
                <a:spcPts val="0"/>
              </a:spcAft>
              <a:buSzPts val="1260"/>
              <a:buChar char="●"/>
            </a:pPr>
            <a:r>
              <a:rPr lang="en"/>
              <a:t>storing the data: </a:t>
            </a:r>
            <a:endParaRPr/>
          </a:p>
          <a:p>
            <a:pPr indent="-330200" lvl="1" marL="914400" rtl="0" algn="l">
              <a:lnSpc>
                <a:spcPct val="150000"/>
              </a:lnSpc>
              <a:spcBef>
                <a:spcPts val="0"/>
              </a:spcBef>
              <a:spcAft>
                <a:spcPts val="0"/>
              </a:spcAft>
              <a:buSzPts val="1600"/>
              <a:buChar char="○"/>
            </a:pPr>
            <a:r>
              <a:rPr lang="en" u="sng">
                <a:solidFill>
                  <a:schemeClr val="hlink"/>
                </a:solidFill>
                <a:hlinkClick r:id="rId3"/>
              </a:rPr>
              <a:t>HDF5</a:t>
            </a:r>
            <a:r>
              <a:rPr lang="en"/>
              <a:t> → </a:t>
            </a:r>
            <a:r>
              <a:rPr lang="en" u="sng">
                <a:solidFill>
                  <a:schemeClr val="hlink"/>
                </a:solidFill>
                <a:hlinkClick r:id="rId4"/>
              </a:rPr>
              <a:t>Zarr</a:t>
            </a:r>
            <a:endParaRPr/>
          </a:p>
          <a:p>
            <a:pPr indent="-308610" lvl="0" marL="457200" rtl="0" algn="l">
              <a:spcBef>
                <a:spcPts val="0"/>
              </a:spcBef>
              <a:spcAft>
                <a:spcPts val="0"/>
              </a:spcAft>
              <a:buSzPts val="1260"/>
              <a:buChar char="●"/>
            </a:pPr>
            <a:r>
              <a:rPr lang="en"/>
              <a:t>parallelizing analysis</a:t>
            </a:r>
            <a:endParaRPr/>
          </a:p>
          <a:p>
            <a:pPr indent="-330200" lvl="1" marL="914400" rtl="0" algn="l">
              <a:lnSpc>
                <a:spcPct val="150000"/>
              </a:lnSpc>
              <a:spcBef>
                <a:spcPts val="0"/>
              </a:spcBef>
              <a:spcAft>
                <a:spcPts val="0"/>
              </a:spcAft>
              <a:buSzPts val="1600"/>
              <a:buChar char="○"/>
            </a:pPr>
            <a:r>
              <a:rPr lang="en"/>
              <a:t> </a:t>
            </a:r>
            <a:r>
              <a:rPr lang="en" u="sng">
                <a:solidFill>
                  <a:schemeClr val="hlink"/>
                </a:solidFill>
                <a:hlinkClick r:id="rId5"/>
              </a:rPr>
              <a:t>Dask</a:t>
            </a:r>
            <a:r>
              <a:rPr lang="en"/>
              <a:t> and</a:t>
            </a:r>
            <a:r>
              <a:rPr lang="en"/>
              <a:t> </a:t>
            </a:r>
            <a:r>
              <a:rPr lang="en" u="sng">
                <a:solidFill>
                  <a:schemeClr val="hlink"/>
                </a:solidFill>
                <a:hlinkClick r:id="rId6"/>
              </a:rPr>
              <a:t>Zappy</a:t>
            </a:r>
            <a:r>
              <a:rPr lang="en"/>
              <a:t> (</a:t>
            </a:r>
            <a:r>
              <a:rPr lang="en" u="sng">
                <a:solidFill>
                  <a:schemeClr val="hlink"/>
                </a:solidFill>
                <a:hlinkClick r:id="rId7"/>
              </a:rPr>
              <a:t>Apache Spark</a:t>
            </a:r>
            <a:r>
              <a:rPr lang="en"/>
              <a:t>, </a:t>
            </a:r>
            <a:r>
              <a:rPr lang="en" u="sng">
                <a:solidFill>
                  <a:schemeClr val="hlink"/>
                </a:solidFill>
                <a:hlinkClick r:id="rId8"/>
              </a:rPr>
              <a:t>Apache Beam</a:t>
            </a:r>
            <a:r>
              <a:rPr lang="en"/>
              <a:t>, </a:t>
            </a:r>
            <a:r>
              <a:rPr lang="en" u="sng">
                <a:solidFill>
                  <a:schemeClr val="hlink"/>
                </a:solidFill>
                <a:hlinkClick r:id="rId9"/>
              </a:rPr>
              <a:t>Pywren</a:t>
            </a:r>
            <a:r>
              <a:rPr lang="en"/>
              <a:t>)</a:t>
            </a:r>
            <a:endParaRPr/>
          </a:p>
          <a:p>
            <a:pPr indent="-308610" lvl="0" marL="457200" rtl="0" algn="l">
              <a:spcBef>
                <a:spcPts val="0"/>
              </a:spcBef>
              <a:spcAft>
                <a:spcPts val="0"/>
              </a:spcAft>
              <a:buSzPts val="1260"/>
              <a:buChar char="●"/>
            </a:pPr>
            <a:r>
              <a:rPr lang="en" u="sng">
                <a:solidFill>
                  <a:schemeClr val="hlink"/>
                </a:solidFill>
                <a:hlinkClick r:id="rId10"/>
              </a:rPr>
              <a:t>ndarray.scala</a:t>
            </a:r>
            <a:r>
              <a:rPr lang="en"/>
              <a:t>:</a:t>
            </a:r>
            <a:endParaRPr/>
          </a:p>
          <a:p>
            <a:pPr indent="-330200" lvl="1" marL="914400" rtl="0" algn="l">
              <a:spcBef>
                <a:spcPts val="0"/>
              </a:spcBef>
              <a:spcAft>
                <a:spcPts val="0"/>
              </a:spcAft>
              <a:buSzPts val="1600"/>
              <a:buChar char="○"/>
            </a:pPr>
            <a:r>
              <a:rPr lang="en"/>
              <a:t>Zarr implementation for the JVM and Javascript</a:t>
            </a:r>
            <a:endParaRPr/>
          </a:p>
        </p:txBody>
      </p:sp>
      <p:sp>
        <p:nvSpPr>
          <p:cNvPr id="72" name="Google Shape;72;p10"/>
          <p:cNvSpPr txBox="1"/>
          <p:nvPr/>
        </p:nvSpPr>
        <p:spPr>
          <a:xfrm>
            <a:off x="7162975" y="4686700"/>
            <a:ext cx="1923900" cy="323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999999"/>
                </a:solidFill>
              </a:rPr>
              <a:t>bit.ly/dataengconf-rw</a:t>
            </a:r>
            <a:endParaRPr>
              <a:solidFill>
                <a:srgbClr val="99999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1"/>
          <p:cNvSpPr txBox="1"/>
          <p:nvPr>
            <p:ph type="title"/>
          </p:nvPr>
        </p:nvSpPr>
        <p:spPr>
          <a:xfrm>
            <a:off x="722313" y="1263107"/>
            <a:ext cx="7772400" cy="20250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t>Central Dogma of Biology</a:t>
            </a:r>
            <a:endParaRPr/>
          </a:p>
          <a:p>
            <a:pPr indent="0" lvl="0" marL="0" rtl="0" algn="l">
              <a:spcBef>
                <a:spcPts val="0"/>
              </a:spcBef>
              <a:spcAft>
                <a:spcPts val="0"/>
              </a:spcAft>
              <a:buClr>
                <a:schemeClr val="dk1"/>
              </a:buClr>
              <a:buSzPts val="1100"/>
              <a:buFont typeface="Arial"/>
              <a:buNone/>
            </a:pPr>
            <a:r>
              <a:rPr lang="en"/>
              <a:t>… for Computer People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pic>
        <p:nvPicPr>
          <p:cNvPr id="82" name="Google Shape;82;p12">
            <a:hlinkClick r:id="rId3"/>
          </p:cNvPr>
          <p:cNvPicPr preferRelativeResize="0"/>
          <p:nvPr/>
        </p:nvPicPr>
        <p:blipFill>
          <a:blip r:embed="rId4">
            <a:alphaModFix/>
          </a:blip>
          <a:stretch>
            <a:fillRect/>
          </a:stretch>
        </p:blipFill>
        <p:spPr>
          <a:xfrm>
            <a:off x="129993" y="538496"/>
            <a:ext cx="1994686" cy="1468098"/>
          </a:xfrm>
          <a:prstGeom prst="rect">
            <a:avLst/>
          </a:prstGeom>
          <a:noFill/>
          <a:ln>
            <a:noFill/>
          </a:ln>
        </p:spPr>
      </p:pic>
      <p:pic>
        <p:nvPicPr>
          <p:cNvPr id="83" name="Google Shape;83;p12">
            <a:hlinkClick r:id="rId5"/>
          </p:cNvPr>
          <p:cNvPicPr preferRelativeResize="0"/>
          <p:nvPr/>
        </p:nvPicPr>
        <p:blipFill>
          <a:blip r:embed="rId6">
            <a:alphaModFix/>
          </a:blip>
          <a:stretch>
            <a:fillRect/>
          </a:stretch>
        </p:blipFill>
        <p:spPr>
          <a:xfrm>
            <a:off x="3438076" y="539614"/>
            <a:ext cx="1994685" cy="1972603"/>
          </a:xfrm>
          <a:prstGeom prst="rect">
            <a:avLst/>
          </a:prstGeom>
          <a:noFill/>
          <a:ln>
            <a:noFill/>
          </a:ln>
        </p:spPr>
      </p:pic>
      <p:pic>
        <p:nvPicPr>
          <p:cNvPr id="84" name="Google Shape;84;p12">
            <a:hlinkClick r:id="rId7"/>
          </p:cNvPr>
          <p:cNvPicPr preferRelativeResize="0"/>
          <p:nvPr/>
        </p:nvPicPr>
        <p:blipFill rotWithShape="1">
          <a:blip r:embed="rId8">
            <a:alphaModFix/>
          </a:blip>
          <a:srcRect b="11079" l="9916" r="9392" t="14857"/>
          <a:stretch/>
        </p:blipFill>
        <p:spPr>
          <a:xfrm>
            <a:off x="6746160" y="608769"/>
            <a:ext cx="2397840" cy="1834293"/>
          </a:xfrm>
          <a:prstGeom prst="rect">
            <a:avLst/>
          </a:prstGeom>
          <a:noFill/>
          <a:ln>
            <a:noFill/>
          </a:ln>
        </p:spPr>
      </p:pic>
      <p:sp>
        <p:nvSpPr>
          <p:cNvPr id="85" name="Google Shape;85;p12"/>
          <p:cNvSpPr txBox="1"/>
          <p:nvPr/>
        </p:nvSpPr>
        <p:spPr>
          <a:xfrm>
            <a:off x="563931" y="141552"/>
            <a:ext cx="1126800" cy="4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DNA</a:t>
            </a:r>
            <a:endParaRPr b="1" sz="1800"/>
          </a:p>
        </p:txBody>
      </p:sp>
      <p:sp>
        <p:nvSpPr>
          <p:cNvPr id="86" name="Google Shape;86;p12"/>
          <p:cNvSpPr txBox="1"/>
          <p:nvPr/>
        </p:nvSpPr>
        <p:spPr>
          <a:xfrm>
            <a:off x="3991160" y="141552"/>
            <a:ext cx="1126800" cy="4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R</a:t>
            </a:r>
            <a:r>
              <a:rPr b="1" lang="en" sz="1800"/>
              <a:t>NA</a:t>
            </a:r>
            <a:endParaRPr b="1" sz="1800"/>
          </a:p>
        </p:txBody>
      </p:sp>
      <p:sp>
        <p:nvSpPr>
          <p:cNvPr id="87" name="Google Shape;87;p12"/>
          <p:cNvSpPr txBox="1"/>
          <p:nvPr/>
        </p:nvSpPr>
        <p:spPr>
          <a:xfrm>
            <a:off x="7381662" y="141552"/>
            <a:ext cx="1126800" cy="4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Protein</a:t>
            </a:r>
            <a:endParaRPr b="1" sz="1800"/>
          </a:p>
        </p:txBody>
      </p:sp>
      <p:cxnSp>
        <p:nvCxnSpPr>
          <p:cNvPr id="88" name="Google Shape;88;p12"/>
          <p:cNvCxnSpPr>
            <a:endCxn id="83" idx="1"/>
          </p:cNvCxnSpPr>
          <p:nvPr/>
        </p:nvCxnSpPr>
        <p:spPr>
          <a:xfrm>
            <a:off x="2116276" y="1525915"/>
            <a:ext cx="1321800" cy="0"/>
          </a:xfrm>
          <a:prstGeom prst="straightConnector1">
            <a:avLst/>
          </a:prstGeom>
          <a:noFill/>
          <a:ln cap="flat" cmpd="sng" w="76200">
            <a:solidFill>
              <a:schemeClr val="dk2"/>
            </a:solidFill>
            <a:prstDash val="solid"/>
            <a:round/>
            <a:headEnd len="med" w="med" type="none"/>
            <a:tailEnd len="med" w="med" type="triangle"/>
          </a:ln>
        </p:spPr>
      </p:cxnSp>
      <p:cxnSp>
        <p:nvCxnSpPr>
          <p:cNvPr id="89" name="Google Shape;89;p12"/>
          <p:cNvCxnSpPr>
            <a:stCxn id="83" idx="3"/>
            <a:endCxn id="84" idx="1"/>
          </p:cNvCxnSpPr>
          <p:nvPr/>
        </p:nvCxnSpPr>
        <p:spPr>
          <a:xfrm>
            <a:off x="5432761" y="1525915"/>
            <a:ext cx="1313400" cy="0"/>
          </a:xfrm>
          <a:prstGeom prst="straightConnector1">
            <a:avLst/>
          </a:prstGeom>
          <a:noFill/>
          <a:ln cap="flat" cmpd="sng" w="76200">
            <a:solidFill>
              <a:schemeClr val="dk2"/>
            </a:solidFill>
            <a:prstDash val="solid"/>
            <a:round/>
            <a:headEnd len="med" w="med" type="none"/>
            <a:tailEnd len="med" w="med" type="triangle"/>
          </a:ln>
        </p:spPr>
      </p:cxnSp>
      <p:pic>
        <p:nvPicPr>
          <p:cNvPr id="90" name="Google Shape;90;p12">
            <a:hlinkClick r:id="rId9"/>
          </p:cNvPr>
          <p:cNvPicPr preferRelativeResize="0"/>
          <p:nvPr/>
        </p:nvPicPr>
        <p:blipFill>
          <a:blip r:embed="rId10">
            <a:alphaModFix/>
          </a:blip>
          <a:stretch>
            <a:fillRect/>
          </a:stretch>
        </p:blipFill>
        <p:spPr>
          <a:xfrm>
            <a:off x="3475483" y="2675810"/>
            <a:ext cx="1919878" cy="1834292"/>
          </a:xfrm>
          <a:prstGeom prst="rect">
            <a:avLst/>
          </a:prstGeom>
          <a:noFill/>
          <a:ln>
            <a:noFill/>
          </a:ln>
        </p:spPr>
      </p:pic>
      <p:pic>
        <p:nvPicPr>
          <p:cNvPr id="91" name="Google Shape;91;p12">
            <a:hlinkClick r:id="rId11"/>
          </p:cNvPr>
          <p:cNvPicPr preferRelativeResize="0"/>
          <p:nvPr/>
        </p:nvPicPr>
        <p:blipFill rotWithShape="1">
          <a:blip r:embed="rId12">
            <a:alphaModFix/>
          </a:blip>
          <a:srcRect b="22948" l="2381" r="0" t="18643"/>
          <a:stretch/>
        </p:blipFill>
        <p:spPr>
          <a:xfrm>
            <a:off x="6844649" y="2934481"/>
            <a:ext cx="2200890" cy="1316949"/>
          </a:xfrm>
          <a:prstGeom prst="rect">
            <a:avLst/>
          </a:prstGeom>
          <a:noFill/>
          <a:ln>
            <a:noFill/>
          </a:ln>
        </p:spPr>
      </p:pic>
      <p:pic>
        <p:nvPicPr>
          <p:cNvPr id="92" name="Google Shape;92;p12">
            <a:hlinkClick r:id="rId13"/>
          </p:cNvPr>
          <p:cNvPicPr preferRelativeResize="0"/>
          <p:nvPr/>
        </p:nvPicPr>
        <p:blipFill rotWithShape="1">
          <a:blip r:embed="rId14">
            <a:alphaModFix/>
          </a:blip>
          <a:srcRect b="6809" l="0" r="0" t="7859"/>
          <a:stretch/>
        </p:blipFill>
        <p:spPr>
          <a:xfrm>
            <a:off x="0" y="2630909"/>
            <a:ext cx="2254700" cy="1924095"/>
          </a:xfrm>
          <a:prstGeom prst="rect">
            <a:avLst/>
          </a:prstGeom>
          <a:noFill/>
          <a:ln>
            <a:noFill/>
          </a:ln>
        </p:spPr>
      </p:pic>
      <p:sp>
        <p:nvSpPr>
          <p:cNvPr id="93" name="Google Shape;93;p12"/>
          <p:cNvSpPr txBox="1"/>
          <p:nvPr/>
        </p:nvSpPr>
        <p:spPr>
          <a:xfrm>
            <a:off x="563945" y="4352694"/>
            <a:ext cx="1126800" cy="4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Disk</a:t>
            </a:r>
            <a:endParaRPr b="1" sz="1800"/>
          </a:p>
        </p:txBody>
      </p:sp>
      <p:sp>
        <p:nvSpPr>
          <p:cNvPr id="94" name="Google Shape;94;p12"/>
          <p:cNvSpPr txBox="1"/>
          <p:nvPr/>
        </p:nvSpPr>
        <p:spPr>
          <a:xfrm>
            <a:off x="3871987" y="4352694"/>
            <a:ext cx="1126800" cy="4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Memory</a:t>
            </a:r>
            <a:endParaRPr b="1" sz="1800"/>
          </a:p>
        </p:txBody>
      </p:sp>
      <p:sp>
        <p:nvSpPr>
          <p:cNvPr id="95" name="Google Shape;95;p12"/>
          <p:cNvSpPr txBox="1"/>
          <p:nvPr/>
        </p:nvSpPr>
        <p:spPr>
          <a:xfrm>
            <a:off x="7381662" y="4352694"/>
            <a:ext cx="1126800" cy="4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CPU</a:t>
            </a:r>
            <a:endParaRPr b="1" sz="1800"/>
          </a:p>
        </p:txBody>
      </p:sp>
      <p:cxnSp>
        <p:nvCxnSpPr>
          <p:cNvPr id="96" name="Google Shape;96;p12"/>
          <p:cNvCxnSpPr>
            <a:stCxn id="92" idx="3"/>
            <a:endCxn id="90" idx="1"/>
          </p:cNvCxnSpPr>
          <p:nvPr/>
        </p:nvCxnSpPr>
        <p:spPr>
          <a:xfrm>
            <a:off x="2254700" y="3592956"/>
            <a:ext cx="1220700" cy="0"/>
          </a:xfrm>
          <a:prstGeom prst="straightConnector1">
            <a:avLst/>
          </a:prstGeom>
          <a:noFill/>
          <a:ln cap="flat" cmpd="sng" w="76200">
            <a:solidFill>
              <a:schemeClr val="dk2"/>
            </a:solidFill>
            <a:prstDash val="solid"/>
            <a:round/>
            <a:headEnd len="med" w="med" type="none"/>
            <a:tailEnd len="med" w="med" type="triangle"/>
          </a:ln>
        </p:spPr>
      </p:cxnSp>
      <p:cxnSp>
        <p:nvCxnSpPr>
          <p:cNvPr id="97" name="Google Shape;97;p12"/>
          <p:cNvCxnSpPr>
            <a:stCxn id="90" idx="3"/>
            <a:endCxn id="91" idx="1"/>
          </p:cNvCxnSpPr>
          <p:nvPr/>
        </p:nvCxnSpPr>
        <p:spPr>
          <a:xfrm>
            <a:off x="5395361" y="3592956"/>
            <a:ext cx="1449300" cy="0"/>
          </a:xfrm>
          <a:prstGeom prst="straightConnector1">
            <a:avLst/>
          </a:prstGeom>
          <a:noFill/>
          <a:ln cap="flat" cmpd="sng" w="76200">
            <a:solidFill>
              <a:schemeClr val="dk2"/>
            </a:solidFill>
            <a:prstDash val="solid"/>
            <a:round/>
            <a:headEnd len="med" w="med" type="none"/>
            <a:tailEnd len="med" w="med" type="triangle"/>
          </a:ln>
        </p:spPr>
      </p:cxnSp>
      <p:sp>
        <p:nvSpPr>
          <p:cNvPr id="98" name="Google Shape;98;p12"/>
          <p:cNvSpPr txBox="1"/>
          <p:nvPr/>
        </p:nvSpPr>
        <p:spPr>
          <a:xfrm>
            <a:off x="2174028" y="959416"/>
            <a:ext cx="1313100" cy="4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transcription</a:t>
            </a:r>
            <a:endParaRPr/>
          </a:p>
        </p:txBody>
      </p:sp>
      <p:sp>
        <p:nvSpPr>
          <p:cNvPr id="99" name="Google Shape;99;p12"/>
          <p:cNvSpPr txBox="1"/>
          <p:nvPr/>
        </p:nvSpPr>
        <p:spPr>
          <a:xfrm>
            <a:off x="5463353" y="959416"/>
            <a:ext cx="1313100" cy="4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translation</a:t>
            </a:r>
            <a:endParaRPr/>
          </a:p>
        </p:txBody>
      </p:sp>
      <p:sp>
        <p:nvSpPr>
          <p:cNvPr id="100" name="Google Shape;100;p12"/>
          <p:cNvSpPr txBox="1"/>
          <p:nvPr/>
        </p:nvSpPr>
        <p:spPr>
          <a:xfrm>
            <a:off x="2174028" y="3745684"/>
            <a:ext cx="1313100" cy="4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paging</a:t>
            </a:r>
            <a:endParaRPr/>
          </a:p>
        </p:txBody>
      </p:sp>
      <p:sp>
        <p:nvSpPr>
          <p:cNvPr id="101" name="Google Shape;101;p12"/>
          <p:cNvSpPr txBox="1"/>
          <p:nvPr/>
        </p:nvSpPr>
        <p:spPr>
          <a:xfrm>
            <a:off x="5432763" y="3745684"/>
            <a:ext cx="1313100" cy="42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running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grpSp>
        <p:nvGrpSpPr>
          <p:cNvPr id="106" name="Google Shape;106;p13"/>
          <p:cNvGrpSpPr/>
          <p:nvPr/>
        </p:nvGrpSpPr>
        <p:grpSpPr>
          <a:xfrm>
            <a:off x="3121775" y="1373424"/>
            <a:ext cx="2417550" cy="2396650"/>
            <a:chOff x="3121775" y="1373424"/>
            <a:chExt cx="2417550" cy="2396650"/>
          </a:xfrm>
        </p:grpSpPr>
        <p:pic>
          <p:nvPicPr>
            <p:cNvPr id="107" name="Google Shape;107;p13">
              <a:hlinkClick r:id="rId3"/>
            </p:cNvPr>
            <p:cNvPicPr preferRelativeResize="0"/>
            <p:nvPr/>
          </p:nvPicPr>
          <p:blipFill>
            <a:blip r:embed="rId4">
              <a:alphaModFix/>
            </a:blip>
            <a:stretch>
              <a:fillRect/>
            </a:stretch>
          </p:blipFill>
          <p:spPr>
            <a:xfrm>
              <a:off x="3121775" y="1373424"/>
              <a:ext cx="2417550" cy="2396650"/>
            </a:xfrm>
            <a:prstGeom prst="rect">
              <a:avLst/>
            </a:prstGeom>
            <a:noFill/>
            <a:ln>
              <a:noFill/>
            </a:ln>
          </p:spPr>
        </p:pic>
        <p:pic>
          <p:nvPicPr>
            <p:cNvPr id="108" name="Google Shape;108;p13">
              <a:hlinkClick r:id="rId5"/>
            </p:cNvPr>
            <p:cNvPicPr preferRelativeResize="0"/>
            <p:nvPr/>
          </p:nvPicPr>
          <p:blipFill>
            <a:blip r:embed="rId6">
              <a:alphaModFix/>
            </a:blip>
            <a:stretch>
              <a:fillRect/>
            </a:stretch>
          </p:blipFill>
          <p:spPr>
            <a:xfrm>
              <a:off x="3493250" y="2768674"/>
              <a:ext cx="472805" cy="468720"/>
            </a:xfrm>
            <a:prstGeom prst="rect">
              <a:avLst/>
            </a:prstGeom>
            <a:noFill/>
            <a:ln>
              <a:noFill/>
            </a:ln>
          </p:spPr>
        </p:pic>
        <p:pic>
          <p:nvPicPr>
            <p:cNvPr id="109" name="Google Shape;109;p13">
              <a:hlinkClick r:id="rId7"/>
            </p:cNvPr>
            <p:cNvPicPr preferRelativeResize="0"/>
            <p:nvPr/>
          </p:nvPicPr>
          <p:blipFill>
            <a:blip r:embed="rId8">
              <a:alphaModFix/>
            </a:blip>
            <a:stretch>
              <a:fillRect/>
            </a:stretch>
          </p:blipFill>
          <p:spPr>
            <a:xfrm>
              <a:off x="3659887" y="3033040"/>
              <a:ext cx="438290" cy="434502"/>
            </a:xfrm>
            <a:prstGeom prst="rect">
              <a:avLst/>
            </a:prstGeom>
            <a:noFill/>
            <a:ln>
              <a:noFill/>
            </a:ln>
          </p:spPr>
        </p:pic>
        <p:pic>
          <p:nvPicPr>
            <p:cNvPr id="110" name="Google Shape;110;p13">
              <a:hlinkClick r:id="rId9"/>
            </p:cNvPr>
            <p:cNvPicPr preferRelativeResize="0"/>
            <p:nvPr/>
          </p:nvPicPr>
          <p:blipFill rotWithShape="1">
            <a:blip r:embed="rId10">
              <a:alphaModFix/>
            </a:blip>
            <a:srcRect b="8853" l="8054" r="7607" t="8248"/>
            <a:stretch/>
          </p:blipFill>
          <p:spPr>
            <a:xfrm>
              <a:off x="3760688" y="3230776"/>
              <a:ext cx="438288" cy="427092"/>
            </a:xfrm>
            <a:prstGeom prst="rect">
              <a:avLst/>
            </a:prstGeom>
            <a:noFill/>
            <a:ln>
              <a:noFill/>
            </a:ln>
          </p:spPr>
        </p:pic>
        <p:pic>
          <p:nvPicPr>
            <p:cNvPr id="111" name="Google Shape;111;p13">
              <a:hlinkClick r:id="rId11"/>
            </p:cNvPr>
            <p:cNvPicPr preferRelativeResize="0"/>
            <p:nvPr/>
          </p:nvPicPr>
          <p:blipFill>
            <a:blip r:embed="rId12">
              <a:alphaModFix/>
            </a:blip>
            <a:stretch>
              <a:fillRect/>
            </a:stretch>
          </p:blipFill>
          <p:spPr>
            <a:xfrm>
              <a:off x="3993958" y="3139970"/>
              <a:ext cx="438290" cy="434501"/>
            </a:xfrm>
            <a:prstGeom prst="rect">
              <a:avLst/>
            </a:prstGeom>
            <a:noFill/>
            <a:ln>
              <a:noFill/>
            </a:ln>
          </p:spPr>
        </p:pic>
        <p:pic>
          <p:nvPicPr>
            <p:cNvPr id="112" name="Google Shape;112;p13">
              <a:hlinkClick r:id="rId13"/>
            </p:cNvPr>
            <p:cNvPicPr preferRelativeResize="0"/>
            <p:nvPr/>
          </p:nvPicPr>
          <p:blipFill>
            <a:blip r:embed="rId14">
              <a:alphaModFix/>
            </a:blip>
            <a:stretch>
              <a:fillRect/>
            </a:stretch>
          </p:blipFill>
          <p:spPr>
            <a:xfrm>
              <a:off x="4198985" y="2691727"/>
              <a:ext cx="412270" cy="401966"/>
            </a:xfrm>
            <a:prstGeom prst="rect">
              <a:avLst/>
            </a:prstGeom>
            <a:noFill/>
            <a:ln>
              <a:noFill/>
            </a:ln>
          </p:spPr>
        </p:pic>
        <p:pic>
          <p:nvPicPr>
            <p:cNvPr id="113" name="Google Shape;113;p13">
              <a:hlinkClick r:id="rId15"/>
            </p:cNvPr>
            <p:cNvPicPr preferRelativeResize="0"/>
            <p:nvPr/>
          </p:nvPicPr>
          <p:blipFill>
            <a:blip r:embed="rId16">
              <a:alphaModFix/>
            </a:blip>
            <a:stretch>
              <a:fillRect/>
            </a:stretch>
          </p:blipFill>
          <p:spPr>
            <a:xfrm>
              <a:off x="3864455" y="2688374"/>
              <a:ext cx="438291" cy="434470"/>
            </a:xfrm>
            <a:prstGeom prst="rect">
              <a:avLst/>
            </a:prstGeom>
            <a:noFill/>
            <a:ln>
              <a:noFill/>
            </a:ln>
          </p:spPr>
        </p:pic>
        <p:pic>
          <p:nvPicPr>
            <p:cNvPr id="114" name="Google Shape;114;p13">
              <a:hlinkClick r:id="rId17"/>
            </p:cNvPr>
            <p:cNvPicPr preferRelativeResize="0"/>
            <p:nvPr/>
          </p:nvPicPr>
          <p:blipFill>
            <a:blip r:embed="rId18">
              <a:alphaModFix/>
            </a:blip>
            <a:stretch>
              <a:fillRect/>
            </a:stretch>
          </p:blipFill>
          <p:spPr>
            <a:xfrm>
              <a:off x="4540359" y="2768670"/>
              <a:ext cx="390090" cy="386757"/>
            </a:xfrm>
            <a:prstGeom prst="rect">
              <a:avLst/>
            </a:prstGeom>
            <a:noFill/>
            <a:ln>
              <a:noFill/>
            </a:ln>
          </p:spPr>
        </p:pic>
        <p:pic>
          <p:nvPicPr>
            <p:cNvPr id="115" name="Google Shape;115;p13">
              <a:hlinkClick r:id="rId19"/>
            </p:cNvPr>
            <p:cNvPicPr preferRelativeResize="0"/>
            <p:nvPr/>
          </p:nvPicPr>
          <p:blipFill>
            <a:blip r:embed="rId20">
              <a:alphaModFix/>
            </a:blip>
            <a:stretch>
              <a:fillRect/>
            </a:stretch>
          </p:blipFill>
          <p:spPr>
            <a:xfrm>
              <a:off x="4276694" y="2406042"/>
              <a:ext cx="363825" cy="364545"/>
            </a:xfrm>
            <a:prstGeom prst="rect">
              <a:avLst/>
            </a:prstGeom>
            <a:noFill/>
            <a:ln>
              <a:noFill/>
            </a:ln>
          </p:spPr>
        </p:pic>
        <p:pic>
          <p:nvPicPr>
            <p:cNvPr id="116" name="Google Shape;116;p13">
              <a:hlinkClick r:id="rId21"/>
            </p:cNvPr>
            <p:cNvPicPr preferRelativeResize="0"/>
            <p:nvPr/>
          </p:nvPicPr>
          <p:blipFill>
            <a:blip r:embed="rId22">
              <a:alphaModFix/>
            </a:blip>
            <a:stretch>
              <a:fillRect/>
            </a:stretch>
          </p:blipFill>
          <p:spPr>
            <a:xfrm>
              <a:off x="4712045" y="3006983"/>
              <a:ext cx="363820" cy="359232"/>
            </a:xfrm>
            <a:prstGeom prst="rect">
              <a:avLst/>
            </a:prstGeom>
            <a:noFill/>
            <a:ln>
              <a:noFill/>
            </a:ln>
          </p:spPr>
        </p:pic>
        <p:pic>
          <p:nvPicPr>
            <p:cNvPr id="117" name="Google Shape;117;p13">
              <a:hlinkClick r:id="rId23"/>
            </p:cNvPr>
            <p:cNvPicPr preferRelativeResize="0"/>
            <p:nvPr/>
          </p:nvPicPr>
          <p:blipFill>
            <a:blip r:embed="rId24">
              <a:alphaModFix/>
            </a:blip>
            <a:stretch>
              <a:fillRect/>
            </a:stretch>
          </p:blipFill>
          <p:spPr>
            <a:xfrm>
              <a:off x="3521155" y="2512370"/>
              <a:ext cx="472805" cy="363258"/>
            </a:xfrm>
            <a:prstGeom prst="rect">
              <a:avLst/>
            </a:prstGeom>
            <a:noFill/>
            <a:ln>
              <a:noFill/>
            </a:ln>
          </p:spPr>
        </p:pic>
        <p:pic>
          <p:nvPicPr>
            <p:cNvPr id="118" name="Google Shape;118;p13">
              <a:hlinkClick r:id="rId25"/>
            </p:cNvPr>
            <p:cNvPicPr preferRelativeResize="0"/>
            <p:nvPr/>
          </p:nvPicPr>
          <p:blipFill>
            <a:blip r:embed="rId26">
              <a:alphaModFix/>
            </a:blip>
            <a:stretch>
              <a:fillRect/>
            </a:stretch>
          </p:blipFill>
          <p:spPr>
            <a:xfrm>
              <a:off x="3950606" y="2407990"/>
              <a:ext cx="363820" cy="360676"/>
            </a:xfrm>
            <a:prstGeom prst="rect">
              <a:avLst/>
            </a:prstGeom>
            <a:noFill/>
            <a:ln>
              <a:noFill/>
            </a:ln>
          </p:spPr>
        </p:pic>
        <p:pic>
          <p:nvPicPr>
            <p:cNvPr id="119" name="Google Shape;119;p13">
              <a:hlinkClick r:id="rId27"/>
            </p:cNvPr>
            <p:cNvPicPr preferRelativeResize="0"/>
            <p:nvPr/>
          </p:nvPicPr>
          <p:blipFill>
            <a:blip r:embed="rId28">
              <a:alphaModFix/>
            </a:blip>
            <a:stretch>
              <a:fillRect/>
            </a:stretch>
          </p:blipFill>
          <p:spPr>
            <a:xfrm>
              <a:off x="4360075" y="3082208"/>
              <a:ext cx="438290" cy="434502"/>
            </a:xfrm>
            <a:prstGeom prst="rect">
              <a:avLst/>
            </a:prstGeom>
            <a:noFill/>
            <a:ln>
              <a:noFill/>
            </a:ln>
          </p:spPr>
        </p:pic>
        <p:pic>
          <p:nvPicPr>
            <p:cNvPr id="120" name="Google Shape;120;p13">
              <a:hlinkClick r:id="rId29"/>
            </p:cNvPr>
            <p:cNvPicPr preferRelativeResize="0"/>
            <p:nvPr/>
          </p:nvPicPr>
          <p:blipFill>
            <a:blip r:embed="rId30">
              <a:alphaModFix/>
            </a:blip>
            <a:stretch>
              <a:fillRect/>
            </a:stretch>
          </p:blipFill>
          <p:spPr>
            <a:xfrm>
              <a:off x="4578141" y="3273044"/>
              <a:ext cx="390090" cy="349959"/>
            </a:xfrm>
            <a:prstGeom prst="rect">
              <a:avLst/>
            </a:prstGeom>
            <a:noFill/>
            <a:ln>
              <a:noFill/>
            </a:ln>
          </p:spPr>
        </p:pic>
        <p:pic>
          <p:nvPicPr>
            <p:cNvPr id="121" name="Google Shape;121;p13">
              <a:hlinkClick r:id="rId31"/>
            </p:cNvPr>
            <p:cNvPicPr preferRelativeResize="0"/>
            <p:nvPr/>
          </p:nvPicPr>
          <p:blipFill>
            <a:blip r:embed="rId32">
              <a:alphaModFix/>
            </a:blip>
            <a:stretch>
              <a:fillRect/>
            </a:stretch>
          </p:blipFill>
          <p:spPr>
            <a:xfrm>
              <a:off x="4241064" y="2140209"/>
              <a:ext cx="337090" cy="334176"/>
            </a:xfrm>
            <a:prstGeom prst="rect">
              <a:avLst/>
            </a:prstGeom>
            <a:noFill/>
            <a:ln>
              <a:noFill/>
            </a:ln>
          </p:spPr>
        </p:pic>
        <p:pic>
          <p:nvPicPr>
            <p:cNvPr id="122" name="Google Shape;122;p13">
              <a:hlinkClick r:id="rId33"/>
            </p:cNvPr>
            <p:cNvPicPr preferRelativeResize="0"/>
            <p:nvPr/>
          </p:nvPicPr>
          <p:blipFill>
            <a:blip r:embed="rId34">
              <a:alphaModFix/>
            </a:blip>
            <a:stretch>
              <a:fillRect/>
            </a:stretch>
          </p:blipFill>
          <p:spPr>
            <a:xfrm>
              <a:off x="4540348" y="2435863"/>
              <a:ext cx="390090" cy="420340"/>
            </a:xfrm>
            <a:prstGeom prst="rect">
              <a:avLst/>
            </a:prstGeom>
            <a:noFill/>
            <a:ln>
              <a:noFill/>
            </a:ln>
          </p:spPr>
        </p:pic>
        <p:pic>
          <p:nvPicPr>
            <p:cNvPr id="123" name="Google Shape;123;p13">
              <a:hlinkClick r:id="rId35"/>
            </p:cNvPr>
            <p:cNvPicPr preferRelativeResize="0"/>
            <p:nvPr/>
          </p:nvPicPr>
          <p:blipFill rotWithShape="1">
            <a:blip r:embed="rId36">
              <a:alphaModFix/>
            </a:blip>
            <a:srcRect b="25550" l="1742" r="61725" t="23975"/>
            <a:stretch/>
          </p:blipFill>
          <p:spPr>
            <a:xfrm>
              <a:off x="4442542" y="2059528"/>
              <a:ext cx="585714" cy="420372"/>
            </a:xfrm>
            <a:prstGeom prst="rect">
              <a:avLst/>
            </a:prstGeom>
            <a:noFill/>
            <a:ln>
              <a:noFill/>
            </a:ln>
          </p:spPr>
        </p:pic>
        <p:pic>
          <p:nvPicPr>
            <p:cNvPr id="124" name="Google Shape;124;p13">
              <a:hlinkClick r:id="rId37"/>
            </p:cNvPr>
            <p:cNvPicPr preferRelativeResize="0"/>
            <p:nvPr/>
          </p:nvPicPr>
          <p:blipFill>
            <a:blip r:embed="rId38">
              <a:alphaModFix/>
            </a:blip>
            <a:stretch>
              <a:fillRect/>
            </a:stretch>
          </p:blipFill>
          <p:spPr>
            <a:xfrm>
              <a:off x="3521148" y="2176941"/>
              <a:ext cx="416998" cy="403505"/>
            </a:xfrm>
            <a:prstGeom prst="rect">
              <a:avLst/>
            </a:prstGeom>
            <a:noFill/>
            <a:ln>
              <a:noFill/>
            </a:ln>
          </p:spPr>
        </p:pic>
        <p:pic>
          <p:nvPicPr>
            <p:cNvPr id="125" name="Google Shape;125;p13">
              <a:hlinkClick r:id="rId39"/>
            </p:cNvPr>
            <p:cNvPicPr preferRelativeResize="0"/>
            <p:nvPr/>
          </p:nvPicPr>
          <p:blipFill>
            <a:blip r:embed="rId40">
              <a:alphaModFix/>
            </a:blip>
            <a:stretch>
              <a:fillRect/>
            </a:stretch>
          </p:blipFill>
          <p:spPr>
            <a:xfrm>
              <a:off x="3864439" y="2090718"/>
              <a:ext cx="412272" cy="421650"/>
            </a:xfrm>
            <a:prstGeom prst="rect">
              <a:avLst/>
            </a:prstGeom>
            <a:noFill/>
            <a:ln>
              <a:noFill/>
            </a:ln>
          </p:spPr>
        </p:pic>
      </p:grpSp>
      <p:grpSp>
        <p:nvGrpSpPr>
          <p:cNvPr id="126" name="Google Shape;126;p13"/>
          <p:cNvGrpSpPr/>
          <p:nvPr/>
        </p:nvGrpSpPr>
        <p:grpSpPr>
          <a:xfrm>
            <a:off x="1709184" y="2982227"/>
            <a:ext cx="1721199" cy="1723645"/>
            <a:chOff x="1709184" y="2982227"/>
            <a:chExt cx="1721199" cy="1723645"/>
          </a:xfrm>
        </p:grpSpPr>
        <p:grpSp>
          <p:nvGrpSpPr>
            <p:cNvPr id="127" name="Google Shape;127;p13"/>
            <p:cNvGrpSpPr/>
            <p:nvPr/>
          </p:nvGrpSpPr>
          <p:grpSpPr>
            <a:xfrm rot="-10017470">
              <a:off x="2305278" y="3590675"/>
              <a:ext cx="1024045" cy="1012712"/>
              <a:chOff x="3870250" y="-369056"/>
              <a:chExt cx="1799800" cy="1779881"/>
            </a:xfrm>
          </p:grpSpPr>
          <p:pic>
            <p:nvPicPr>
              <p:cNvPr id="128" name="Google Shape;128;p13">
                <a:hlinkClick r:id="rId41"/>
              </p:cNvPr>
              <p:cNvPicPr preferRelativeResize="0"/>
              <p:nvPr/>
            </p:nvPicPr>
            <p:blipFill>
              <a:blip r:embed="rId42">
                <a:alphaModFix/>
              </a:blip>
              <a:stretch>
                <a:fillRect/>
              </a:stretch>
            </p:blipFill>
            <p:spPr>
              <a:xfrm>
                <a:off x="3870250" y="-369056"/>
                <a:ext cx="1799724" cy="1779793"/>
              </a:xfrm>
              <a:prstGeom prst="rect">
                <a:avLst/>
              </a:prstGeom>
              <a:noFill/>
              <a:ln>
                <a:noFill/>
              </a:ln>
            </p:spPr>
          </p:pic>
          <p:sp>
            <p:nvSpPr>
              <p:cNvPr id="129" name="Google Shape;129;p13"/>
              <p:cNvSpPr/>
              <p:nvPr/>
            </p:nvSpPr>
            <p:spPr>
              <a:xfrm>
                <a:off x="4905650" y="521325"/>
                <a:ext cx="764400" cy="889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 name="Google Shape;130;p13"/>
            <p:cNvGrpSpPr/>
            <p:nvPr/>
          </p:nvGrpSpPr>
          <p:grpSpPr>
            <a:xfrm>
              <a:off x="1709184" y="2982227"/>
              <a:ext cx="1337852" cy="1375136"/>
              <a:chOff x="1358656" y="3239852"/>
              <a:chExt cx="1161330" cy="1193488"/>
            </a:xfrm>
          </p:grpSpPr>
          <p:pic>
            <p:nvPicPr>
              <p:cNvPr id="131" name="Google Shape;131;p13">
                <a:hlinkClick r:id="rId43"/>
              </p:cNvPr>
              <p:cNvPicPr preferRelativeResize="0"/>
              <p:nvPr/>
            </p:nvPicPr>
            <p:blipFill>
              <a:blip r:embed="rId4">
                <a:alphaModFix/>
              </a:blip>
              <a:stretch>
                <a:fillRect/>
              </a:stretch>
            </p:blipFill>
            <p:spPr>
              <a:xfrm>
                <a:off x="1460361" y="3239852"/>
                <a:ext cx="1059625" cy="1050450"/>
              </a:xfrm>
              <a:prstGeom prst="rect">
                <a:avLst/>
              </a:prstGeom>
              <a:noFill/>
              <a:ln>
                <a:noFill/>
              </a:ln>
            </p:spPr>
          </p:pic>
          <p:pic>
            <p:nvPicPr>
              <p:cNvPr id="132" name="Google Shape;132;p13">
                <a:hlinkClick r:id="rId44"/>
              </p:cNvPr>
              <p:cNvPicPr preferRelativeResize="0"/>
              <p:nvPr/>
            </p:nvPicPr>
            <p:blipFill>
              <a:blip r:embed="rId12">
                <a:alphaModFix/>
              </a:blip>
              <a:stretch>
                <a:fillRect/>
              </a:stretch>
            </p:blipFill>
            <p:spPr>
              <a:xfrm>
                <a:off x="1358656" y="3528653"/>
                <a:ext cx="308250" cy="308250"/>
              </a:xfrm>
              <a:prstGeom prst="rect">
                <a:avLst/>
              </a:prstGeom>
              <a:noFill/>
              <a:ln>
                <a:noFill/>
              </a:ln>
            </p:spPr>
          </p:pic>
          <p:pic>
            <p:nvPicPr>
              <p:cNvPr id="133" name="Google Shape;133;p13">
                <a:hlinkClick r:id="rId45"/>
              </p:cNvPr>
              <p:cNvPicPr preferRelativeResize="0"/>
              <p:nvPr/>
            </p:nvPicPr>
            <p:blipFill>
              <a:blip r:embed="rId18">
                <a:alphaModFix/>
              </a:blip>
              <a:stretch>
                <a:fillRect/>
              </a:stretch>
            </p:blipFill>
            <p:spPr>
              <a:xfrm>
                <a:off x="1375611" y="3836891"/>
                <a:ext cx="274351" cy="274378"/>
              </a:xfrm>
              <a:prstGeom prst="rect">
                <a:avLst/>
              </a:prstGeom>
              <a:noFill/>
              <a:ln>
                <a:noFill/>
              </a:ln>
            </p:spPr>
          </p:pic>
          <p:pic>
            <p:nvPicPr>
              <p:cNvPr id="134" name="Google Shape;134;p13">
                <a:hlinkClick r:id="rId46"/>
              </p:cNvPr>
              <p:cNvPicPr preferRelativeResize="0"/>
              <p:nvPr/>
            </p:nvPicPr>
            <p:blipFill>
              <a:blip r:embed="rId16">
                <a:alphaModFix/>
              </a:blip>
              <a:stretch>
                <a:fillRect/>
              </a:stretch>
            </p:blipFill>
            <p:spPr>
              <a:xfrm>
                <a:off x="1460360" y="4053566"/>
                <a:ext cx="308250" cy="308227"/>
              </a:xfrm>
              <a:prstGeom prst="rect">
                <a:avLst/>
              </a:prstGeom>
              <a:noFill/>
              <a:ln>
                <a:noFill/>
              </a:ln>
            </p:spPr>
          </p:pic>
          <p:pic>
            <p:nvPicPr>
              <p:cNvPr id="135" name="Google Shape;135;p13">
                <a:hlinkClick r:id="rId47"/>
              </p:cNvPr>
              <p:cNvPicPr preferRelativeResize="0"/>
              <p:nvPr/>
            </p:nvPicPr>
            <p:blipFill>
              <a:blip r:embed="rId20">
                <a:alphaModFix/>
              </a:blip>
              <a:stretch>
                <a:fillRect/>
              </a:stretch>
            </p:blipFill>
            <p:spPr>
              <a:xfrm>
                <a:off x="1743114" y="4174718"/>
                <a:ext cx="255878" cy="258622"/>
              </a:xfrm>
              <a:prstGeom prst="rect">
                <a:avLst/>
              </a:prstGeom>
              <a:noFill/>
              <a:ln>
                <a:noFill/>
              </a:ln>
            </p:spPr>
          </p:pic>
        </p:grpSp>
      </p:grpSp>
      <p:grpSp>
        <p:nvGrpSpPr>
          <p:cNvPr id="136" name="Google Shape;136;p13"/>
          <p:cNvGrpSpPr/>
          <p:nvPr/>
        </p:nvGrpSpPr>
        <p:grpSpPr>
          <a:xfrm>
            <a:off x="1548246" y="321803"/>
            <a:ext cx="1635637" cy="1951289"/>
            <a:chOff x="1548246" y="321803"/>
            <a:chExt cx="1635637" cy="1951289"/>
          </a:xfrm>
        </p:grpSpPr>
        <p:grpSp>
          <p:nvGrpSpPr>
            <p:cNvPr id="137" name="Google Shape;137;p13"/>
            <p:cNvGrpSpPr/>
            <p:nvPr/>
          </p:nvGrpSpPr>
          <p:grpSpPr>
            <a:xfrm rot="6182530">
              <a:off x="2063020" y="428530"/>
              <a:ext cx="1024045" cy="1012712"/>
              <a:chOff x="3870250" y="-369056"/>
              <a:chExt cx="1799800" cy="1779881"/>
            </a:xfrm>
          </p:grpSpPr>
          <p:pic>
            <p:nvPicPr>
              <p:cNvPr id="138" name="Google Shape;138;p13">
                <a:hlinkClick r:id="rId48"/>
              </p:cNvPr>
              <p:cNvPicPr preferRelativeResize="0"/>
              <p:nvPr/>
            </p:nvPicPr>
            <p:blipFill>
              <a:blip r:embed="rId42">
                <a:alphaModFix/>
              </a:blip>
              <a:stretch>
                <a:fillRect/>
              </a:stretch>
            </p:blipFill>
            <p:spPr>
              <a:xfrm>
                <a:off x="3870250" y="-369056"/>
                <a:ext cx="1799724" cy="1779793"/>
              </a:xfrm>
              <a:prstGeom prst="rect">
                <a:avLst/>
              </a:prstGeom>
              <a:noFill/>
              <a:ln>
                <a:noFill/>
              </a:ln>
            </p:spPr>
          </p:pic>
          <p:sp>
            <p:nvSpPr>
              <p:cNvPr id="139" name="Google Shape;139;p13"/>
              <p:cNvSpPr/>
              <p:nvPr/>
            </p:nvSpPr>
            <p:spPr>
              <a:xfrm>
                <a:off x="4905650" y="521325"/>
                <a:ext cx="764400" cy="889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 name="Google Shape;140;p13"/>
            <p:cNvGrpSpPr/>
            <p:nvPr/>
          </p:nvGrpSpPr>
          <p:grpSpPr>
            <a:xfrm>
              <a:off x="1548246" y="820959"/>
              <a:ext cx="1357797" cy="1452133"/>
              <a:chOff x="1649941" y="877677"/>
              <a:chExt cx="1120757" cy="1198723"/>
            </a:xfrm>
          </p:grpSpPr>
          <p:pic>
            <p:nvPicPr>
              <p:cNvPr id="141" name="Google Shape;141;p13">
                <a:hlinkClick r:id="rId49"/>
              </p:cNvPr>
              <p:cNvPicPr preferRelativeResize="0"/>
              <p:nvPr/>
            </p:nvPicPr>
            <p:blipFill>
              <a:blip r:embed="rId4">
                <a:alphaModFix/>
              </a:blip>
              <a:stretch>
                <a:fillRect/>
              </a:stretch>
            </p:blipFill>
            <p:spPr>
              <a:xfrm>
                <a:off x="1711073" y="877677"/>
                <a:ext cx="1059625" cy="1050450"/>
              </a:xfrm>
              <a:prstGeom prst="rect">
                <a:avLst/>
              </a:prstGeom>
              <a:noFill/>
              <a:ln>
                <a:noFill/>
              </a:ln>
            </p:spPr>
          </p:pic>
          <p:pic>
            <p:nvPicPr>
              <p:cNvPr id="142" name="Google Shape;142;p13">
                <a:hlinkClick r:id="rId50"/>
              </p:cNvPr>
              <p:cNvPicPr preferRelativeResize="0"/>
              <p:nvPr/>
            </p:nvPicPr>
            <p:blipFill>
              <a:blip r:embed="rId14">
                <a:alphaModFix/>
              </a:blip>
              <a:stretch>
                <a:fillRect/>
              </a:stretch>
            </p:blipFill>
            <p:spPr>
              <a:xfrm>
                <a:off x="1649941" y="1104833"/>
                <a:ext cx="289950" cy="285166"/>
              </a:xfrm>
              <a:prstGeom prst="rect">
                <a:avLst/>
              </a:prstGeom>
              <a:noFill/>
              <a:ln>
                <a:noFill/>
              </a:ln>
            </p:spPr>
          </p:pic>
          <p:pic>
            <p:nvPicPr>
              <p:cNvPr id="143" name="Google Shape;143;p13">
                <a:hlinkClick r:id="rId51"/>
              </p:cNvPr>
              <p:cNvPicPr preferRelativeResize="0"/>
              <p:nvPr/>
            </p:nvPicPr>
            <p:blipFill>
              <a:blip r:embed="rId30">
                <a:alphaModFix/>
              </a:blip>
              <a:stretch>
                <a:fillRect/>
              </a:stretch>
            </p:blipFill>
            <p:spPr>
              <a:xfrm>
                <a:off x="1711076" y="1653443"/>
                <a:ext cx="274350" cy="248273"/>
              </a:xfrm>
              <a:prstGeom prst="rect">
                <a:avLst/>
              </a:prstGeom>
              <a:noFill/>
              <a:ln>
                <a:noFill/>
              </a:ln>
            </p:spPr>
          </p:pic>
          <p:pic>
            <p:nvPicPr>
              <p:cNvPr id="144" name="Google Shape;144;p13">
                <a:hlinkClick r:id="rId52"/>
              </p:cNvPr>
              <p:cNvPicPr preferRelativeResize="0"/>
              <p:nvPr/>
            </p:nvPicPr>
            <p:blipFill>
              <a:blip r:embed="rId22">
                <a:alphaModFix/>
              </a:blip>
              <a:stretch>
                <a:fillRect/>
              </a:stretch>
            </p:blipFill>
            <p:spPr>
              <a:xfrm>
                <a:off x="1666987" y="1389988"/>
                <a:ext cx="255875" cy="254851"/>
              </a:xfrm>
              <a:prstGeom prst="rect">
                <a:avLst/>
              </a:prstGeom>
              <a:noFill/>
              <a:ln>
                <a:noFill/>
              </a:ln>
            </p:spPr>
          </p:pic>
          <p:pic>
            <p:nvPicPr>
              <p:cNvPr id="145" name="Google Shape;145;p13">
                <a:hlinkClick r:id="rId53"/>
              </p:cNvPr>
              <p:cNvPicPr preferRelativeResize="0"/>
              <p:nvPr/>
            </p:nvPicPr>
            <p:blipFill>
              <a:blip r:embed="rId8">
                <a:alphaModFix/>
              </a:blip>
              <a:stretch>
                <a:fillRect/>
              </a:stretch>
            </p:blipFill>
            <p:spPr>
              <a:xfrm>
                <a:off x="1913688" y="1768150"/>
                <a:ext cx="308250" cy="308250"/>
              </a:xfrm>
              <a:prstGeom prst="rect">
                <a:avLst/>
              </a:prstGeom>
              <a:noFill/>
              <a:ln>
                <a:noFill/>
              </a:ln>
            </p:spPr>
          </p:pic>
        </p:grpSp>
      </p:grpSp>
      <p:grpSp>
        <p:nvGrpSpPr>
          <p:cNvPr id="146" name="Google Shape;146;p13"/>
          <p:cNvGrpSpPr/>
          <p:nvPr/>
        </p:nvGrpSpPr>
        <p:grpSpPr>
          <a:xfrm>
            <a:off x="5855309" y="711522"/>
            <a:ext cx="1649569" cy="1744325"/>
            <a:chOff x="5855309" y="711522"/>
            <a:chExt cx="1649569" cy="1744325"/>
          </a:xfrm>
        </p:grpSpPr>
        <p:grpSp>
          <p:nvGrpSpPr>
            <p:cNvPr id="147" name="Google Shape;147;p13"/>
            <p:cNvGrpSpPr/>
            <p:nvPr/>
          </p:nvGrpSpPr>
          <p:grpSpPr>
            <a:xfrm flipH="1" rot="4617470">
              <a:off x="6384015" y="1336408"/>
              <a:ext cx="1024045" cy="1012712"/>
              <a:chOff x="3870250" y="-369056"/>
              <a:chExt cx="1799800" cy="1779881"/>
            </a:xfrm>
          </p:grpSpPr>
          <p:pic>
            <p:nvPicPr>
              <p:cNvPr id="148" name="Google Shape;148;p13">
                <a:hlinkClick r:id="rId54"/>
              </p:cNvPr>
              <p:cNvPicPr preferRelativeResize="0"/>
              <p:nvPr/>
            </p:nvPicPr>
            <p:blipFill>
              <a:blip r:embed="rId42">
                <a:alphaModFix/>
              </a:blip>
              <a:stretch>
                <a:fillRect/>
              </a:stretch>
            </p:blipFill>
            <p:spPr>
              <a:xfrm>
                <a:off x="3870250" y="-369056"/>
                <a:ext cx="1799724" cy="1779793"/>
              </a:xfrm>
              <a:prstGeom prst="rect">
                <a:avLst/>
              </a:prstGeom>
              <a:noFill/>
              <a:ln>
                <a:noFill/>
              </a:ln>
            </p:spPr>
          </p:pic>
          <p:sp>
            <p:nvSpPr>
              <p:cNvPr id="149" name="Google Shape;149;p13"/>
              <p:cNvSpPr/>
              <p:nvPr/>
            </p:nvSpPr>
            <p:spPr>
              <a:xfrm>
                <a:off x="4905650" y="521325"/>
                <a:ext cx="764400" cy="889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 name="Google Shape;150;p13"/>
            <p:cNvGrpSpPr/>
            <p:nvPr/>
          </p:nvGrpSpPr>
          <p:grpSpPr>
            <a:xfrm>
              <a:off x="5855309" y="711522"/>
              <a:ext cx="1294259" cy="1356516"/>
              <a:chOff x="6082809" y="764277"/>
              <a:chExt cx="1145564" cy="1200669"/>
            </a:xfrm>
          </p:grpSpPr>
          <p:pic>
            <p:nvPicPr>
              <p:cNvPr id="151" name="Google Shape;151;p13">
                <a:hlinkClick r:id="rId55"/>
              </p:cNvPr>
              <p:cNvPicPr preferRelativeResize="0"/>
              <p:nvPr/>
            </p:nvPicPr>
            <p:blipFill>
              <a:blip r:embed="rId4">
                <a:alphaModFix/>
              </a:blip>
              <a:stretch>
                <a:fillRect/>
              </a:stretch>
            </p:blipFill>
            <p:spPr>
              <a:xfrm>
                <a:off x="6168748" y="764277"/>
                <a:ext cx="1059625" cy="1050450"/>
              </a:xfrm>
              <a:prstGeom prst="rect">
                <a:avLst/>
              </a:prstGeom>
              <a:noFill/>
              <a:ln>
                <a:noFill/>
              </a:ln>
            </p:spPr>
          </p:pic>
          <p:pic>
            <p:nvPicPr>
              <p:cNvPr id="152" name="Google Shape;152;p13">
                <a:hlinkClick r:id="rId56"/>
              </p:cNvPr>
              <p:cNvPicPr preferRelativeResize="0"/>
              <p:nvPr/>
            </p:nvPicPr>
            <p:blipFill>
              <a:blip r:embed="rId24">
                <a:alphaModFix/>
              </a:blip>
              <a:stretch>
                <a:fillRect/>
              </a:stretch>
            </p:blipFill>
            <p:spPr>
              <a:xfrm>
                <a:off x="6082809" y="877666"/>
                <a:ext cx="332525" cy="257707"/>
              </a:xfrm>
              <a:prstGeom prst="rect">
                <a:avLst/>
              </a:prstGeom>
              <a:noFill/>
              <a:ln>
                <a:noFill/>
              </a:ln>
            </p:spPr>
          </p:pic>
          <p:pic>
            <p:nvPicPr>
              <p:cNvPr id="153" name="Google Shape;153;p13">
                <a:hlinkClick r:id="rId57"/>
              </p:cNvPr>
              <p:cNvPicPr preferRelativeResize="0"/>
              <p:nvPr/>
            </p:nvPicPr>
            <p:blipFill>
              <a:blip r:embed="rId26">
                <a:alphaModFix/>
              </a:blip>
              <a:stretch>
                <a:fillRect/>
              </a:stretch>
            </p:blipFill>
            <p:spPr>
              <a:xfrm>
                <a:off x="6141139" y="1443614"/>
                <a:ext cx="255875" cy="255875"/>
              </a:xfrm>
              <a:prstGeom prst="rect">
                <a:avLst/>
              </a:prstGeom>
              <a:noFill/>
              <a:ln>
                <a:noFill/>
              </a:ln>
            </p:spPr>
          </p:pic>
          <p:pic>
            <p:nvPicPr>
              <p:cNvPr id="154" name="Google Shape;154;p13">
                <a:hlinkClick r:id="rId58"/>
              </p:cNvPr>
              <p:cNvPicPr preferRelativeResize="0"/>
              <p:nvPr/>
            </p:nvPicPr>
            <p:blipFill>
              <a:blip r:embed="rId28">
                <a:alphaModFix/>
              </a:blip>
              <a:stretch>
                <a:fillRect/>
              </a:stretch>
            </p:blipFill>
            <p:spPr>
              <a:xfrm>
                <a:off x="6261753" y="1656696"/>
                <a:ext cx="308250" cy="308250"/>
              </a:xfrm>
              <a:prstGeom prst="rect">
                <a:avLst/>
              </a:prstGeom>
              <a:noFill/>
              <a:ln>
                <a:noFill/>
              </a:ln>
            </p:spPr>
          </p:pic>
          <p:pic>
            <p:nvPicPr>
              <p:cNvPr id="155" name="Google Shape;155;p13">
                <a:hlinkClick r:id="rId59"/>
              </p:cNvPr>
              <p:cNvPicPr preferRelativeResize="0"/>
              <p:nvPr/>
            </p:nvPicPr>
            <p:blipFill>
              <a:blip r:embed="rId32">
                <a:alphaModFix/>
              </a:blip>
              <a:stretch>
                <a:fillRect/>
              </a:stretch>
            </p:blipFill>
            <p:spPr>
              <a:xfrm>
                <a:off x="6100401" y="1155548"/>
                <a:ext cx="237075" cy="237075"/>
              </a:xfrm>
              <a:prstGeom prst="rect">
                <a:avLst/>
              </a:prstGeom>
              <a:noFill/>
              <a:ln>
                <a:noFill/>
              </a:ln>
            </p:spPr>
          </p:pic>
        </p:grpSp>
      </p:grpSp>
      <p:grpSp>
        <p:nvGrpSpPr>
          <p:cNvPr id="156" name="Google Shape;156;p13"/>
          <p:cNvGrpSpPr/>
          <p:nvPr/>
        </p:nvGrpSpPr>
        <p:grpSpPr>
          <a:xfrm>
            <a:off x="5844576" y="2719186"/>
            <a:ext cx="1589316" cy="1909813"/>
            <a:chOff x="5844576" y="2719186"/>
            <a:chExt cx="1589316" cy="1909813"/>
          </a:xfrm>
        </p:grpSpPr>
        <p:grpSp>
          <p:nvGrpSpPr>
            <p:cNvPr id="157" name="Google Shape;157;p13"/>
            <p:cNvGrpSpPr/>
            <p:nvPr/>
          </p:nvGrpSpPr>
          <p:grpSpPr>
            <a:xfrm rot="6182530">
              <a:off x="6313028" y="2825914"/>
              <a:ext cx="1024045" cy="1012712"/>
              <a:chOff x="3870250" y="-369056"/>
              <a:chExt cx="1799800" cy="1779881"/>
            </a:xfrm>
          </p:grpSpPr>
          <p:pic>
            <p:nvPicPr>
              <p:cNvPr id="158" name="Google Shape;158;p13">
                <a:hlinkClick r:id="rId60"/>
              </p:cNvPr>
              <p:cNvPicPr preferRelativeResize="0"/>
              <p:nvPr/>
            </p:nvPicPr>
            <p:blipFill>
              <a:blip r:embed="rId42">
                <a:alphaModFix/>
              </a:blip>
              <a:stretch>
                <a:fillRect/>
              </a:stretch>
            </p:blipFill>
            <p:spPr>
              <a:xfrm>
                <a:off x="3870250" y="-369056"/>
                <a:ext cx="1799724" cy="1779793"/>
              </a:xfrm>
              <a:prstGeom prst="rect">
                <a:avLst/>
              </a:prstGeom>
              <a:noFill/>
              <a:ln>
                <a:noFill/>
              </a:ln>
            </p:spPr>
          </p:pic>
          <p:sp>
            <p:nvSpPr>
              <p:cNvPr id="159" name="Google Shape;159;p13"/>
              <p:cNvSpPr/>
              <p:nvPr/>
            </p:nvSpPr>
            <p:spPr>
              <a:xfrm>
                <a:off x="4905650" y="521325"/>
                <a:ext cx="764400" cy="889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 name="Google Shape;160;p13"/>
            <p:cNvGrpSpPr/>
            <p:nvPr/>
          </p:nvGrpSpPr>
          <p:grpSpPr>
            <a:xfrm>
              <a:off x="5844576" y="3237286"/>
              <a:ext cx="1267139" cy="1391714"/>
              <a:chOff x="6136688" y="3311377"/>
              <a:chExt cx="1123748" cy="1234008"/>
            </a:xfrm>
          </p:grpSpPr>
          <p:pic>
            <p:nvPicPr>
              <p:cNvPr id="161" name="Google Shape;161;p13">
                <a:hlinkClick r:id="rId61"/>
              </p:cNvPr>
              <p:cNvPicPr preferRelativeResize="0"/>
              <p:nvPr/>
            </p:nvPicPr>
            <p:blipFill>
              <a:blip r:embed="rId4">
                <a:alphaModFix/>
              </a:blip>
              <a:stretch>
                <a:fillRect/>
              </a:stretch>
            </p:blipFill>
            <p:spPr>
              <a:xfrm>
                <a:off x="6200811" y="3311377"/>
                <a:ext cx="1059625" cy="1050450"/>
              </a:xfrm>
              <a:prstGeom prst="rect">
                <a:avLst/>
              </a:prstGeom>
              <a:noFill/>
              <a:ln>
                <a:noFill/>
              </a:ln>
            </p:spPr>
          </p:pic>
          <p:pic>
            <p:nvPicPr>
              <p:cNvPr id="162" name="Google Shape;162;p13">
                <a:hlinkClick r:id="rId62"/>
              </p:cNvPr>
              <p:cNvPicPr preferRelativeResize="0"/>
              <p:nvPr/>
            </p:nvPicPr>
            <p:blipFill>
              <a:blip r:embed="rId34">
                <a:alphaModFix/>
              </a:blip>
              <a:stretch>
                <a:fillRect/>
              </a:stretch>
            </p:blipFill>
            <p:spPr>
              <a:xfrm>
                <a:off x="6136688" y="3687497"/>
                <a:ext cx="274350" cy="298203"/>
              </a:xfrm>
              <a:prstGeom prst="rect">
                <a:avLst/>
              </a:prstGeom>
              <a:noFill/>
              <a:ln>
                <a:noFill/>
              </a:ln>
            </p:spPr>
          </p:pic>
          <p:pic>
            <p:nvPicPr>
              <p:cNvPr id="163" name="Google Shape;163;p13">
                <a:hlinkClick r:id="rId63"/>
              </p:cNvPr>
              <p:cNvPicPr preferRelativeResize="0"/>
              <p:nvPr/>
            </p:nvPicPr>
            <p:blipFill rotWithShape="1">
              <a:blip r:embed="rId36">
                <a:alphaModFix/>
              </a:blip>
              <a:srcRect b="25550" l="1742" r="61725" t="23975"/>
              <a:stretch/>
            </p:blipFill>
            <p:spPr>
              <a:xfrm>
                <a:off x="6137918" y="3389267"/>
                <a:ext cx="411932" cy="298225"/>
              </a:xfrm>
              <a:prstGeom prst="rect">
                <a:avLst/>
              </a:prstGeom>
              <a:noFill/>
              <a:ln>
                <a:noFill/>
              </a:ln>
            </p:spPr>
          </p:pic>
          <p:pic>
            <p:nvPicPr>
              <p:cNvPr id="164" name="Google Shape;164;p13">
                <a:hlinkClick r:id="rId64"/>
              </p:cNvPr>
              <p:cNvPicPr preferRelativeResize="0"/>
              <p:nvPr/>
            </p:nvPicPr>
            <p:blipFill>
              <a:blip r:embed="rId38">
                <a:alphaModFix/>
              </a:blip>
              <a:stretch>
                <a:fillRect/>
              </a:stretch>
            </p:blipFill>
            <p:spPr>
              <a:xfrm>
                <a:off x="6200802" y="4000538"/>
                <a:ext cx="293275" cy="286259"/>
              </a:xfrm>
              <a:prstGeom prst="rect">
                <a:avLst/>
              </a:prstGeom>
              <a:noFill/>
              <a:ln>
                <a:noFill/>
              </a:ln>
            </p:spPr>
          </p:pic>
          <p:pic>
            <p:nvPicPr>
              <p:cNvPr id="165" name="Google Shape;165;p13">
                <a:hlinkClick r:id="rId65"/>
              </p:cNvPr>
              <p:cNvPicPr preferRelativeResize="0"/>
              <p:nvPr/>
            </p:nvPicPr>
            <p:blipFill>
              <a:blip r:embed="rId40">
                <a:alphaModFix/>
              </a:blip>
              <a:stretch>
                <a:fillRect/>
              </a:stretch>
            </p:blipFill>
            <p:spPr>
              <a:xfrm>
                <a:off x="6420115" y="4246253"/>
                <a:ext cx="289950" cy="299132"/>
              </a:xfrm>
              <a:prstGeom prst="rect">
                <a:avLst/>
              </a:prstGeom>
              <a:noFill/>
              <a:ln>
                <a:noFill/>
              </a:ln>
            </p:spPr>
          </p:pic>
        </p:grpSp>
      </p:grpSp>
      <p:grpSp>
        <p:nvGrpSpPr>
          <p:cNvPr id="166" name="Google Shape;166;p13"/>
          <p:cNvGrpSpPr/>
          <p:nvPr/>
        </p:nvGrpSpPr>
        <p:grpSpPr>
          <a:xfrm>
            <a:off x="2813163" y="1777094"/>
            <a:ext cx="3197665" cy="1887885"/>
            <a:chOff x="2813163" y="1777094"/>
            <a:chExt cx="3197665" cy="1887885"/>
          </a:xfrm>
        </p:grpSpPr>
        <p:cxnSp>
          <p:nvCxnSpPr>
            <p:cNvPr id="167" name="Google Shape;167;p13"/>
            <p:cNvCxnSpPr/>
            <p:nvPr/>
          </p:nvCxnSpPr>
          <p:spPr>
            <a:xfrm rot="10800000">
              <a:off x="2813163" y="1777094"/>
              <a:ext cx="677700" cy="349200"/>
            </a:xfrm>
            <a:prstGeom prst="straightConnector1">
              <a:avLst/>
            </a:prstGeom>
            <a:noFill/>
            <a:ln cap="flat" cmpd="sng" w="38100">
              <a:solidFill>
                <a:srgbClr val="000000"/>
              </a:solidFill>
              <a:prstDash val="solid"/>
              <a:round/>
              <a:headEnd len="med" w="med" type="none"/>
              <a:tailEnd len="med" w="med" type="triangle"/>
            </a:ln>
          </p:spPr>
        </p:cxnSp>
        <p:cxnSp>
          <p:nvCxnSpPr>
            <p:cNvPr id="168" name="Google Shape;168;p13"/>
            <p:cNvCxnSpPr/>
            <p:nvPr/>
          </p:nvCxnSpPr>
          <p:spPr>
            <a:xfrm flipH="1" rot="10800000">
              <a:off x="5291428" y="1808888"/>
              <a:ext cx="719400" cy="354600"/>
            </a:xfrm>
            <a:prstGeom prst="straightConnector1">
              <a:avLst/>
            </a:prstGeom>
            <a:noFill/>
            <a:ln cap="flat" cmpd="sng" w="38100">
              <a:solidFill>
                <a:srgbClr val="000000"/>
              </a:solidFill>
              <a:prstDash val="solid"/>
              <a:round/>
              <a:headEnd len="med" w="med" type="none"/>
              <a:tailEnd len="med" w="med" type="triangle"/>
            </a:ln>
          </p:spPr>
        </p:cxnSp>
        <p:cxnSp>
          <p:nvCxnSpPr>
            <p:cNvPr id="169" name="Google Shape;169;p13"/>
            <p:cNvCxnSpPr/>
            <p:nvPr/>
          </p:nvCxnSpPr>
          <p:spPr>
            <a:xfrm>
              <a:off x="5199594" y="3419879"/>
              <a:ext cx="677700" cy="245100"/>
            </a:xfrm>
            <a:prstGeom prst="straightConnector1">
              <a:avLst/>
            </a:prstGeom>
            <a:noFill/>
            <a:ln cap="flat" cmpd="sng" w="38100">
              <a:solidFill>
                <a:srgbClr val="000000"/>
              </a:solidFill>
              <a:prstDash val="solid"/>
              <a:round/>
              <a:headEnd len="med" w="med" type="none"/>
              <a:tailEnd len="med" w="med" type="triangle"/>
            </a:ln>
          </p:spPr>
        </p:cxnSp>
        <p:cxnSp>
          <p:nvCxnSpPr>
            <p:cNvPr id="170" name="Google Shape;170;p13"/>
            <p:cNvCxnSpPr/>
            <p:nvPr/>
          </p:nvCxnSpPr>
          <p:spPr>
            <a:xfrm flipH="1">
              <a:off x="2898572" y="3299944"/>
              <a:ext cx="553800" cy="265800"/>
            </a:xfrm>
            <a:prstGeom prst="straightConnector1">
              <a:avLst/>
            </a:prstGeom>
            <a:noFill/>
            <a:ln cap="flat" cmpd="sng" w="38100">
              <a:solidFill>
                <a:srgbClr val="000000"/>
              </a:solidFill>
              <a:prstDash val="solid"/>
              <a:round/>
              <a:headEnd len="med" w="med" type="none"/>
              <a:tailEnd len="med" w="med" type="triangle"/>
            </a:ln>
          </p:spPr>
        </p:cxnSp>
      </p:grpSp>
      <p:pic>
        <p:nvPicPr>
          <p:cNvPr id="171" name="Google Shape;171;p13">
            <a:hlinkClick r:id="rId66"/>
          </p:cNvPr>
          <p:cNvPicPr preferRelativeResize="0"/>
          <p:nvPr/>
        </p:nvPicPr>
        <p:blipFill>
          <a:blip r:embed="rId67">
            <a:alphaModFix/>
          </a:blip>
          <a:stretch>
            <a:fillRect/>
          </a:stretch>
        </p:blipFill>
        <p:spPr>
          <a:xfrm rot="1844848">
            <a:off x="3489036" y="3226373"/>
            <a:ext cx="1799725" cy="1324600"/>
          </a:xfrm>
          <a:prstGeom prst="rect">
            <a:avLst/>
          </a:prstGeom>
          <a:noFill/>
          <a:ln>
            <a:noFill/>
          </a:ln>
        </p:spPr>
      </p:pic>
      <p:grpSp>
        <p:nvGrpSpPr>
          <p:cNvPr id="172" name="Google Shape;172;p13"/>
          <p:cNvGrpSpPr/>
          <p:nvPr/>
        </p:nvGrpSpPr>
        <p:grpSpPr>
          <a:xfrm>
            <a:off x="-156564" y="-3998"/>
            <a:ext cx="9295339" cy="5048585"/>
            <a:chOff x="-156564" y="-3998"/>
            <a:chExt cx="9295339" cy="5048585"/>
          </a:xfrm>
        </p:grpSpPr>
        <p:pic>
          <p:nvPicPr>
            <p:cNvPr id="173" name="Google Shape;173;p13">
              <a:hlinkClick r:id="rId68"/>
            </p:cNvPr>
            <p:cNvPicPr preferRelativeResize="0"/>
            <p:nvPr/>
          </p:nvPicPr>
          <p:blipFill>
            <a:blip r:embed="rId69">
              <a:alphaModFix/>
            </a:blip>
            <a:stretch>
              <a:fillRect/>
            </a:stretch>
          </p:blipFill>
          <p:spPr>
            <a:xfrm>
              <a:off x="7806950" y="8050"/>
              <a:ext cx="1331825" cy="1331825"/>
            </a:xfrm>
            <a:prstGeom prst="rect">
              <a:avLst/>
            </a:prstGeom>
            <a:noFill/>
            <a:ln>
              <a:noFill/>
            </a:ln>
          </p:spPr>
        </p:pic>
        <p:pic>
          <p:nvPicPr>
            <p:cNvPr id="174" name="Google Shape;174;p13">
              <a:hlinkClick r:id="rId70"/>
            </p:cNvPr>
            <p:cNvPicPr preferRelativeResize="0"/>
            <p:nvPr/>
          </p:nvPicPr>
          <p:blipFill>
            <a:blip r:embed="rId71">
              <a:alphaModFix/>
            </a:blip>
            <a:stretch>
              <a:fillRect/>
            </a:stretch>
          </p:blipFill>
          <p:spPr>
            <a:xfrm>
              <a:off x="7642424" y="3548237"/>
              <a:ext cx="1496350" cy="1496350"/>
            </a:xfrm>
            <a:prstGeom prst="rect">
              <a:avLst/>
            </a:prstGeom>
            <a:noFill/>
            <a:ln>
              <a:noFill/>
            </a:ln>
          </p:spPr>
        </p:pic>
        <p:pic>
          <p:nvPicPr>
            <p:cNvPr id="175" name="Google Shape;175;p13">
              <a:hlinkClick r:id="rId72"/>
            </p:cNvPr>
            <p:cNvPicPr preferRelativeResize="0"/>
            <p:nvPr/>
          </p:nvPicPr>
          <p:blipFill rotWithShape="1">
            <a:blip r:embed="rId73">
              <a:alphaModFix/>
            </a:blip>
            <a:srcRect b="6296" l="7065" r="3617" t="1239"/>
            <a:stretch/>
          </p:blipFill>
          <p:spPr>
            <a:xfrm>
              <a:off x="0" y="3945350"/>
              <a:ext cx="1496362" cy="1093850"/>
            </a:xfrm>
            <a:prstGeom prst="rect">
              <a:avLst/>
            </a:prstGeom>
            <a:noFill/>
            <a:ln>
              <a:noFill/>
            </a:ln>
          </p:spPr>
        </p:pic>
        <p:pic>
          <p:nvPicPr>
            <p:cNvPr id="176" name="Google Shape;176;p13">
              <a:hlinkClick r:id="rId74"/>
            </p:cNvPr>
            <p:cNvPicPr preferRelativeResize="0"/>
            <p:nvPr/>
          </p:nvPicPr>
          <p:blipFill rotWithShape="1">
            <a:blip r:embed="rId75">
              <a:alphaModFix/>
            </a:blip>
            <a:srcRect b="4035" l="5093" r="5236" t="4035"/>
            <a:stretch/>
          </p:blipFill>
          <p:spPr>
            <a:xfrm>
              <a:off x="-5175" y="-3998"/>
              <a:ext cx="1161326" cy="1190524"/>
            </a:xfrm>
            <a:prstGeom prst="rect">
              <a:avLst/>
            </a:prstGeom>
            <a:noFill/>
            <a:ln>
              <a:noFill/>
            </a:ln>
          </p:spPr>
        </p:pic>
        <p:pic>
          <p:nvPicPr>
            <p:cNvPr id="177" name="Google Shape;177;p13">
              <a:hlinkClick r:id="rId76"/>
            </p:cNvPr>
            <p:cNvPicPr preferRelativeResize="0"/>
            <p:nvPr/>
          </p:nvPicPr>
          <p:blipFill>
            <a:blip r:embed="rId77">
              <a:alphaModFix/>
            </a:blip>
            <a:stretch>
              <a:fillRect/>
            </a:stretch>
          </p:blipFill>
          <p:spPr>
            <a:xfrm flipH="1" rot="4659764">
              <a:off x="139969" y="909891"/>
              <a:ext cx="996726" cy="1409373"/>
            </a:xfrm>
            <a:prstGeom prst="rect">
              <a:avLst/>
            </a:prstGeom>
            <a:noFill/>
            <a:ln>
              <a:noFill/>
            </a:ln>
          </p:spPr>
        </p:pic>
        <p:pic>
          <p:nvPicPr>
            <p:cNvPr id="178" name="Google Shape;178;p13">
              <a:hlinkClick r:id="rId78"/>
            </p:cNvPr>
            <p:cNvPicPr preferRelativeResize="0"/>
            <p:nvPr/>
          </p:nvPicPr>
          <p:blipFill rotWithShape="1">
            <a:blip r:embed="rId79">
              <a:alphaModFix/>
            </a:blip>
            <a:srcRect b="63928" l="48281" r="4969" t="2749"/>
            <a:stretch/>
          </p:blipFill>
          <p:spPr>
            <a:xfrm>
              <a:off x="8076769" y="1339872"/>
              <a:ext cx="1062000" cy="1075460"/>
            </a:xfrm>
            <a:prstGeom prst="rect">
              <a:avLst/>
            </a:prstGeom>
            <a:noFill/>
            <a:ln>
              <a:noFill/>
            </a:ln>
          </p:spPr>
        </p:pic>
        <p:pic>
          <p:nvPicPr>
            <p:cNvPr id="179" name="Google Shape;179;p13">
              <a:hlinkClick r:id="rId80"/>
            </p:cNvPr>
            <p:cNvPicPr preferRelativeResize="0"/>
            <p:nvPr/>
          </p:nvPicPr>
          <p:blipFill rotWithShape="1">
            <a:blip r:embed="rId81">
              <a:alphaModFix/>
            </a:blip>
            <a:srcRect b="72466" l="0" r="49884" t="0"/>
            <a:stretch/>
          </p:blipFill>
          <p:spPr>
            <a:xfrm>
              <a:off x="7647215" y="2891379"/>
              <a:ext cx="1454233" cy="652475"/>
            </a:xfrm>
            <a:prstGeom prst="rect">
              <a:avLst/>
            </a:prstGeom>
            <a:noFill/>
            <a:ln>
              <a:noFill/>
            </a:ln>
          </p:spPr>
        </p:pic>
        <p:pic>
          <p:nvPicPr>
            <p:cNvPr id="180" name="Google Shape;180;p13">
              <a:hlinkClick r:id="rId82"/>
            </p:cNvPr>
            <p:cNvPicPr preferRelativeResize="0"/>
            <p:nvPr/>
          </p:nvPicPr>
          <p:blipFill>
            <a:blip r:embed="rId83">
              <a:alphaModFix/>
            </a:blip>
            <a:stretch>
              <a:fillRect/>
            </a:stretch>
          </p:blipFill>
          <p:spPr>
            <a:xfrm rot="-2043161">
              <a:off x="89822" y="3048200"/>
              <a:ext cx="1161326" cy="1128815"/>
            </a:xfrm>
            <a:prstGeom prst="rect">
              <a:avLst/>
            </a:prstGeom>
            <a:noFill/>
            <a:ln>
              <a:noFill/>
            </a:ln>
          </p:spPr>
        </p:pic>
      </p:grpSp>
      <p:sp>
        <p:nvSpPr>
          <p:cNvPr id="181" name="Google Shape;181;p13"/>
          <p:cNvSpPr txBox="1"/>
          <p:nvPr/>
        </p:nvSpPr>
        <p:spPr>
          <a:xfrm>
            <a:off x="3512850" y="4035739"/>
            <a:ext cx="1821900" cy="91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DNA:</a:t>
            </a:r>
            <a:endParaRPr b="1" sz="1800"/>
          </a:p>
          <a:p>
            <a:pPr indent="0" lvl="0" marL="0" rtl="0" algn="ctr">
              <a:spcBef>
                <a:spcPts val="0"/>
              </a:spcBef>
              <a:spcAft>
                <a:spcPts val="0"/>
              </a:spcAft>
              <a:buNone/>
            </a:pPr>
            <a:r>
              <a:rPr b="1" lang="en" sz="1800"/>
              <a:t>apps installed on machine</a:t>
            </a:r>
            <a:endParaRPr b="1" sz="1800"/>
          </a:p>
        </p:txBody>
      </p:sp>
      <p:sp>
        <p:nvSpPr>
          <p:cNvPr id="182" name="Google Shape;182;p13"/>
          <p:cNvSpPr txBox="1"/>
          <p:nvPr/>
        </p:nvSpPr>
        <p:spPr>
          <a:xfrm>
            <a:off x="821000" y="2163039"/>
            <a:ext cx="1821900" cy="91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t>R</a:t>
            </a:r>
            <a:r>
              <a:rPr b="1" lang="en" sz="1800"/>
              <a:t>NA:</a:t>
            </a:r>
            <a:endParaRPr b="1" sz="1800"/>
          </a:p>
          <a:p>
            <a:pPr indent="0" lvl="0" marL="0" rtl="0" algn="ctr">
              <a:spcBef>
                <a:spcPts val="0"/>
              </a:spcBef>
              <a:spcAft>
                <a:spcPts val="0"/>
              </a:spcAft>
              <a:buNone/>
            </a:pPr>
            <a:r>
              <a:rPr b="1" lang="en" sz="1800"/>
              <a:t>apps running on machine</a:t>
            </a:r>
            <a:endParaRPr b="1" sz="1800"/>
          </a:p>
        </p:txBody>
      </p:sp>
      <p:sp>
        <p:nvSpPr>
          <p:cNvPr id="183" name="Google Shape;183;p13"/>
          <p:cNvSpPr txBox="1"/>
          <p:nvPr/>
        </p:nvSpPr>
        <p:spPr>
          <a:xfrm>
            <a:off x="6045673" y="-47521"/>
            <a:ext cx="1821900" cy="914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a:t>Protein:</a:t>
            </a:r>
            <a:endParaRPr b="1"/>
          </a:p>
          <a:p>
            <a:pPr indent="0" lvl="0" marL="0" rtl="0" algn="r">
              <a:spcBef>
                <a:spcPts val="0"/>
              </a:spcBef>
              <a:spcAft>
                <a:spcPts val="0"/>
              </a:spcAft>
              <a:buNone/>
            </a:pPr>
            <a:r>
              <a:rPr b="1" lang="en"/>
              <a:t>actual interactions w/ world</a:t>
            </a:r>
            <a:endParaRPr b="1"/>
          </a:p>
        </p:txBody>
      </p:sp>
      <p:grpSp>
        <p:nvGrpSpPr>
          <p:cNvPr id="184" name="Google Shape;184;p13"/>
          <p:cNvGrpSpPr/>
          <p:nvPr/>
        </p:nvGrpSpPr>
        <p:grpSpPr>
          <a:xfrm>
            <a:off x="1070694" y="766140"/>
            <a:ext cx="6666393" cy="3510735"/>
            <a:chOff x="1070694" y="766140"/>
            <a:chExt cx="6666393" cy="3510735"/>
          </a:xfrm>
        </p:grpSpPr>
        <p:cxnSp>
          <p:nvCxnSpPr>
            <p:cNvPr id="185" name="Google Shape;185;p13"/>
            <p:cNvCxnSpPr/>
            <p:nvPr/>
          </p:nvCxnSpPr>
          <p:spPr>
            <a:xfrm rot="10800000">
              <a:off x="1070694" y="766140"/>
              <a:ext cx="503700" cy="273300"/>
            </a:xfrm>
            <a:prstGeom prst="straightConnector1">
              <a:avLst/>
            </a:prstGeom>
            <a:noFill/>
            <a:ln cap="flat" cmpd="sng" w="38100">
              <a:solidFill>
                <a:srgbClr val="000000"/>
              </a:solidFill>
              <a:prstDash val="solid"/>
              <a:round/>
              <a:headEnd len="med" w="med" type="none"/>
              <a:tailEnd len="med" w="med" type="triangle"/>
            </a:ln>
          </p:spPr>
        </p:cxnSp>
        <p:cxnSp>
          <p:nvCxnSpPr>
            <p:cNvPr id="186" name="Google Shape;186;p13"/>
            <p:cNvCxnSpPr/>
            <p:nvPr/>
          </p:nvCxnSpPr>
          <p:spPr>
            <a:xfrm flipH="1">
              <a:off x="1322200" y="4053975"/>
              <a:ext cx="449400" cy="222900"/>
            </a:xfrm>
            <a:prstGeom prst="straightConnector1">
              <a:avLst/>
            </a:prstGeom>
            <a:noFill/>
            <a:ln cap="flat" cmpd="sng" w="38100">
              <a:solidFill>
                <a:srgbClr val="000000"/>
              </a:solidFill>
              <a:prstDash val="solid"/>
              <a:round/>
              <a:headEnd len="med" w="med" type="none"/>
              <a:tailEnd len="med" w="med" type="triangle"/>
            </a:ln>
          </p:spPr>
        </p:cxnSp>
        <p:cxnSp>
          <p:nvCxnSpPr>
            <p:cNvPr id="187" name="Google Shape;187;p13"/>
            <p:cNvCxnSpPr/>
            <p:nvPr/>
          </p:nvCxnSpPr>
          <p:spPr>
            <a:xfrm>
              <a:off x="6988952" y="3967272"/>
              <a:ext cx="596400" cy="255600"/>
            </a:xfrm>
            <a:prstGeom prst="straightConnector1">
              <a:avLst/>
            </a:prstGeom>
            <a:noFill/>
            <a:ln cap="flat" cmpd="sng" w="38100">
              <a:solidFill>
                <a:srgbClr val="000000"/>
              </a:solidFill>
              <a:prstDash val="solid"/>
              <a:round/>
              <a:headEnd len="med" w="med" type="none"/>
              <a:tailEnd len="med" w="med" type="triangle"/>
            </a:ln>
          </p:spPr>
        </p:cxnSp>
        <p:cxnSp>
          <p:nvCxnSpPr>
            <p:cNvPr id="188" name="Google Shape;188;p13"/>
            <p:cNvCxnSpPr/>
            <p:nvPr/>
          </p:nvCxnSpPr>
          <p:spPr>
            <a:xfrm flipH="1" rot="10800000">
              <a:off x="7064487" y="847668"/>
              <a:ext cx="672600" cy="354600"/>
            </a:xfrm>
            <a:prstGeom prst="straightConnector1">
              <a:avLst/>
            </a:prstGeom>
            <a:noFill/>
            <a:ln cap="flat" cmpd="sng" w="38100">
              <a:solidFill>
                <a:srgbClr val="000000"/>
              </a:solidFill>
              <a:prstDash val="solid"/>
              <a:round/>
              <a:headEnd len="med" w="med"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
                                        <p:tgtEl>
                                          <p:spTgt spid="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
                                        <p:tgtEl>
                                          <p:spTgt spid="136"/>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
                                        <p:tgtEl>
                                          <p:spTgt spid="182"/>
                                        </p:tgtEl>
                                      </p:cBhvr>
                                    </p:animEffect>
                                  </p:childTnLst>
                                </p:cTn>
                              </p:par>
                              <p:par>
                                <p:cTn fill="hold" nodeType="with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
                                        <p:tgtEl>
                                          <p:spTgt spid="146"/>
                                        </p:tgtEl>
                                      </p:cBhvr>
                                    </p:animEffec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
                                        <p:tgtEl>
                                          <p:spTgt spid="156"/>
                                        </p:tgtEl>
                                      </p:cBhvr>
                                    </p:animEffect>
                                  </p:childTnLst>
                                </p:cTn>
                              </p:par>
                              <p:par>
                                <p:cTn fill="hold" nodeType="with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
                                        <p:tgtEl>
                                          <p:spTgt spid="1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
                                        <p:tgtEl>
                                          <p:spTgt spid="184"/>
                                        </p:tgtEl>
                                      </p:cBhvr>
                                    </p:animEffect>
                                  </p:childTnLst>
                                </p:cTn>
                              </p:par>
                              <p:par>
                                <p:cTn fill="hold" nodeType="with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
                                        <p:tgtEl>
                                          <p:spTgt spid="172"/>
                                        </p:tgtEl>
                                      </p:cBhvr>
                                    </p:animEffect>
                                  </p:childTnLst>
                                </p:cTn>
                              </p:par>
                              <p:par>
                                <p:cTn fill="hold" nodeType="with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14"/>
          <p:cNvSpPr txBox="1"/>
          <p:nvPr>
            <p:ph type="title"/>
          </p:nvPr>
        </p:nvSpPr>
        <p:spPr>
          <a:xfrm>
            <a:off x="1405710" y="1268304"/>
            <a:ext cx="7772400" cy="92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Bulk Sequencing →</a:t>
            </a:r>
            <a:endParaRPr/>
          </a:p>
        </p:txBody>
      </p:sp>
      <p:sp>
        <p:nvSpPr>
          <p:cNvPr id="194" name="Google Shape;194;p14"/>
          <p:cNvSpPr txBox="1"/>
          <p:nvPr>
            <p:ph type="title"/>
          </p:nvPr>
        </p:nvSpPr>
        <p:spPr>
          <a:xfrm>
            <a:off x="1345150" y="2030304"/>
            <a:ext cx="7772400" cy="92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Single-cell Sequencing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15"/>
          <p:cNvSpPr txBox="1"/>
          <p:nvPr>
            <p:ph type="title"/>
          </p:nvPr>
        </p:nvSpPr>
        <p:spPr>
          <a:xfrm>
            <a:off x="457200" y="327072"/>
            <a:ext cx="8229600" cy="46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5"/>
          <p:cNvSpPr txBox="1"/>
          <p:nvPr>
            <p:ph idx="1" type="body"/>
          </p:nvPr>
        </p:nvSpPr>
        <p:spPr>
          <a:xfrm>
            <a:off x="457200" y="1119815"/>
            <a:ext cx="8229600" cy="33945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pic>
        <p:nvPicPr>
          <p:cNvPr id="201" name="Google Shape;201;p15">
            <a:hlinkClick r:id="rId3"/>
          </p:cNvPr>
          <p:cNvPicPr preferRelativeResize="0"/>
          <p:nvPr/>
        </p:nvPicPr>
        <p:blipFill rotWithShape="1">
          <a:blip r:embed="rId4">
            <a:alphaModFix/>
          </a:blip>
          <a:srcRect b="1853" l="1977" r="3415" t="4548"/>
          <a:stretch/>
        </p:blipFill>
        <p:spPr>
          <a:xfrm>
            <a:off x="331675" y="100075"/>
            <a:ext cx="8480649" cy="4656175"/>
          </a:xfrm>
          <a:prstGeom prst="rect">
            <a:avLst/>
          </a:prstGeom>
          <a:noFill/>
          <a:ln>
            <a:noFill/>
          </a:ln>
        </p:spPr>
      </p:pic>
      <p:sp>
        <p:nvSpPr>
          <p:cNvPr id="202" name="Google Shape;202;p15"/>
          <p:cNvSpPr txBox="1"/>
          <p:nvPr/>
        </p:nvSpPr>
        <p:spPr>
          <a:xfrm>
            <a:off x="198100" y="4676275"/>
            <a:ext cx="2413800" cy="24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http://fightdipg.org/research/</a:t>
            </a:r>
            <a:r>
              <a:rPr lang="en"/>
              <a:t> </a:t>
            </a:r>
            <a:endParaRPr/>
          </a:p>
        </p:txBody>
      </p:sp>
      <p:sp>
        <p:nvSpPr>
          <p:cNvPr id="203" name="Google Shape;203;p15"/>
          <p:cNvSpPr txBox="1"/>
          <p:nvPr/>
        </p:nvSpPr>
        <p:spPr>
          <a:xfrm>
            <a:off x="615150" y="218950"/>
            <a:ext cx="1543200" cy="4326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Bulk Sequencing</a:t>
            </a:r>
            <a:endParaRPr/>
          </a:p>
        </p:txBody>
      </p:sp>
      <p:sp>
        <p:nvSpPr>
          <p:cNvPr id="204" name="Google Shape;204;p15"/>
          <p:cNvSpPr txBox="1"/>
          <p:nvPr/>
        </p:nvSpPr>
        <p:spPr>
          <a:xfrm>
            <a:off x="3706600" y="146200"/>
            <a:ext cx="1938000" cy="468900"/>
          </a:xfrm>
          <a:prstGeom prst="rect">
            <a:avLst/>
          </a:prstGeom>
          <a:solidFill>
            <a:srgbClr val="FFFFFF"/>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a:t>Population averages</a:t>
            </a:r>
            <a:endParaRPr/>
          </a:p>
        </p:txBody>
      </p:sp>
      <p:sp>
        <p:nvSpPr>
          <p:cNvPr id="205" name="Google Shape;205;p15"/>
          <p:cNvSpPr txBox="1"/>
          <p:nvPr/>
        </p:nvSpPr>
        <p:spPr>
          <a:xfrm>
            <a:off x="6950525" y="146200"/>
            <a:ext cx="1938000" cy="618000"/>
          </a:xfrm>
          <a:prstGeom prst="rect">
            <a:avLst/>
          </a:prstGeom>
          <a:solidFill>
            <a:srgbClr val="FFFFFF"/>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a:t>Cell populations not resolved</a:t>
            </a:r>
            <a:endParaRPr/>
          </a:p>
        </p:txBody>
      </p:sp>
      <p:sp>
        <p:nvSpPr>
          <p:cNvPr id="206" name="Google Shape;206;p15"/>
          <p:cNvSpPr txBox="1"/>
          <p:nvPr/>
        </p:nvSpPr>
        <p:spPr>
          <a:xfrm>
            <a:off x="418275" y="2320950"/>
            <a:ext cx="2000700" cy="374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Single-cell</a:t>
            </a:r>
            <a:r>
              <a:rPr lang="en"/>
              <a:t> Sequencing</a:t>
            </a:r>
            <a:endParaRPr/>
          </a:p>
        </p:txBody>
      </p:sp>
      <p:sp>
        <p:nvSpPr>
          <p:cNvPr id="207" name="Google Shape;207;p15"/>
          <p:cNvSpPr txBox="1"/>
          <p:nvPr/>
        </p:nvSpPr>
        <p:spPr>
          <a:xfrm>
            <a:off x="3623750" y="2320950"/>
            <a:ext cx="2155800" cy="5568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Detailed, comprehensive picture</a:t>
            </a:r>
            <a:endParaRPr/>
          </a:p>
        </p:txBody>
      </p:sp>
      <p:sp>
        <p:nvSpPr>
          <p:cNvPr id="208" name="Google Shape;208;p15"/>
          <p:cNvSpPr txBox="1"/>
          <p:nvPr/>
        </p:nvSpPr>
        <p:spPr>
          <a:xfrm>
            <a:off x="6805050" y="2320950"/>
            <a:ext cx="2155800" cy="6402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Identification of different cell populations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MountSinai">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