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Roboto Mono Medium"/>
      <p:regular r:id="rId30"/>
      <p:bold r:id="rId31"/>
      <p:italic r:id="rId32"/>
      <p:boldItalic r:id="rId33"/>
    </p:embeddedFont>
    <p:embeddedFont>
      <p:font typeface="Raleway Medium"/>
      <p:regular r:id="rId34"/>
      <p:bold r:id="rId35"/>
      <p:italic r:id="rId36"/>
      <p:boldItalic r:id="rId37"/>
    </p:embeddedFont>
    <p:embeddedFont>
      <p:font typeface="Helvetica Neue"/>
      <p:regular r:id="rId38"/>
      <p:bold r:id="rId39"/>
      <p:italic r:id="rId40"/>
      <p:boldItalic r:id="rId41"/>
    </p:embeddedFont>
    <p:embeddedFont>
      <p:font typeface="Roboto Mon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20" Type="http://schemas.openxmlformats.org/officeDocument/2006/relationships/slide" Target="slides/slide15.xml"/><Relationship Id="rId42" Type="http://schemas.openxmlformats.org/officeDocument/2006/relationships/font" Target="fonts/RobotoMono-regular.fntdata"/><Relationship Id="rId41" Type="http://schemas.openxmlformats.org/officeDocument/2006/relationships/font" Target="fonts/HelveticaNeue-boldItalic.fntdata"/><Relationship Id="rId22" Type="http://schemas.openxmlformats.org/officeDocument/2006/relationships/slide" Target="slides/slide17.xml"/><Relationship Id="rId44" Type="http://schemas.openxmlformats.org/officeDocument/2006/relationships/font" Target="fonts/RobotoMono-italic.fntdata"/><Relationship Id="rId21" Type="http://schemas.openxmlformats.org/officeDocument/2006/relationships/slide" Target="slides/slide16.xml"/><Relationship Id="rId43" Type="http://schemas.openxmlformats.org/officeDocument/2006/relationships/font" Target="fonts/RobotoMono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RobotoMon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MonoMedium-bold.fntdata"/><Relationship Id="rId30" Type="http://schemas.openxmlformats.org/officeDocument/2006/relationships/font" Target="fonts/RobotoMonoMedium-regular.fntdata"/><Relationship Id="rId11" Type="http://schemas.openxmlformats.org/officeDocument/2006/relationships/slide" Target="slides/slide6.xml"/><Relationship Id="rId33" Type="http://schemas.openxmlformats.org/officeDocument/2006/relationships/font" Target="fonts/RobotoMonoMedium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MonoMedium-italic.fntdata"/><Relationship Id="rId13" Type="http://schemas.openxmlformats.org/officeDocument/2006/relationships/slide" Target="slides/slide8.xml"/><Relationship Id="rId35" Type="http://schemas.openxmlformats.org/officeDocument/2006/relationships/font" Target="fonts/RalewayMedium-bold.fntdata"/><Relationship Id="rId12" Type="http://schemas.openxmlformats.org/officeDocument/2006/relationships/slide" Target="slides/slide7.xml"/><Relationship Id="rId34" Type="http://schemas.openxmlformats.org/officeDocument/2006/relationships/font" Target="fonts/RalewayMedium-regular.fntdata"/><Relationship Id="rId15" Type="http://schemas.openxmlformats.org/officeDocument/2006/relationships/slide" Target="slides/slide10.xml"/><Relationship Id="rId37" Type="http://schemas.openxmlformats.org/officeDocument/2006/relationships/font" Target="fonts/RalewayMedium-boldItalic.fntdata"/><Relationship Id="rId14" Type="http://schemas.openxmlformats.org/officeDocument/2006/relationships/slide" Target="slides/slide9.xml"/><Relationship Id="rId36" Type="http://schemas.openxmlformats.org/officeDocument/2006/relationships/font" Target="fonts/RalewayMedium-italic.fntdata"/><Relationship Id="rId17" Type="http://schemas.openxmlformats.org/officeDocument/2006/relationships/slide" Target="slides/slide12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11.xml"/><Relationship Id="rId38" Type="http://schemas.openxmlformats.org/officeDocument/2006/relationships/font" Target="fonts/HelveticaNeu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6c8bbd41e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6c8bbd41e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6c8bbd41e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6c8bbd41e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6c8bbd41e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6c8bbd41e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6c8bbd41e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6c8bbd41e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6c8bbd41e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6c8bbd41e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6c8bbd41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6c8bbd41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6bc3122e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6bc3122e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in-house on top of TensorFlow DeepLab, which is a CNN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6cffdd4dc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46cffdd4dc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Trained in-house on top of TensorFlow DeepLab, which is a CNN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6c8bbd41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46c8bbd41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6c8bbd41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46c8bbd41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6bc3122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6bc3122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Over 100x more productive per acre of land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Requires absolutely no pesticides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Uses 95% less water than outdoor crops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Always grown locally to minimize impact of transportation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c8bbd41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c8bbd41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6c8bbd41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6c8bbd41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6c8bbd41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6c8bbd41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Constrained optimization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Crop positioning within the farm to maximize utilization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Task ordering to maximize labor efficiency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Informational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Computer vision to measure crop growth promote early warning of any problems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Automatically allocate human grower attention to crops that need 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Agricultural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High-dimensional search of recipe parameters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Specific to cultivar and use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6cffdd4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6cffdd4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Inca developed terracing to improve yield in the 15th century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6cffdd4d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6cffdd4d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Our rate of learning scales with the number and size of our farms, not with the size of our AgSci R&amp;D staff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6c8bbd41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6c8bbd41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Closing the loop usually requires building 3-5 different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6c8bbd41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6c8bbd41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6c8bbd41e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6c8bbd41e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Almost entirely 1st party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Environmental sensors from a network of IoT devices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Task times and completions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Crop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jpg"/><Relationship Id="rId4" Type="http://schemas.openxmlformats.org/officeDocument/2006/relationships/image" Target="../media/image47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jp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5" Type="http://schemas.openxmlformats.org/officeDocument/2006/relationships/image" Target="../media/image23.png"/><Relationship Id="rId6" Type="http://schemas.openxmlformats.org/officeDocument/2006/relationships/image" Target="../media/image10.png"/><Relationship Id="rId7" Type="http://schemas.openxmlformats.org/officeDocument/2006/relationships/image" Target="../media/image25.png"/><Relationship Id="rId8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jpg"/><Relationship Id="rId4" Type="http://schemas.openxmlformats.org/officeDocument/2006/relationships/image" Target="../media/image23.png"/><Relationship Id="rId5" Type="http://schemas.openxmlformats.org/officeDocument/2006/relationships/image" Target="../media/image35.png"/><Relationship Id="rId6" Type="http://schemas.openxmlformats.org/officeDocument/2006/relationships/image" Target="../media/image27.png"/><Relationship Id="rId7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Relationship Id="rId4" Type="http://schemas.openxmlformats.org/officeDocument/2006/relationships/image" Target="../media/image23.png"/><Relationship Id="rId5" Type="http://schemas.openxmlformats.org/officeDocument/2006/relationships/image" Target="../media/image35.png"/><Relationship Id="rId6" Type="http://schemas.openxmlformats.org/officeDocument/2006/relationships/image" Target="../media/image27.png"/><Relationship Id="rId7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8.png"/><Relationship Id="rId13" Type="http://schemas.openxmlformats.org/officeDocument/2006/relationships/image" Target="../media/image51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jp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45.png"/><Relationship Id="rId7" Type="http://schemas.openxmlformats.org/officeDocument/2006/relationships/image" Target="../media/image23.png"/><Relationship Id="rId8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Relationship Id="rId4" Type="http://schemas.openxmlformats.org/officeDocument/2006/relationships/image" Target="../media/image3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_Av1jcLByeCcOKrFAh66OtYrOreAlKFy/view" TargetMode="External"/><Relationship Id="rId4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Relationship Id="rId4" Type="http://schemas.openxmlformats.org/officeDocument/2006/relationships/image" Target="../media/image54.png"/><Relationship Id="rId5" Type="http://schemas.openxmlformats.org/officeDocument/2006/relationships/image" Target="../media/image50.png"/><Relationship Id="rId6" Type="http://schemas.openxmlformats.org/officeDocument/2006/relationships/hyperlink" Target="https://twitter.com/swiftsam" TargetMode="External"/><Relationship Id="rId7" Type="http://schemas.openxmlformats.org/officeDocument/2006/relationships/hyperlink" Target="https://hire.withgoogle.com/public/jobs/boweryfarmingcom/view/P_AAAAAADAAAYM_05lVNClTP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8.jpg"/><Relationship Id="rId4" Type="http://schemas.openxmlformats.org/officeDocument/2006/relationships/image" Target="../media/image39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Relationship Id="rId7" Type="http://schemas.openxmlformats.org/officeDocument/2006/relationships/image" Target="../media/image4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jpg"/><Relationship Id="rId4" Type="http://schemas.openxmlformats.org/officeDocument/2006/relationships/image" Target="../media/image47.png"/><Relationship Id="rId9" Type="http://schemas.openxmlformats.org/officeDocument/2006/relationships/image" Target="../media/image6.png"/><Relationship Id="rId5" Type="http://schemas.openxmlformats.org/officeDocument/2006/relationships/image" Target="../media/image1.jpg"/><Relationship Id="rId6" Type="http://schemas.openxmlformats.org/officeDocument/2006/relationships/image" Target="../media/image2.jpg"/><Relationship Id="rId7" Type="http://schemas.openxmlformats.org/officeDocument/2006/relationships/image" Target="../media/image12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20.jpg"/><Relationship Id="rId5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9.jpg"/><Relationship Id="rId5" Type="http://schemas.openxmlformats.org/officeDocument/2006/relationships/image" Target="../media/image4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7.jpg"/><Relationship Id="rId6" Type="http://schemas.openxmlformats.org/officeDocument/2006/relationships/image" Target="../media/image11.png"/><Relationship Id="rId7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jp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21.png"/><Relationship Id="rId13" Type="http://schemas.openxmlformats.org/officeDocument/2006/relationships/image" Target="../media/image37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Relationship Id="rId15" Type="http://schemas.openxmlformats.org/officeDocument/2006/relationships/image" Target="../media/image24.png"/><Relationship Id="rId14" Type="http://schemas.openxmlformats.org/officeDocument/2006/relationships/image" Target="../media/image51.png"/><Relationship Id="rId17" Type="http://schemas.openxmlformats.org/officeDocument/2006/relationships/image" Target="../media/image27.png"/><Relationship Id="rId16" Type="http://schemas.openxmlformats.org/officeDocument/2006/relationships/image" Target="../media/image35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3.png"/><Relationship Id="rId8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3889" l="0" r="0" t="10000"/>
          <a:stretch/>
        </p:blipFill>
        <p:spPr>
          <a:xfrm>
            <a:off x="0" y="-76200"/>
            <a:ext cx="9144001" cy="52197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0" y="-76200"/>
            <a:ext cx="9144000" cy="2273400"/>
          </a:xfrm>
          <a:prstGeom prst="rect">
            <a:avLst/>
          </a:prstGeom>
          <a:gradFill>
            <a:gsLst>
              <a:gs pos="0">
                <a:srgbClr val="000000">
                  <a:alpha val="45882"/>
                  <a:alpha val="50000"/>
                </a:srgbClr>
              </a:gs>
              <a:gs pos="92000">
                <a:srgbClr val="000000">
                  <a:alpha val="50196"/>
                  <a:alpha val="50000"/>
                </a:srgbClr>
              </a:gs>
              <a:gs pos="100000">
                <a:srgbClr val="000000">
                  <a:alpha val="9803"/>
                  <a:alpha val="50000"/>
                </a:srgbClr>
              </a:gs>
            </a:gsLst>
            <a:lin ang="5400012" scaled="0"/>
          </a:gra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 FARMING</a:t>
            </a:r>
            <a:r>
              <a:rPr b="1"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b="1"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100x the yield </a:t>
            </a:r>
            <a:br>
              <a:rPr b="1"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 sz="3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a data team of . . . 1 </a:t>
            </a:r>
            <a:endParaRPr b="1" sz="3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2709400" y="3525625"/>
            <a:ext cx="3795900" cy="116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Sam Swift</a:t>
            </a:r>
            <a:br>
              <a:rPr b="1" lang="en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Head of Data &amp; AI</a:t>
            </a:r>
            <a:br>
              <a:rPr b="1" lang="en" sz="2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b="1" lang="en" sz="12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DataEngConf NYC </a:t>
            </a:r>
            <a:br>
              <a:rPr b="1"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en" sz="14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Nov 9, 2018</a:t>
            </a:r>
            <a:endParaRPr b="1" sz="14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30342" l="21224" r="22130" t="0"/>
          <a:stretch/>
        </p:blipFill>
        <p:spPr>
          <a:xfrm>
            <a:off x="7165725" y="66075"/>
            <a:ext cx="1148525" cy="154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1600" y="1119350"/>
            <a:ext cx="2979174" cy="14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Streaming load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0" name="Google Shape;210;p22"/>
          <p:cNvPicPr preferRelativeResize="0"/>
          <p:nvPr/>
        </p:nvPicPr>
        <p:blipFill rotWithShape="1">
          <a:blip r:embed="rId3">
            <a:alphaModFix/>
          </a:blip>
          <a:srcRect b="45675" l="25665" r="17564" t="0"/>
          <a:stretch/>
        </p:blipFill>
        <p:spPr>
          <a:xfrm>
            <a:off x="0" y="4124325"/>
            <a:ext cx="9143963" cy="101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2"/>
          <p:cNvPicPr preferRelativeResize="0"/>
          <p:nvPr/>
        </p:nvPicPr>
        <p:blipFill rotWithShape="1">
          <a:blip r:embed="rId4">
            <a:alphaModFix/>
          </a:blip>
          <a:srcRect b="11245" l="17772" r="20859" t="12824"/>
          <a:stretch/>
        </p:blipFill>
        <p:spPr>
          <a:xfrm>
            <a:off x="3780969" y="2127226"/>
            <a:ext cx="744750" cy="92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 rotWithShape="1">
          <a:blip r:embed="rId5">
            <a:alphaModFix/>
          </a:blip>
          <a:srcRect b="20293" l="31459" r="32028" t="22023"/>
          <a:stretch/>
        </p:blipFill>
        <p:spPr>
          <a:xfrm>
            <a:off x="7453401" y="2190946"/>
            <a:ext cx="744750" cy="79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7175" y="2215621"/>
            <a:ext cx="744770" cy="74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 rotWithShape="1">
          <a:blip r:embed="rId7">
            <a:alphaModFix/>
          </a:blip>
          <a:srcRect b="9887" l="9681" r="9640" t="11706"/>
          <a:stretch/>
        </p:blipFill>
        <p:spPr>
          <a:xfrm>
            <a:off x="1944762" y="2226097"/>
            <a:ext cx="744750" cy="72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84350" y="1153050"/>
            <a:ext cx="865575" cy="7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 rotWithShape="1">
          <a:blip r:embed="rId9">
            <a:alphaModFix/>
          </a:blip>
          <a:srcRect b="14086" l="16685" r="18367" t="11264"/>
          <a:stretch/>
        </p:blipFill>
        <p:spPr>
          <a:xfrm>
            <a:off x="1944762" y="3202132"/>
            <a:ext cx="744750" cy="8560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p22"/>
          <p:cNvCxnSpPr>
            <a:stCxn id="215" idx="3"/>
            <a:endCxn id="211" idx="0"/>
          </p:cNvCxnSpPr>
          <p:nvPr/>
        </p:nvCxnSpPr>
        <p:spPr>
          <a:xfrm>
            <a:off x="2749925" y="1546500"/>
            <a:ext cx="1403400" cy="5808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8" name="Google Shape;218;p22"/>
          <p:cNvCxnSpPr>
            <a:stCxn id="214" idx="3"/>
            <a:endCxn id="211" idx="1"/>
          </p:cNvCxnSpPr>
          <p:nvPr/>
        </p:nvCxnSpPr>
        <p:spPr>
          <a:xfrm>
            <a:off x="2689512" y="2588007"/>
            <a:ext cx="1091400" cy="600"/>
          </a:xfrm>
          <a:prstGeom prst="curvedConnector3">
            <a:avLst>
              <a:gd fmla="val 50003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9" name="Google Shape;219;p22"/>
          <p:cNvCxnSpPr>
            <a:stCxn id="216" idx="3"/>
            <a:endCxn id="211" idx="2"/>
          </p:cNvCxnSpPr>
          <p:nvPr/>
        </p:nvCxnSpPr>
        <p:spPr>
          <a:xfrm flipH="1" rot="10800000">
            <a:off x="2689513" y="3048741"/>
            <a:ext cx="1463700" cy="5814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0" name="Google Shape;220;p22"/>
          <p:cNvCxnSpPr>
            <a:stCxn id="211" idx="3"/>
            <a:endCxn id="213" idx="1"/>
          </p:cNvCxnSpPr>
          <p:nvPr/>
        </p:nvCxnSpPr>
        <p:spPr>
          <a:xfrm>
            <a:off x="4525719" y="2588007"/>
            <a:ext cx="1091400" cy="600"/>
          </a:xfrm>
          <a:prstGeom prst="curvedConnector3">
            <a:avLst>
              <a:gd fmla="val 50003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1" name="Google Shape;221;p22"/>
          <p:cNvCxnSpPr>
            <a:stCxn id="213" idx="3"/>
            <a:endCxn id="212" idx="1"/>
          </p:cNvCxnSpPr>
          <p:nvPr/>
        </p:nvCxnSpPr>
        <p:spPr>
          <a:xfrm>
            <a:off x="6361945" y="2588007"/>
            <a:ext cx="1091400" cy="600"/>
          </a:xfrm>
          <a:prstGeom prst="curvedConnector3">
            <a:avLst>
              <a:gd fmla="val 50003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2" name="Google Shape;222;p22"/>
          <p:cNvSpPr txBox="1"/>
          <p:nvPr>
            <p:ph idx="1" type="body"/>
          </p:nvPr>
        </p:nvSpPr>
        <p:spPr>
          <a:xfrm>
            <a:off x="311700" y="1104900"/>
            <a:ext cx="15726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IoT sensing and control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3" name="Google Shape;223;p22"/>
          <p:cNvSpPr txBox="1"/>
          <p:nvPr>
            <p:ph idx="1" type="body"/>
          </p:nvPr>
        </p:nvSpPr>
        <p:spPr>
          <a:xfrm>
            <a:off x="311700" y="2101375"/>
            <a:ext cx="15726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1st party applications</a:t>
            </a: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o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n EC2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4" name="Google Shape;224;p22"/>
          <p:cNvSpPr txBox="1"/>
          <p:nvPr>
            <p:ph idx="1" type="body"/>
          </p:nvPr>
        </p:nvSpPr>
        <p:spPr>
          <a:xfrm>
            <a:off x="281400" y="3236688"/>
            <a:ext cx="16332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Images and data artifacts</a:t>
            </a: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0n S3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5" name="Google Shape;225;p22"/>
          <p:cNvSpPr txBox="1"/>
          <p:nvPr>
            <p:ph idx="1" type="body"/>
          </p:nvPr>
        </p:nvSpPr>
        <p:spPr>
          <a:xfrm>
            <a:off x="3887763" y="1409413"/>
            <a:ext cx="14637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SNS / SQS message bus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6" name="Google Shape;226;p22"/>
          <p:cNvSpPr txBox="1"/>
          <p:nvPr>
            <p:ph idx="1" type="body"/>
          </p:nvPr>
        </p:nvSpPr>
        <p:spPr>
          <a:xfrm>
            <a:off x="5257700" y="2963000"/>
            <a:ext cx="14637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Kinesis Firehose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7" name="Google Shape;227;p22"/>
          <p:cNvSpPr txBox="1"/>
          <p:nvPr>
            <p:ph idx="1" type="body"/>
          </p:nvPr>
        </p:nvSpPr>
        <p:spPr>
          <a:xfrm>
            <a:off x="7009176" y="1340325"/>
            <a:ext cx="16332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Redshift load schema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7520975" y="2901975"/>
            <a:ext cx="6096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Mono"/>
                <a:ea typeface="Roboto Mono"/>
                <a:cs typeface="Roboto Mono"/>
                <a:sym typeface="Roboto Mono"/>
              </a:rPr>
              <a:t>load</a:t>
            </a: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Incremental extract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4" name="Google Shape;234;p23"/>
          <p:cNvPicPr preferRelativeResize="0"/>
          <p:nvPr/>
        </p:nvPicPr>
        <p:blipFill rotWithShape="1">
          <a:blip r:embed="rId3">
            <a:alphaModFix/>
          </a:blip>
          <a:srcRect b="45675" l="25665" r="17564" t="0"/>
          <a:stretch/>
        </p:blipFill>
        <p:spPr>
          <a:xfrm>
            <a:off x="0" y="4124325"/>
            <a:ext cx="9143963" cy="101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3"/>
          <p:cNvPicPr preferRelativeResize="0"/>
          <p:nvPr/>
        </p:nvPicPr>
        <p:blipFill rotWithShape="1">
          <a:blip r:embed="rId4">
            <a:alphaModFix/>
          </a:blip>
          <a:srcRect b="20293" l="31459" r="32028" t="22023"/>
          <a:stretch/>
        </p:blipFill>
        <p:spPr>
          <a:xfrm>
            <a:off x="610800" y="1102513"/>
            <a:ext cx="955796" cy="1019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p23"/>
          <p:cNvGrpSpPr/>
          <p:nvPr/>
        </p:nvGrpSpPr>
        <p:grpSpPr>
          <a:xfrm>
            <a:off x="1815102" y="2225306"/>
            <a:ext cx="1303571" cy="900994"/>
            <a:chOff x="3836375" y="2500387"/>
            <a:chExt cx="763975" cy="528040"/>
          </a:xfrm>
        </p:grpSpPr>
        <p:pic>
          <p:nvPicPr>
            <p:cNvPr id="237" name="Google Shape;237;p23"/>
            <p:cNvPicPr preferRelativeResize="0"/>
            <p:nvPr/>
          </p:nvPicPr>
          <p:blipFill rotWithShape="1">
            <a:blip r:embed="rId5">
              <a:alphaModFix/>
            </a:blip>
            <a:srcRect b="24655" l="16091" r="17797" t="25231"/>
            <a:stretch/>
          </p:blipFill>
          <p:spPr>
            <a:xfrm>
              <a:off x="3836379" y="2500387"/>
              <a:ext cx="763971" cy="289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23"/>
            <p:cNvPicPr preferRelativeResize="0"/>
            <p:nvPr/>
          </p:nvPicPr>
          <p:blipFill rotWithShape="1">
            <a:blip r:embed="rId6">
              <a:alphaModFix/>
            </a:blip>
            <a:srcRect b="11557" l="0" r="0" t="10084"/>
            <a:stretch/>
          </p:blipFill>
          <p:spPr>
            <a:xfrm>
              <a:off x="3836375" y="2771878"/>
              <a:ext cx="763971" cy="256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9" name="Google Shape;239;p23"/>
          <p:cNvPicPr preferRelativeResize="0"/>
          <p:nvPr/>
        </p:nvPicPr>
        <p:blipFill rotWithShape="1">
          <a:blip r:embed="rId4">
            <a:alphaModFix/>
          </a:blip>
          <a:srcRect b="20293" l="31459" r="32028" t="22023"/>
          <a:stretch/>
        </p:blipFill>
        <p:spPr>
          <a:xfrm>
            <a:off x="610800" y="3028963"/>
            <a:ext cx="955796" cy="1019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23"/>
          <p:cNvCxnSpPr>
            <a:stCxn id="235" idx="3"/>
            <a:endCxn id="237" idx="0"/>
          </p:cNvCxnSpPr>
          <p:nvPr/>
        </p:nvCxnSpPr>
        <p:spPr>
          <a:xfrm>
            <a:off x="1566596" y="1612100"/>
            <a:ext cx="900300" cy="6132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1" name="Google Shape;241;p23"/>
          <p:cNvCxnSpPr>
            <a:stCxn id="238" idx="2"/>
            <a:endCxn id="239" idx="3"/>
          </p:cNvCxnSpPr>
          <p:nvPr/>
        </p:nvCxnSpPr>
        <p:spPr>
          <a:xfrm rot="5400000">
            <a:off x="1810634" y="2882250"/>
            <a:ext cx="412200" cy="9003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42" name="Google Shape;24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02225" y="1356475"/>
            <a:ext cx="5603625" cy="26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/>
          <p:nvPr/>
        </p:nvSpPr>
        <p:spPr>
          <a:xfrm>
            <a:off x="783900" y="2121675"/>
            <a:ext cx="6096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Mono"/>
                <a:ea typeface="Roboto Mono"/>
                <a:cs typeface="Roboto Mono"/>
                <a:sym typeface="Roboto Mono"/>
              </a:rPr>
              <a:t>load</a:t>
            </a: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44" name="Google Shape;244;p23"/>
          <p:cNvSpPr txBox="1"/>
          <p:nvPr/>
        </p:nvSpPr>
        <p:spPr>
          <a:xfrm>
            <a:off x="610800" y="3995125"/>
            <a:ext cx="9558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Mono"/>
                <a:ea typeface="Roboto Mono"/>
                <a:cs typeface="Roboto Mono"/>
                <a:sym typeface="Roboto Mono"/>
              </a:rPr>
              <a:t>ingest</a:t>
            </a: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Batch transform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0" name="Google Shape;250;p24"/>
          <p:cNvPicPr preferRelativeResize="0"/>
          <p:nvPr/>
        </p:nvPicPr>
        <p:blipFill rotWithShape="1">
          <a:blip r:embed="rId3">
            <a:alphaModFix/>
          </a:blip>
          <a:srcRect b="45675" l="25665" r="17564" t="0"/>
          <a:stretch/>
        </p:blipFill>
        <p:spPr>
          <a:xfrm>
            <a:off x="0" y="4124325"/>
            <a:ext cx="9143963" cy="101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4"/>
          <p:cNvPicPr preferRelativeResize="0"/>
          <p:nvPr/>
        </p:nvPicPr>
        <p:blipFill rotWithShape="1">
          <a:blip r:embed="rId4">
            <a:alphaModFix/>
          </a:blip>
          <a:srcRect b="20293" l="31459" r="32028" t="22023"/>
          <a:stretch/>
        </p:blipFill>
        <p:spPr>
          <a:xfrm>
            <a:off x="1195477" y="1223525"/>
            <a:ext cx="955796" cy="1019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" name="Google Shape;252;p24"/>
          <p:cNvGrpSpPr/>
          <p:nvPr/>
        </p:nvGrpSpPr>
        <p:grpSpPr>
          <a:xfrm>
            <a:off x="3717190" y="1288543"/>
            <a:ext cx="1303571" cy="900994"/>
            <a:chOff x="3836375" y="2500387"/>
            <a:chExt cx="763975" cy="528040"/>
          </a:xfrm>
        </p:grpSpPr>
        <p:pic>
          <p:nvPicPr>
            <p:cNvPr id="253" name="Google Shape;253;p24"/>
            <p:cNvPicPr preferRelativeResize="0"/>
            <p:nvPr/>
          </p:nvPicPr>
          <p:blipFill rotWithShape="1">
            <a:blip r:embed="rId5">
              <a:alphaModFix/>
            </a:blip>
            <a:srcRect b="24655" l="16091" r="17797" t="25231"/>
            <a:stretch/>
          </p:blipFill>
          <p:spPr>
            <a:xfrm>
              <a:off x="3836379" y="2500387"/>
              <a:ext cx="763971" cy="289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24"/>
            <p:cNvPicPr preferRelativeResize="0"/>
            <p:nvPr/>
          </p:nvPicPr>
          <p:blipFill rotWithShape="1">
            <a:blip r:embed="rId6">
              <a:alphaModFix/>
            </a:blip>
            <a:srcRect b="11557" l="0" r="0" t="10084"/>
            <a:stretch/>
          </p:blipFill>
          <p:spPr>
            <a:xfrm>
              <a:off x="3836375" y="2771878"/>
              <a:ext cx="763971" cy="256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5" name="Google Shape;255;p24"/>
          <p:cNvPicPr preferRelativeResize="0"/>
          <p:nvPr/>
        </p:nvPicPr>
        <p:blipFill rotWithShape="1">
          <a:blip r:embed="rId4">
            <a:alphaModFix/>
          </a:blip>
          <a:srcRect b="20293" l="31459" r="32028" t="22023"/>
          <a:stretch/>
        </p:blipFill>
        <p:spPr>
          <a:xfrm>
            <a:off x="6492177" y="1280950"/>
            <a:ext cx="955796" cy="1019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6" name="Google Shape;256;p24"/>
          <p:cNvCxnSpPr>
            <a:stCxn id="251" idx="3"/>
            <a:endCxn id="253" idx="1"/>
          </p:cNvCxnSpPr>
          <p:nvPr/>
        </p:nvCxnSpPr>
        <p:spPr>
          <a:xfrm flipH="1" rot="10800000">
            <a:off x="2151273" y="1535713"/>
            <a:ext cx="1566000" cy="197400"/>
          </a:xfrm>
          <a:prstGeom prst="curvedConnector3">
            <a:avLst>
              <a:gd fmla="val 49998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7" name="Google Shape;257;p24"/>
          <p:cNvCxnSpPr>
            <a:stCxn id="253" idx="3"/>
            <a:endCxn id="255" idx="1"/>
          </p:cNvCxnSpPr>
          <p:nvPr/>
        </p:nvCxnSpPr>
        <p:spPr>
          <a:xfrm>
            <a:off x="5020760" y="1535584"/>
            <a:ext cx="1471500" cy="255000"/>
          </a:xfrm>
          <a:prstGeom prst="curvedConnector3">
            <a:avLst>
              <a:gd fmla="val 49997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8" name="Google Shape;258;p24"/>
          <p:cNvSpPr txBox="1"/>
          <p:nvPr/>
        </p:nvSpPr>
        <p:spPr>
          <a:xfrm>
            <a:off x="1195475" y="2186900"/>
            <a:ext cx="9558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Mono"/>
                <a:ea typeface="Roboto Mono"/>
                <a:cs typeface="Roboto Mono"/>
                <a:sym typeface="Roboto Mono"/>
              </a:rPr>
              <a:t>ingest</a:t>
            </a: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59" name="Google Shape;259;p24"/>
          <p:cNvSpPr txBox="1"/>
          <p:nvPr/>
        </p:nvSpPr>
        <p:spPr>
          <a:xfrm>
            <a:off x="6358075" y="2186900"/>
            <a:ext cx="12240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Mono"/>
                <a:ea typeface="Roboto Mono"/>
                <a:cs typeface="Roboto Mono"/>
                <a:sym typeface="Roboto Mono"/>
              </a:rPr>
              <a:t>warehouse</a:t>
            </a: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60" name="Google Shape;260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2950" y="2612751"/>
            <a:ext cx="7537798" cy="13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Infinitely Flexible Data </a:t>
            </a:r>
            <a:b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Products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6" name="Google Shape;266;p25"/>
          <p:cNvPicPr preferRelativeResize="0"/>
          <p:nvPr/>
        </p:nvPicPr>
        <p:blipFill rotWithShape="1">
          <a:blip r:embed="rId3">
            <a:alphaModFix/>
          </a:blip>
          <a:srcRect b="45675" l="25665" r="17564" t="0"/>
          <a:stretch/>
        </p:blipFill>
        <p:spPr>
          <a:xfrm>
            <a:off x="0" y="4124325"/>
            <a:ext cx="9143963" cy="101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 rotWithShape="1">
          <a:blip r:embed="rId4">
            <a:alphaModFix/>
          </a:blip>
          <a:srcRect b="11245" l="17772" r="20859" t="12824"/>
          <a:stretch/>
        </p:blipFill>
        <p:spPr>
          <a:xfrm>
            <a:off x="4982044" y="252213"/>
            <a:ext cx="744750" cy="92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 rotWithShape="1">
          <a:blip r:embed="rId5">
            <a:alphaModFix/>
          </a:blip>
          <a:srcRect b="9887" l="9681" r="9640" t="11706"/>
          <a:stretch/>
        </p:blipFill>
        <p:spPr>
          <a:xfrm>
            <a:off x="3195674" y="1168109"/>
            <a:ext cx="744750" cy="7238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p25"/>
          <p:cNvCxnSpPr>
            <a:stCxn id="268" idx="3"/>
            <a:endCxn id="267" idx="1"/>
          </p:cNvCxnSpPr>
          <p:nvPr/>
        </p:nvCxnSpPr>
        <p:spPr>
          <a:xfrm flipH="1" rot="10800000">
            <a:off x="3940424" y="713119"/>
            <a:ext cx="1041600" cy="816900"/>
          </a:xfrm>
          <a:prstGeom prst="curvedConnector3">
            <a:avLst>
              <a:gd fmla="val 50001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70" name="Google Shape;27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2099" y="1530025"/>
            <a:ext cx="3543300" cy="251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 rotWithShape="1">
          <a:blip r:embed="rId7">
            <a:alphaModFix/>
          </a:blip>
          <a:srcRect b="20293" l="31459" r="32028" t="22023"/>
          <a:stretch/>
        </p:blipFill>
        <p:spPr>
          <a:xfrm>
            <a:off x="496025" y="2061438"/>
            <a:ext cx="955796" cy="101917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5"/>
          <p:cNvSpPr txBox="1"/>
          <p:nvPr/>
        </p:nvSpPr>
        <p:spPr>
          <a:xfrm>
            <a:off x="361925" y="3039125"/>
            <a:ext cx="12240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Mono"/>
                <a:ea typeface="Roboto Mono"/>
                <a:cs typeface="Roboto Mono"/>
                <a:sym typeface="Roboto Mono"/>
              </a:rPr>
              <a:t>warehouse</a:t>
            </a: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273" name="Google Shape;273;p25"/>
          <p:cNvCxnSpPr>
            <a:stCxn id="271" idx="3"/>
            <a:endCxn id="268" idx="1"/>
          </p:cNvCxnSpPr>
          <p:nvPr/>
        </p:nvCxnSpPr>
        <p:spPr>
          <a:xfrm flipH="1" rot="10800000">
            <a:off x="1451821" y="1530025"/>
            <a:ext cx="1743900" cy="1041000"/>
          </a:xfrm>
          <a:prstGeom prst="curvedConnector3">
            <a:avLst>
              <a:gd fmla="val 49999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4" name="Google Shape;274;p25"/>
          <p:cNvSpPr txBox="1"/>
          <p:nvPr>
            <p:ph idx="1" type="body"/>
          </p:nvPr>
        </p:nvSpPr>
        <p:spPr>
          <a:xfrm>
            <a:off x="5789738" y="252213"/>
            <a:ext cx="14637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SNS / SQS message bus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pSp>
        <p:nvGrpSpPr>
          <p:cNvPr id="275" name="Google Shape;275;p25"/>
          <p:cNvGrpSpPr/>
          <p:nvPr/>
        </p:nvGrpSpPr>
        <p:grpSpPr>
          <a:xfrm>
            <a:off x="2427450" y="2042300"/>
            <a:ext cx="2586000" cy="1213500"/>
            <a:chOff x="3338550" y="2571750"/>
            <a:chExt cx="2586000" cy="1213500"/>
          </a:xfrm>
        </p:grpSpPr>
        <p:sp>
          <p:nvSpPr>
            <p:cNvPr id="276" name="Google Shape;276;p25"/>
            <p:cNvSpPr/>
            <p:nvPr/>
          </p:nvSpPr>
          <p:spPr>
            <a:xfrm>
              <a:off x="3338550" y="2571750"/>
              <a:ext cx="2586000" cy="12135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77" name="Google Shape;277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821456" y="2668987"/>
              <a:ext cx="460113" cy="492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500565" y="3258225"/>
              <a:ext cx="492300" cy="49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648023" y="2776553"/>
              <a:ext cx="955800" cy="277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992875" y="3258225"/>
              <a:ext cx="1888773" cy="364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25"/>
          <p:cNvGrpSpPr/>
          <p:nvPr/>
        </p:nvGrpSpPr>
        <p:grpSpPr>
          <a:xfrm>
            <a:off x="3159295" y="3406183"/>
            <a:ext cx="817500" cy="837211"/>
            <a:chOff x="8571970" y="3337015"/>
            <a:chExt cx="817500" cy="837211"/>
          </a:xfrm>
        </p:grpSpPr>
        <p:grpSp>
          <p:nvGrpSpPr>
            <p:cNvPr id="282" name="Google Shape;282;p25"/>
            <p:cNvGrpSpPr/>
            <p:nvPr/>
          </p:nvGrpSpPr>
          <p:grpSpPr>
            <a:xfrm>
              <a:off x="8571970" y="3800426"/>
              <a:ext cx="817500" cy="373800"/>
              <a:chOff x="3941200" y="4444925"/>
              <a:chExt cx="817500" cy="373800"/>
            </a:xfrm>
          </p:grpSpPr>
          <p:sp>
            <p:nvSpPr>
              <p:cNvPr id="283" name="Google Shape;283;p25"/>
              <p:cNvSpPr/>
              <p:nvPr/>
            </p:nvSpPr>
            <p:spPr>
              <a:xfrm>
                <a:off x="3941200" y="4444925"/>
                <a:ext cx="817500" cy="3738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84" name="Google Shape;284;p25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4034628" y="4519396"/>
                <a:ext cx="257340" cy="2573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" name="Google Shape;285;p25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4405571" y="4519152"/>
                <a:ext cx="257340" cy="25734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86" name="Google Shape;286;p25"/>
              <p:cNvCxnSpPr/>
              <p:nvPr/>
            </p:nvCxnSpPr>
            <p:spPr>
              <a:xfrm flipH="1">
                <a:off x="4287345" y="4535018"/>
                <a:ext cx="125100" cy="216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9595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pic>
          <p:nvPicPr>
            <p:cNvPr id="287" name="Google Shape;287;p2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8628575" y="3337015"/>
              <a:ext cx="695702" cy="53529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88" name="Google Shape;288;p25"/>
          <p:cNvCxnSpPr>
            <a:stCxn id="271" idx="3"/>
            <a:endCxn id="283" idx="1"/>
          </p:cNvCxnSpPr>
          <p:nvPr/>
        </p:nvCxnSpPr>
        <p:spPr>
          <a:xfrm>
            <a:off x="1451821" y="2571025"/>
            <a:ext cx="1707600" cy="1485600"/>
          </a:xfrm>
          <a:prstGeom prst="curvedConnector3">
            <a:avLst>
              <a:gd fmla="val 49996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And it’s all so cheap!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4" name="Google Shape;294;p26"/>
          <p:cNvPicPr preferRelativeResize="0"/>
          <p:nvPr/>
        </p:nvPicPr>
        <p:blipFill rotWithShape="1">
          <a:blip r:embed="rId3">
            <a:alphaModFix/>
          </a:blip>
          <a:srcRect b="45675" l="25665" r="17564" t="0"/>
          <a:stretch/>
        </p:blipFill>
        <p:spPr>
          <a:xfrm>
            <a:off x="0" y="4124325"/>
            <a:ext cx="9143963" cy="101917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6"/>
          <p:cNvSpPr txBox="1"/>
          <p:nvPr>
            <p:ph idx="1" type="body"/>
          </p:nvPr>
        </p:nvSpPr>
        <p:spPr>
          <a:xfrm>
            <a:off x="4867275" y="600075"/>
            <a:ext cx="3964800" cy="37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latin typeface="Roboto Mono Medium"/>
                <a:ea typeface="Roboto Mono Medium"/>
                <a:cs typeface="Roboto Mono Medium"/>
                <a:sym typeface="Roboto Mono Medium"/>
              </a:rPr>
              <a:t>$  46 </a:t>
            </a:r>
            <a:r>
              <a:rPr lang="en" sz="1400">
                <a:latin typeface="Roboto Mono Medium"/>
                <a:ea typeface="Roboto Mono Medium"/>
                <a:cs typeface="Roboto Mono Medium"/>
                <a:sym typeface="Roboto Mono Medium"/>
              </a:rPr>
              <a:t>SNS</a:t>
            </a:r>
            <a:endParaRPr sz="1400"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latin typeface="Roboto Mono Medium"/>
                <a:ea typeface="Roboto Mono Medium"/>
                <a:cs typeface="Roboto Mono Medium"/>
                <a:sym typeface="Roboto Mono Medium"/>
              </a:rPr>
              <a:t>$ 308 </a:t>
            </a:r>
            <a:r>
              <a:rPr lang="en" sz="1400">
                <a:latin typeface="Roboto Mono Medium"/>
                <a:ea typeface="Roboto Mono Medium"/>
                <a:cs typeface="Roboto Mono Medium"/>
                <a:sym typeface="Roboto Mono Medium"/>
              </a:rPr>
              <a:t>SQS</a:t>
            </a:r>
            <a:endParaRPr sz="1400"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latin typeface="Roboto Mono Medium"/>
                <a:ea typeface="Roboto Mono Medium"/>
                <a:cs typeface="Roboto Mono Medium"/>
                <a:sym typeface="Roboto Mono Medium"/>
              </a:rPr>
              <a:t>$   3 Kinesis</a:t>
            </a:r>
            <a:endParaRPr sz="1400"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latin typeface="Roboto Mono Medium"/>
                <a:ea typeface="Roboto Mono Medium"/>
                <a:cs typeface="Roboto Mono Medium"/>
                <a:sym typeface="Roboto Mono Medium"/>
              </a:rPr>
              <a:t>$ 100 S3</a:t>
            </a:r>
            <a:endParaRPr sz="1400"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latin typeface="Roboto Mono Medium"/>
                <a:ea typeface="Roboto Mono Medium"/>
                <a:cs typeface="Roboto Mono Medium"/>
                <a:sym typeface="Roboto Mono Medium"/>
              </a:rPr>
              <a:t>$ 186 Redshift</a:t>
            </a:r>
            <a:endParaRPr sz="1400"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latin typeface="Roboto Mono Medium"/>
                <a:ea typeface="Roboto Mono Medium"/>
                <a:cs typeface="Roboto Mono Medium"/>
                <a:sym typeface="Roboto Mono Medium"/>
              </a:rPr>
              <a:t>$ 100 Sinter </a:t>
            </a:r>
            <a:endParaRPr sz="1400"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latin typeface="Roboto Mono Medium"/>
                <a:ea typeface="Roboto Mono Medium"/>
                <a:cs typeface="Roboto Mono Medium"/>
                <a:sym typeface="Roboto Mono Medium"/>
              </a:rPr>
              <a:t>$ 100 EC2 t3.medium x 3</a:t>
            </a:r>
            <a:br>
              <a:rPr lang="en" sz="1400">
                <a:latin typeface="Roboto Mono Medium"/>
                <a:ea typeface="Roboto Mono Medium"/>
                <a:cs typeface="Roboto Mono Medium"/>
                <a:sym typeface="Roboto Mono Medium"/>
              </a:rPr>
            </a:br>
            <a:r>
              <a:rPr lang="en" sz="1400">
                <a:latin typeface="Roboto Mono Medium"/>
                <a:ea typeface="Roboto Mono Medium"/>
                <a:cs typeface="Roboto Mono Medium"/>
                <a:sym typeface="Roboto Mono Medium"/>
              </a:rPr>
              <a:t>------</a:t>
            </a:r>
            <a:br>
              <a:rPr lang="en">
                <a:latin typeface="Roboto Mono Medium"/>
                <a:ea typeface="Roboto Mono Medium"/>
                <a:cs typeface="Roboto Mono Medium"/>
                <a:sym typeface="Roboto Mono Medium"/>
              </a:rPr>
            </a:br>
            <a:r>
              <a:rPr lang="en">
                <a:latin typeface="Roboto Mono Medium"/>
                <a:ea typeface="Roboto Mono Medium"/>
                <a:cs typeface="Roboto Mono Medium"/>
                <a:sym typeface="Roboto Mono Medium"/>
              </a:rPr>
              <a:t>&lt;$1000 for </a:t>
            </a:r>
            <a:br>
              <a:rPr lang="en">
                <a:latin typeface="Roboto Mono Medium"/>
                <a:ea typeface="Roboto Mono Medium"/>
                <a:cs typeface="Roboto Mono Medium"/>
                <a:sym typeface="Roboto Mono Medium"/>
              </a:rPr>
            </a:br>
            <a:r>
              <a:rPr lang="en">
                <a:latin typeface="Roboto Mono Medium"/>
                <a:ea typeface="Roboto Mono Medium"/>
                <a:cs typeface="Roboto Mono Medium"/>
                <a:sym typeface="Roboto Mono Medium"/>
              </a:rPr>
              <a:t>  ~ 10^7 messages / month</a:t>
            </a:r>
            <a:endParaRPr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pic>
        <p:nvPicPr>
          <p:cNvPr id="296" name="Google Shape;2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875" y="1170125"/>
            <a:ext cx="2909742" cy="28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7"/>
          <p:cNvPicPr preferRelativeResize="0"/>
          <p:nvPr/>
        </p:nvPicPr>
        <p:blipFill rotWithShape="1">
          <a:blip r:embed="rId3">
            <a:alphaModFix/>
          </a:blip>
          <a:srcRect b="9442" l="0" r="0" t="1555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325" y="3871601"/>
            <a:ext cx="4114675" cy="12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8"/>
          <p:cNvSpPr txBox="1"/>
          <p:nvPr>
            <p:ph type="title"/>
          </p:nvPr>
        </p:nvSpPr>
        <p:spPr>
          <a:xfrm>
            <a:off x="311700" y="445025"/>
            <a:ext cx="744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An integrated example: Canopy Area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8" name="Google Shape;30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70125"/>
            <a:ext cx="5287815" cy="254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8375" y="1115300"/>
            <a:ext cx="3695624" cy="2658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9" title="4D304a_2018-09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5325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0"/>
          <p:cNvPicPr preferRelativeResize="0"/>
          <p:nvPr/>
        </p:nvPicPr>
        <p:blipFill rotWithShape="1">
          <a:blip r:embed="rId3">
            <a:alphaModFix/>
          </a:blip>
          <a:srcRect b="16290" l="18840" r="26199" t="8707"/>
          <a:stretch/>
        </p:blipFill>
        <p:spPr>
          <a:xfrm>
            <a:off x="5013049" y="0"/>
            <a:ext cx="5025472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0"/>
          <p:cNvSpPr txBox="1"/>
          <p:nvPr>
            <p:ph type="title"/>
          </p:nvPr>
        </p:nvSpPr>
        <p:spPr>
          <a:xfrm>
            <a:off x="311700" y="445025"/>
            <a:ext cx="4412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Acknowledgements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p30"/>
          <p:cNvSpPr txBox="1"/>
          <p:nvPr>
            <p:ph idx="1" type="body"/>
          </p:nvPr>
        </p:nvSpPr>
        <p:spPr>
          <a:xfrm>
            <a:off x="311700" y="1152475"/>
            <a:ext cx="390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“team of 1” isn’t quite accurate 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...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.</a:t>
            </a: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Henry Sztul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Kevin Sheurs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Sae Hwang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Marianne Hoogeveen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Katie Yoshida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1"/>
          <p:cNvPicPr preferRelativeResize="0"/>
          <p:nvPr/>
        </p:nvPicPr>
        <p:blipFill rotWithShape="1">
          <a:blip r:embed="rId3">
            <a:alphaModFix/>
          </a:blip>
          <a:srcRect b="11078" l="30119" r="30936" t="8703"/>
          <a:stretch/>
        </p:blipFill>
        <p:spPr>
          <a:xfrm>
            <a:off x="5272000" y="1152475"/>
            <a:ext cx="2509570" cy="334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1"/>
          <p:cNvPicPr preferRelativeResize="0"/>
          <p:nvPr/>
        </p:nvPicPr>
        <p:blipFill rotWithShape="1">
          <a:blip r:embed="rId4">
            <a:alphaModFix/>
          </a:blip>
          <a:srcRect b="11662" l="30707" r="30348" t="8125"/>
          <a:stretch/>
        </p:blipFill>
        <p:spPr>
          <a:xfrm>
            <a:off x="6315890" y="1448121"/>
            <a:ext cx="2509570" cy="334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1"/>
          <p:cNvPicPr preferRelativeResize="0"/>
          <p:nvPr/>
        </p:nvPicPr>
        <p:blipFill rotWithShape="1">
          <a:blip r:embed="rId5">
            <a:alphaModFix/>
          </a:blip>
          <a:srcRect b="10740" l="35980" r="34541" t="19786"/>
          <a:stretch/>
        </p:blipFill>
        <p:spPr>
          <a:xfrm>
            <a:off x="7368276" y="2246667"/>
            <a:ext cx="1899546" cy="289683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Come say hi!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Google Shape;330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 Medium"/>
              <a:buChar char="-"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Office hours immediately following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 Medium"/>
              <a:buChar char="-"/>
            </a:pPr>
            <a:r>
              <a:rPr lang="en" u="sng">
                <a:solidFill>
                  <a:schemeClr val="hlink"/>
                </a:solidFill>
                <a:latin typeface="Raleway Medium"/>
                <a:ea typeface="Raleway Medium"/>
                <a:cs typeface="Raleway Medium"/>
                <a:sym typeface="Raleway Medium"/>
                <a:hlinkClick r:id="rId6"/>
              </a:rPr>
              <a:t>@swiftsam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 on twitter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 Medium"/>
              <a:buChar char="-"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@BoweryFarming on twitter/insta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 Medium"/>
              <a:buChar char="-"/>
            </a:pPr>
            <a:r>
              <a:rPr lang="en" u="sng">
                <a:solidFill>
                  <a:schemeClr val="hlink"/>
                </a:solidFill>
                <a:latin typeface="Raleway Medium"/>
                <a:ea typeface="Raleway Medium"/>
                <a:cs typeface="Raleway Medium"/>
                <a:sym typeface="Raleway Medium"/>
                <a:hlinkClick r:id="rId7"/>
              </a:rPr>
              <a:t>We’re hiring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 Medium"/>
              <a:buChar char="-"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Find us in Manhattan and NJ Wholefoods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406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Modern Farming?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390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Indoor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Hydroponic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LED lit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Vertical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Automated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12495" l="50000" r="0" t="12502"/>
          <a:stretch/>
        </p:blipFill>
        <p:spPr>
          <a:xfrm>
            <a:off x="4572000" y="0"/>
            <a:ext cx="4572000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325" y="3840500"/>
            <a:ext cx="877577" cy="87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4847" y="3840500"/>
            <a:ext cx="877577" cy="87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8497" y="3840500"/>
            <a:ext cx="877577" cy="87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6671" y="3840500"/>
            <a:ext cx="877577" cy="877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2"/>
          <p:cNvPicPr preferRelativeResize="0"/>
          <p:nvPr/>
        </p:nvPicPr>
        <p:blipFill rotWithShape="1">
          <a:blip r:embed="rId3">
            <a:alphaModFix/>
          </a:blip>
          <a:srcRect b="9123" l="0" r="0" t="0"/>
          <a:stretch/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12495" l="0" r="50000" t="12502"/>
          <a:stretch/>
        </p:blipFill>
        <p:spPr>
          <a:xfrm>
            <a:off x="0" y="0"/>
            <a:ext cx="4572000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9325" y="95250"/>
            <a:ext cx="1704974" cy="18627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4867275" y="2019300"/>
            <a:ext cx="3965100" cy="26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3 years old, Series A, </a:t>
            </a: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6</a:t>
            </a: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0 employees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Product is available at </a:t>
            </a: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… more coming soon!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5">
            <a:alphaModFix/>
          </a:blip>
          <a:srcRect b="0" l="22417" r="21622" t="0"/>
          <a:stretch/>
        </p:blipFill>
        <p:spPr>
          <a:xfrm>
            <a:off x="6429353" y="3372525"/>
            <a:ext cx="840959" cy="78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6">
            <a:alphaModFix/>
          </a:blip>
          <a:srcRect b="0" l="29213" r="29843" t="0"/>
          <a:stretch/>
        </p:blipFill>
        <p:spPr>
          <a:xfrm>
            <a:off x="5536825" y="3372529"/>
            <a:ext cx="830250" cy="78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31913" y="3372525"/>
            <a:ext cx="780675" cy="78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78288" y="4261950"/>
            <a:ext cx="758797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23271" y="4261950"/>
            <a:ext cx="798092" cy="48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5740950" y="1152475"/>
            <a:ext cx="3212400" cy="36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Agricultural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Finding the </a:t>
            </a: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perfect recipe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3026325" y="1152475"/>
            <a:ext cx="3212400" cy="3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Informational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Scaling the </a:t>
            </a: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green thumb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11700" y="1152475"/>
            <a:ext cx="3212400" cy="3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aleway"/>
                <a:ea typeface="Raleway"/>
                <a:cs typeface="Raleway"/>
                <a:sym typeface="Raleway"/>
              </a:rPr>
              <a:t>Operational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Constrained </a:t>
            </a: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optimization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4873" y="1653300"/>
            <a:ext cx="1681950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But what about the “AI”?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4">
            <a:alphaModFix/>
          </a:blip>
          <a:srcRect b="8825" l="23217" r="21543" t="28221"/>
          <a:stretch/>
        </p:blipFill>
        <p:spPr>
          <a:xfrm>
            <a:off x="568876" y="1805700"/>
            <a:ext cx="2627718" cy="168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3701" y="1727525"/>
            <a:ext cx="1942823" cy="184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 b="0" l="0" r="8842" t="0"/>
          <a:stretch/>
        </p:blipFill>
        <p:spPr>
          <a:xfrm>
            <a:off x="0" y="0"/>
            <a:ext cx="9143998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What’s different? Control and time to iterate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3" name="Google Shape;103;p18"/>
          <p:cNvGrpSpPr/>
          <p:nvPr/>
        </p:nvGrpSpPr>
        <p:grpSpPr>
          <a:xfrm>
            <a:off x="1620153" y="1129128"/>
            <a:ext cx="6273137" cy="3508209"/>
            <a:chOff x="689516" y="1243975"/>
            <a:chExt cx="5739900" cy="3210000"/>
          </a:xfrm>
        </p:grpSpPr>
        <p:cxnSp>
          <p:nvCxnSpPr>
            <p:cNvPr id="104" name="Google Shape;104;p18"/>
            <p:cNvCxnSpPr/>
            <p:nvPr/>
          </p:nvCxnSpPr>
          <p:spPr>
            <a:xfrm rot="10800000">
              <a:off x="698834" y="1243975"/>
              <a:ext cx="0" cy="32100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05" name="Google Shape;105;p18"/>
            <p:cNvCxnSpPr/>
            <p:nvPr/>
          </p:nvCxnSpPr>
          <p:spPr>
            <a:xfrm>
              <a:off x="689516" y="4449325"/>
              <a:ext cx="57399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b="0" l="0" r="48617" t="0"/>
          <a:stretch/>
        </p:blipFill>
        <p:spPr>
          <a:xfrm>
            <a:off x="1972725" y="3091750"/>
            <a:ext cx="1803000" cy="14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9900" y="2456500"/>
            <a:ext cx="2156675" cy="130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1989075" y="2919825"/>
            <a:ext cx="17703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Open Field</a:t>
            </a:r>
            <a:endParaRPr/>
          </a:p>
        </p:txBody>
      </p:sp>
      <p:sp>
        <p:nvSpPr>
          <p:cNvPr id="109" name="Google Shape;109;p18"/>
          <p:cNvSpPr txBox="1"/>
          <p:nvPr/>
        </p:nvSpPr>
        <p:spPr>
          <a:xfrm>
            <a:off x="3764175" y="2319750"/>
            <a:ext cx="17703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Greenhouse</a:t>
            </a:r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 rotWithShape="1">
          <a:blip r:embed="rId5">
            <a:alphaModFix/>
          </a:blip>
          <a:srcRect b="9123" l="0" r="0" t="0"/>
          <a:stretch/>
        </p:blipFill>
        <p:spPr>
          <a:xfrm>
            <a:off x="5696575" y="1398725"/>
            <a:ext cx="2112697" cy="11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2540050" y="4755438"/>
            <a:ext cx="39507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Proportion of factors controlled</a:t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 rot="-5400000">
            <a:off x="-68225" y="2623075"/>
            <a:ext cx="1869300" cy="29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Trials per year</a:t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5696575" y="1267025"/>
            <a:ext cx="20874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Indoor Vertical</a:t>
            </a:r>
            <a:endParaRPr/>
          </a:p>
        </p:txBody>
      </p:sp>
      <p:sp>
        <p:nvSpPr>
          <p:cNvPr id="114" name="Google Shape;114;p18"/>
          <p:cNvSpPr txBox="1"/>
          <p:nvPr/>
        </p:nvSpPr>
        <p:spPr>
          <a:xfrm>
            <a:off x="1558075" y="4755438"/>
            <a:ext cx="291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0</a:t>
            </a:r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7427050" y="4755438"/>
            <a:ext cx="291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endParaRPr/>
          </a:p>
        </p:txBody>
      </p:sp>
      <p:sp>
        <p:nvSpPr>
          <p:cNvPr id="116" name="Google Shape;116;p18"/>
          <p:cNvSpPr txBox="1"/>
          <p:nvPr/>
        </p:nvSpPr>
        <p:spPr>
          <a:xfrm>
            <a:off x="1417977" y="4332413"/>
            <a:ext cx="2919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1 </a:t>
            </a:r>
            <a:endParaRPr/>
          </a:p>
        </p:txBody>
      </p:sp>
      <p:sp>
        <p:nvSpPr>
          <p:cNvPr id="117" name="Google Shape;117;p18"/>
          <p:cNvSpPr txBox="1"/>
          <p:nvPr/>
        </p:nvSpPr>
        <p:spPr>
          <a:xfrm>
            <a:off x="1012377" y="3541841"/>
            <a:ext cx="6975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a few</a:t>
            </a:r>
            <a:r>
              <a:rPr b="1"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/>
          </a:p>
        </p:txBody>
      </p:sp>
      <p:sp>
        <p:nvSpPr>
          <p:cNvPr id="118" name="Google Shape;118;p18"/>
          <p:cNvSpPr txBox="1"/>
          <p:nvPr/>
        </p:nvSpPr>
        <p:spPr>
          <a:xfrm>
            <a:off x="1105677" y="2751269"/>
            <a:ext cx="6042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10’s</a:t>
            </a:r>
            <a:r>
              <a:rPr b="1"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1058877" y="1960697"/>
            <a:ext cx="6510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100’s </a:t>
            </a:r>
            <a:endParaRPr/>
          </a:p>
        </p:txBody>
      </p:sp>
      <p:sp>
        <p:nvSpPr>
          <p:cNvPr id="120" name="Google Shape;120;p18"/>
          <p:cNvSpPr txBox="1"/>
          <p:nvPr/>
        </p:nvSpPr>
        <p:spPr>
          <a:xfrm>
            <a:off x="866577" y="1170125"/>
            <a:ext cx="8433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1000’s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The “hero” challenge:  Provide value early by closing the loop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275" y="1054180"/>
            <a:ext cx="1695450" cy="11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5018850" y="1861038"/>
            <a:ext cx="21798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Data </a:t>
            </a: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from business systems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8250" y="3128092"/>
            <a:ext cx="1695450" cy="1141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129;p19"/>
          <p:cNvCxnSpPr>
            <a:stCxn id="126" idx="3"/>
            <a:endCxn id="128" idx="0"/>
          </p:cNvCxnSpPr>
          <p:nvPr/>
        </p:nvCxnSpPr>
        <p:spPr>
          <a:xfrm>
            <a:off x="5800725" y="1643542"/>
            <a:ext cx="2015400" cy="14847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0" name="Google Shape;130;p19"/>
          <p:cNvSpPr txBox="1"/>
          <p:nvPr>
            <p:ph idx="1" type="body"/>
          </p:nvPr>
        </p:nvSpPr>
        <p:spPr>
          <a:xfrm>
            <a:off x="6830850" y="4238650"/>
            <a:ext cx="21798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Well structured warehouse data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 rotWithShape="1">
          <a:blip r:embed="rId5">
            <a:alphaModFix/>
          </a:blip>
          <a:srcRect b="7662" l="27421" r="25696" t="5651"/>
          <a:stretch/>
        </p:blipFill>
        <p:spPr>
          <a:xfrm>
            <a:off x="3915213" y="3467100"/>
            <a:ext cx="800650" cy="148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075" y="3614004"/>
            <a:ext cx="2352676" cy="130704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>
            <p:ph idx="1" type="body"/>
          </p:nvPr>
        </p:nvSpPr>
        <p:spPr>
          <a:xfrm>
            <a:off x="3916200" y="3181725"/>
            <a:ext cx="21798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Do something clever ?!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34" name="Google Shape;134;p19"/>
          <p:cNvSpPr txBox="1"/>
          <p:nvPr>
            <p:ph idx="1" type="body"/>
          </p:nvPr>
        </p:nvSpPr>
        <p:spPr>
          <a:xfrm>
            <a:off x="6705600" y="1412013"/>
            <a:ext cx="21798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ETL </a:t>
            </a: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Pipeline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cxnSp>
        <p:nvCxnSpPr>
          <p:cNvPr id="135" name="Google Shape;135;p19"/>
          <p:cNvCxnSpPr>
            <a:stCxn id="128" idx="1"/>
            <a:endCxn id="131" idx="3"/>
          </p:cNvCxnSpPr>
          <p:nvPr/>
        </p:nvCxnSpPr>
        <p:spPr>
          <a:xfrm flipH="1">
            <a:off x="4715850" y="3699009"/>
            <a:ext cx="2252400" cy="508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6" name="Google Shape;136;p19"/>
          <p:cNvSpPr txBox="1"/>
          <p:nvPr>
            <p:ph idx="1" type="body"/>
          </p:nvPr>
        </p:nvSpPr>
        <p:spPr>
          <a:xfrm>
            <a:off x="4637850" y="4000813"/>
            <a:ext cx="2179800" cy="7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ML</a:t>
            </a: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Pipeline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2718088" y="3264538"/>
            <a:ext cx="228600" cy="2286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9"/>
          <p:cNvSpPr/>
          <p:nvPr/>
        </p:nvSpPr>
        <p:spPr>
          <a:xfrm>
            <a:off x="2866575" y="3454838"/>
            <a:ext cx="228600" cy="228600"/>
          </a:xfrm>
          <a:prstGeom prst="rect">
            <a:avLst/>
          </a:prstGeom>
          <a:solidFill>
            <a:srgbClr val="FF00FF"/>
          </a:solidFill>
          <a:ln cap="flat" cmpd="sng" w="1905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9"/>
          <p:cNvSpPr/>
          <p:nvPr/>
        </p:nvSpPr>
        <p:spPr>
          <a:xfrm>
            <a:off x="3074200" y="3584700"/>
            <a:ext cx="228600" cy="2286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3200400" y="3732425"/>
            <a:ext cx="228600" cy="228600"/>
          </a:xfrm>
          <a:prstGeom prst="rect">
            <a:avLst/>
          </a:prstGeom>
          <a:solidFill>
            <a:srgbClr val="FF00FF"/>
          </a:solidFill>
          <a:ln cap="flat" cmpd="sng" w="1905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3379000" y="3838800"/>
            <a:ext cx="228600" cy="2286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9"/>
          <p:cNvSpPr/>
          <p:nvPr/>
        </p:nvSpPr>
        <p:spPr>
          <a:xfrm>
            <a:off x="3520200" y="3961013"/>
            <a:ext cx="228600" cy="228600"/>
          </a:xfrm>
          <a:prstGeom prst="rect">
            <a:avLst/>
          </a:prstGeom>
          <a:solidFill>
            <a:srgbClr val="FF00FF"/>
          </a:solidFill>
          <a:ln cap="flat" cmpd="sng" w="1905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9"/>
          <p:cNvSpPr/>
          <p:nvPr/>
        </p:nvSpPr>
        <p:spPr>
          <a:xfrm>
            <a:off x="3724275" y="4010050"/>
            <a:ext cx="228600" cy="228600"/>
          </a:xfrm>
          <a:prstGeom prst="rect">
            <a:avLst/>
          </a:prstGeom>
          <a:solidFill>
            <a:srgbClr val="00FF00"/>
          </a:solidFill>
          <a:ln cap="flat" cmpd="sng" w="1905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/>
          <p:nvPr/>
        </p:nvSpPr>
        <p:spPr>
          <a:xfrm>
            <a:off x="3840000" y="3924613"/>
            <a:ext cx="228600" cy="228600"/>
          </a:xfrm>
          <a:prstGeom prst="rect">
            <a:avLst/>
          </a:prstGeom>
          <a:solidFill>
            <a:srgbClr val="FF00FF"/>
          </a:solidFill>
          <a:ln cap="flat" cmpd="sng" w="1905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5" name="Google Shape;145;p19"/>
          <p:cNvCxnSpPr>
            <a:stCxn id="137" idx="0"/>
            <a:endCxn id="126" idx="1"/>
          </p:cNvCxnSpPr>
          <p:nvPr/>
        </p:nvCxnSpPr>
        <p:spPr>
          <a:xfrm rot="-5400000">
            <a:off x="2658388" y="1817638"/>
            <a:ext cx="1620900" cy="12729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6" name="Google Shape;146;p19"/>
          <p:cNvCxnSpPr>
            <a:stCxn id="137" idx="0"/>
            <a:endCxn id="132" idx="0"/>
          </p:cNvCxnSpPr>
          <p:nvPr/>
        </p:nvCxnSpPr>
        <p:spPr>
          <a:xfrm rot="5400000">
            <a:off x="1939138" y="2720788"/>
            <a:ext cx="349500" cy="1437000"/>
          </a:xfrm>
          <a:prstGeom prst="curvedConnector3">
            <a:avLst>
              <a:gd fmla="val -68133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7" name="Google Shape;147;p19"/>
          <p:cNvSpPr txBox="1"/>
          <p:nvPr>
            <p:ph idx="1" type="body"/>
          </p:nvPr>
        </p:nvSpPr>
        <p:spPr>
          <a:xfrm>
            <a:off x="-9875" y="3128094"/>
            <a:ext cx="1524900" cy="4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Reporting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48" name="Google Shape;148;p19"/>
          <p:cNvSpPr txBox="1"/>
          <p:nvPr>
            <p:ph idx="1" type="body"/>
          </p:nvPr>
        </p:nvSpPr>
        <p:spPr>
          <a:xfrm>
            <a:off x="2447025" y="2223219"/>
            <a:ext cx="1524900" cy="4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Data</a:t>
            </a:r>
            <a:br>
              <a:rPr lang="en"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lang="en">
                <a:latin typeface="Raleway Medium"/>
                <a:ea typeface="Raleway Medium"/>
                <a:cs typeface="Raleway Medium"/>
                <a:sym typeface="Raleway Medium"/>
              </a:rPr>
              <a:t>Product</a:t>
            </a:r>
            <a:endParaRPr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2600" y="1920095"/>
            <a:ext cx="1710600" cy="855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19"/>
          <p:cNvCxnSpPr>
            <a:stCxn id="132" idx="0"/>
            <a:endCxn id="149" idx="2"/>
          </p:cNvCxnSpPr>
          <p:nvPr/>
        </p:nvCxnSpPr>
        <p:spPr>
          <a:xfrm flipH="1" rot="5400000">
            <a:off x="907463" y="3126054"/>
            <a:ext cx="838500" cy="137400"/>
          </a:xfrm>
          <a:prstGeom prst="curvedConnector3">
            <a:avLst>
              <a:gd fmla="val 50007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1" name="Google Shape;151;p19"/>
          <p:cNvCxnSpPr>
            <a:stCxn id="149" idx="0"/>
            <a:endCxn id="126" idx="1"/>
          </p:cNvCxnSpPr>
          <p:nvPr/>
        </p:nvCxnSpPr>
        <p:spPr>
          <a:xfrm rot="-5400000">
            <a:off x="2543250" y="358145"/>
            <a:ext cx="276600" cy="28473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 b="12276" l="0" r="0" t="9482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Helvetica Neue"/>
                <a:ea typeface="Helvetica Neue"/>
                <a:cs typeface="Helvetica Neue"/>
                <a:sym typeface="Helvetica Neue"/>
              </a:rPr>
              <a:t>The Bowery Farming (data) ecosystem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675" y="1192308"/>
            <a:ext cx="744770" cy="74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 rotWithShape="1">
          <a:blip r:embed="rId4">
            <a:alphaModFix/>
          </a:blip>
          <a:srcRect b="9887" l="9681" r="9640" t="11706"/>
          <a:stretch/>
        </p:blipFill>
        <p:spPr>
          <a:xfrm>
            <a:off x="430299" y="1989272"/>
            <a:ext cx="744750" cy="72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875" y="1085387"/>
            <a:ext cx="865575" cy="78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 rotWithShape="1">
          <a:blip r:embed="rId6">
            <a:alphaModFix/>
          </a:blip>
          <a:srcRect b="14086" l="16685" r="18367" t="11264"/>
          <a:stretch/>
        </p:blipFill>
        <p:spPr>
          <a:xfrm>
            <a:off x="458862" y="2979157"/>
            <a:ext cx="744750" cy="8560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21"/>
          <p:cNvCxnSpPr>
            <a:stCxn id="164" idx="3"/>
            <a:endCxn id="167" idx="1"/>
          </p:cNvCxnSpPr>
          <p:nvPr/>
        </p:nvCxnSpPr>
        <p:spPr>
          <a:xfrm>
            <a:off x="1235450" y="1478838"/>
            <a:ext cx="837300" cy="872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" name="Google Shape;168;p21"/>
          <p:cNvCxnSpPr>
            <a:stCxn id="163" idx="3"/>
            <a:endCxn id="167" idx="1"/>
          </p:cNvCxnSpPr>
          <p:nvPr/>
        </p:nvCxnSpPr>
        <p:spPr>
          <a:xfrm>
            <a:off x="1175049" y="2351182"/>
            <a:ext cx="897600" cy="600"/>
          </a:xfrm>
          <a:prstGeom prst="curvedConnector3">
            <a:avLst>
              <a:gd fmla="val 5000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" name="Google Shape;169;p21"/>
          <p:cNvCxnSpPr>
            <a:stCxn id="165" idx="3"/>
            <a:endCxn id="167" idx="1"/>
          </p:cNvCxnSpPr>
          <p:nvPr/>
        </p:nvCxnSpPr>
        <p:spPr>
          <a:xfrm flipH="1" rot="10800000">
            <a:off x="1203613" y="2351466"/>
            <a:ext cx="869100" cy="1055700"/>
          </a:xfrm>
          <a:prstGeom prst="curvedConnector3">
            <a:avLst>
              <a:gd fmla="val 50002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0" name="Google Shape;170;p21"/>
          <p:cNvCxnSpPr>
            <a:stCxn id="167" idx="3"/>
            <a:endCxn id="162" idx="1"/>
          </p:cNvCxnSpPr>
          <p:nvPr/>
        </p:nvCxnSpPr>
        <p:spPr>
          <a:xfrm flipH="1" rot="10800000">
            <a:off x="2817494" y="1564569"/>
            <a:ext cx="711300" cy="786900"/>
          </a:xfrm>
          <a:prstGeom prst="curvedConnector3">
            <a:avLst>
              <a:gd fmla="val 49992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21"/>
          <p:cNvCxnSpPr>
            <a:stCxn id="162" idx="3"/>
            <a:endCxn id="172" idx="1"/>
          </p:cNvCxnSpPr>
          <p:nvPr/>
        </p:nvCxnSpPr>
        <p:spPr>
          <a:xfrm>
            <a:off x="4273445" y="1564694"/>
            <a:ext cx="572400" cy="600"/>
          </a:xfrm>
          <a:prstGeom prst="curvedConnector3">
            <a:avLst>
              <a:gd fmla="val 50003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2" name="Google Shape;172;p21"/>
          <p:cNvPicPr preferRelativeResize="0"/>
          <p:nvPr/>
        </p:nvPicPr>
        <p:blipFill rotWithShape="1">
          <a:blip r:embed="rId7">
            <a:alphaModFix/>
          </a:blip>
          <a:srcRect b="20293" l="31459" r="32028" t="22023"/>
          <a:stretch/>
        </p:blipFill>
        <p:spPr>
          <a:xfrm>
            <a:off x="4845876" y="1167633"/>
            <a:ext cx="744750" cy="79412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/>
        </p:nvSpPr>
        <p:spPr>
          <a:xfrm>
            <a:off x="4913450" y="1908813"/>
            <a:ext cx="6096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Mono"/>
                <a:ea typeface="Roboto Mono"/>
                <a:cs typeface="Roboto Mono"/>
                <a:sym typeface="Roboto Mono"/>
              </a:rPr>
              <a:t>load</a:t>
            </a: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8">
            <a:alphaModFix/>
          </a:blip>
          <a:srcRect b="11245" l="17772" r="20859" t="12824"/>
          <a:stretch/>
        </p:blipFill>
        <p:spPr>
          <a:xfrm>
            <a:off x="2072744" y="1890688"/>
            <a:ext cx="744750" cy="9215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1"/>
          <p:cNvCxnSpPr>
            <a:stCxn id="172" idx="3"/>
            <a:endCxn id="175" idx="1"/>
          </p:cNvCxnSpPr>
          <p:nvPr/>
        </p:nvCxnSpPr>
        <p:spPr>
          <a:xfrm>
            <a:off x="5590626" y="1564694"/>
            <a:ext cx="572400" cy="10200"/>
          </a:xfrm>
          <a:prstGeom prst="curvedConnector3">
            <a:avLst>
              <a:gd fmla="val 50005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" name="Google Shape;176;p21"/>
          <p:cNvCxnSpPr>
            <a:stCxn id="177" idx="1"/>
            <a:endCxn id="167" idx="2"/>
          </p:cNvCxnSpPr>
          <p:nvPr/>
        </p:nvCxnSpPr>
        <p:spPr>
          <a:xfrm rot="10800000">
            <a:off x="2445149" y="2812332"/>
            <a:ext cx="2162400" cy="18912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8" name="Google Shape;178;p21"/>
          <p:cNvCxnSpPr>
            <a:stCxn id="179" idx="1"/>
            <a:endCxn id="180" idx="3"/>
          </p:cNvCxnSpPr>
          <p:nvPr/>
        </p:nvCxnSpPr>
        <p:spPr>
          <a:xfrm rot="10800000">
            <a:off x="5374226" y="2828307"/>
            <a:ext cx="2022300" cy="1359300"/>
          </a:xfrm>
          <a:prstGeom prst="curvedConnector3">
            <a:avLst>
              <a:gd fmla="val 49997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1" name="Google Shape;181;p21"/>
          <p:cNvCxnSpPr>
            <a:stCxn id="175" idx="3"/>
            <a:endCxn id="182" idx="1"/>
          </p:cNvCxnSpPr>
          <p:nvPr/>
        </p:nvCxnSpPr>
        <p:spPr>
          <a:xfrm flipH="1" rot="10800000">
            <a:off x="7073886" y="1564738"/>
            <a:ext cx="406200" cy="10200"/>
          </a:xfrm>
          <a:prstGeom prst="curvedConnector3">
            <a:avLst>
              <a:gd fmla="val 50014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3" name="Google Shape;183;p21"/>
          <p:cNvCxnSpPr>
            <a:stCxn id="182" idx="3"/>
            <a:endCxn id="184" idx="0"/>
          </p:cNvCxnSpPr>
          <p:nvPr/>
        </p:nvCxnSpPr>
        <p:spPr>
          <a:xfrm>
            <a:off x="8224951" y="1564694"/>
            <a:ext cx="272100" cy="9114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" name="Google Shape;185;p21"/>
          <p:cNvCxnSpPr>
            <a:stCxn id="186" idx="2"/>
            <a:endCxn id="179" idx="3"/>
          </p:cNvCxnSpPr>
          <p:nvPr/>
        </p:nvCxnSpPr>
        <p:spPr>
          <a:xfrm rot="5400000">
            <a:off x="7778340" y="3468706"/>
            <a:ext cx="1081800" cy="355800"/>
          </a:xfrm>
          <a:prstGeom prst="curvedConnector2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7" name="Google Shape;187;p21"/>
          <p:cNvCxnSpPr>
            <a:stCxn id="179" idx="1"/>
            <a:endCxn id="177" idx="3"/>
          </p:cNvCxnSpPr>
          <p:nvPr/>
        </p:nvCxnSpPr>
        <p:spPr>
          <a:xfrm flipH="1">
            <a:off x="5352326" y="4187607"/>
            <a:ext cx="2044200" cy="516000"/>
          </a:xfrm>
          <a:prstGeom prst="curvedConnector3">
            <a:avLst>
              <a:gd fmla="val 50001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88" name="Google Shape;188;p21"/>
          <p:cNvGrpSpPr/>
          <p:nvPr/>
        </p:nvGrpSpPr>
        <p:grpSpPr>
          <a:xfrm>
            <a:off x="3610725" y="3266225"/>
            <a:ext cx="2586000" cy="1213500"/>
            <a:chOff x="3338550" y="2571750"/>
            <a:chExt cx="2586000" cy="1213500"/>
          </a:xfrm>
        </p:grpSpPr>
        <p:sp>
          <p:nvSpPr>
            <p:cNvPr id="189" name="Google Shape;189;p21"/>
            <p:cNvSpPr/>
            <p:nvPr/>
          </p:nvSpPr>
          <p:spPr>
            <a:xfrm>
              <a:off x="3338550" y="2571750"/>
              <a:ext cx="2586000" cy="12135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0" name="Google Shape;190;p2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821456" y="2668987"/>
              <a:ext cx="460113" cy="4922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500565" y="3258225"/>
              <a:ext cx="492300" cy="49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2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648023" y="2776553"/>
              <a:ext cx="955800" cy="277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2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992875" y="3258225"/>
              <a:ext cx="1888773" cy="364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4" name="Google Shape;194;p21"/>
          <p:cNvGrpSpPr/>
          <p:nvPr/>
        </p:nvGrpSpPr>
        <p:grpSpPr>
          <a:xfrm>
            <a:off x="4622045" y="2560658"/>
            <a:ext cx="817500" cy="837211"/>
            <a:chOff x="8571970" y="3337015"/>
            <a:chExt cx="817500" cy="837211"/>
          </a:xfrm>
        </p:grpSpPr>
        <p:grpSp>
          <p:nvGrpSpPr>
            <p:cNvPr id="195" name="Google Shape;195;p21"/>
            <p:cNvGrpSpPr/>
            <p:nvPr/>
          </p:nvGrpSpPr>
          <p:grpSpPr>
            <a:xfrm>
              <a:off x="8571970" y="3800426"/>
              <a:ext cx="817500" cy="373800"/>
              <a:chOff x="3941200" y="4444925"/>
              <a:chExt cx="817500" cy="373800"/>
            </a:xfrm>
          </p:grpSpPr>
          <p:sp>
            <p:nvSpPr>
              <p:cNvPr id="196" name="Google Shape;196;p21"/>
              <p:cNvSpPr/>
              <p:nvPr/>
            </p:nvSpPr>
            <p:spPr>
              <a:xfrm>
                <a:off x="3941200" y="4444925"/>
                <a:ext cx="817500" cy="3738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97" name="Google Shape;197;p2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4034628" y="4519396"/>
                <a:ext cx="257340" cy="2573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8" name="Google Shape;198;p21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4405571" y="4519152"/>
                <a:ext cx="257340" cy="25734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99" name="Google Shape;199;p21"/>
              <p:cNvCxnSpPr/>
              <p:nvPr/>
            </p:nvCxnSpPr>
            <p:spPr>
              <a:xfrm flipH="1">
                <a:off x="4287345" y="4535018"/>
                <a:ext cx="125100" cy="2166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9595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pic>
          <p:nvPicPr>
            <p:cNvPr id="180" name="Google Shape;180;p21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8628575" y="3337015"/>
              <a:ext cx="695702" cy="53529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7" name="Google Shape;177;p21"/>
          <p:cNvPicPr preferRelativeResize="0"/>
          <p:nvPr/>
        </p:nvPicPr>
        <p:blipFill rotWithShape="1">
          <a:blip r:embed="rId4">
            <a:alphaModFix/>
          </a:blip>
          <a:srcRect b="9887" l="9681" r="9640" t="11706"/>
          <a:stretch/>
        </p:blipFill>
        <p:spPr>
          <a:xfrm>
            <a:off x="4607549" y="4341622"/>
            <a:ext cx="744750" cy="723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21"/>
          <p:cNvGrpSpPr/>
          <p:nvPr/>
        </p:nvGrpSpPr>
        <p:grpSpPr>
          <a:xfrm>
            <a:off x="6163075" y="1402330"/>
            <a:ext cx="910811" cy="629529"/>
            <a:chOff x="3836375" y="2500387"/>
            <a:chExt cx="763975" cy="528040"/>
          </a:xfrm>
        </p:grpSpPr>
        <p:pic>
          <p:nvPicPr>
            <p:cNvPr id="175" name="Google Shape;175;p21"/>
            <p:cNvPicPr preferRelativeResize="0"/>
            <p:nvPr/>
          </p:nvPicPr>
          <p:blipFill rotWithShape="1">
            <a:blip r:embed="rId16">
              <a:alphaModFix/>
            </a:blip>
            <a:srcRect b="24655" l="16091" r="17797" t="25231"/>
            <a:stretch/>
          </p:blipFill>
          <p:spPr>
            <a:xfrm>
              <a:off x="3836379" y="2500387"/>
              <a:ext cx="763971" cy="289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21"/>
            <p:cNvPicPr preferRelativeResize="0"/>
            <p:nvPr/>
          </p:nvPicPr>
          <p:blipFill rotWithShape="1">
            <a:blip r:embed="rId17">
              <a:alphaModFix/>
            </a:blip>
            <a:srcRect b="11557" l="0" r="0" t="10084"/>
            <a:stretch/>
          </p:blipFill>
          <p:spPr>
            <a:xfrm>
              <a:off x="3836375" y="2771878"/>
              <a:ext cx="763971" cy="2565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21"/>
          <p:cNvGrpSpPr/>
          <p:nvPr/>
        </p:nvGrpSpPr>
        <p:grpSpPr>
          <a:xfrm>
            <a:off x="8041737" y="2476177"/>
            <a:ext cx="910811" cy="629529"/>
            <a:chOff x="3836375" y="2500387"/>
            <a:chExt cx="763975" cy="528040"/>
          </a:xfrm>
        </p:grpSpPr>
        <p:pic>
          <p:nvPicPr>
            <p:cNvPr id="184" name="Google Shape;184;p21"/>
            <p:cNvPicPr preferRelativeResize="0"/>
            <p:nvPr/>
          </p:nvPicPr>
          <p:blipFill rotWithShape="1">
            <a:blip r:embed="rId16">
              <a:alphaModFix/>
            </a:blip>
            <a:srcRect b="24655" l="16091" r="17797" t="25231"/>
            <a:stretch/>
          </p:blipFill>
          <p:spPr>
            <a:xfrm>
              <a:off x="3836379" y="2500387"/>
              <a:ext cx="763971" cy="289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21"/>
            <p:cNvPicPr preferRelativeResize="0"/>
            <p:nvPr/>
          </p:nvPicPr>
          <p:blipFill rotWithShape="1">
            <a:blip r:embed="rId17">
              <a:alphaModFix/>
            </a:blip>
            <a:srcRect b="11557" l="0" r="0" t="10084"/>
            <a:stretch/>
          </p:blipFill>
          <p:spPr>
            <a:xfrm>
              <a:off x="3836375" y="2771878"/>
              <a:ext cx="763971" cy="256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2" name="Google Shape;182;p21"/>
          <p:cNvPicPr preferRelativeResize="0"/>
          <p:nvPr/>
        </p:nvPicPr>
        <p:blipFill rotWithShape="1">
          <a:blip r:embed="rId7">
            <a:alphaModFix/>
          </a:blip>
          <a:srcRect b="20293" l="31459" r="32028" t="22023"/>
          <a:stretch/>
        </p:blipFill>
        <p:spPr>
          <a:xfrm>
            <a:off x="7480201" y="1167633"/>
            <a:ext cx="744750" cy="79412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/>
          <p:nvPr/>
        </p:nvSpPr>
        <p:spPr>
          <a:xfrm>
            <a:off x="7467550" y="1858100"/>
            <a:ext cx="8691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Mono"/>
                <a:ea typeface="Roboto Mono"/>
                <a:cs typeface="Roboto Mono"/>
                <a:sym typeface="Roboto Mono"/>
              </a:rPr>
              <a:t>ingest</a:t>
            </a: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7">
            <a:alphaModFix/>
          </a:blip>
          <a:srcRect b="20293" l="31459" r="32028" t="22023"/>
          <a:stretch/>
        </p:blipFill>
        <p:spPr>
          <a:xfrm>
            <a:off x="7396526" y="3790546"/>
            <a:ext cx="744750" cy="79412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 txBox="1"/>
          <p:nvPr/>
        </p:nvSpPr>
        <p:spPr>
          <a:xfrm>
            <a:off x="7282975" y="4479725"/>
            <a:ext cx="11430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 Mono"/>
                <a:ea typeface="Roboto Mono"/>
                <a:cs typeface="Roboto Mono"/>
                <a:sym typeface="Roboto Mono"/>
              </a:rPr>
              <a:t>warehouse</a:t>
            </a:r>
            <a:endParaRPr b="1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