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slide" Target="slides/slide83.xml"/><Relationship Id="rId43" Type="http://schemas.openxmlformats.org/officeDocument/2006/relationships/slide" Target="slides/slide38.xml"/><Relationship Id="rId87" Type="http://schemas.openxmlformats.org/officeDocument/2006/relationships/slide" Target="slides/slide8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95" Type="http://schemas.openxmlformats.org/officeDocument/2006/relationships/slide" Target="slides/slide90.xml"/><Relationship Id="rId50" Type="http://schemas.openxmlformats.org/officeDocument/2006/relationships/slide" Target="slides/slide45.xml"/><Relationship Id="rId94" Type="http://schemas.openxmlformats.org/officeDocument/2006/relationships/slide" Target="slides/slide8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Geographic_data_and_information" TargetMode="Externa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7bc9700a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7bc9700a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Thanks for invitation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Thank william for organizing track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7bc9700a3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7bc9700a3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7bc9700a3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7bc9700a3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7bc9700a3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7bc9700a3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7bc9700a3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7bc9700a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7bc9700a3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7bc9700a3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7bc9700a3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7bc9700a3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7bc9700a3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7bc9700a3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7bc9700a3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7bc9700a3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7bc9700a3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7bc9700a3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7bc9700a3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7bc9700a3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47bc9700a3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47bc9700a3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Second half: tips for predictive modeling, specifically lessons learned by the data scientists at Foursquare over the past few years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In order to motivate the examples for that part, I need to explain to you what our team works on, and what Foursquare does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7bc9700a3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7bc9700a3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7bc9700a3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7bc9700a3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7bc9700a3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7bc9700a3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7bc9700a3_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7bc9700a3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7bc9700a3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7bc9700a3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7bc9700a3_1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7bc9700a3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7bc9700a3_1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7bc9700a3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7bc9700a3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7bc9700a3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7bc9700a3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7bc9700a3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7bc9700a3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7bc9700a3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7bc9700a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7bc9700a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7bc9700a3_1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7bc9700a3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7bc9700a3_1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7bc9700a3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47bc9700a3_1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47bc9700a3_1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7bc9700a3_1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7bc9700a3_1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47bc9700a3_1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47bc9700a3_1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47bc9700a3_1_5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47bc9700a3_1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7bc9700a3_1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7bc9700a3_1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7bc9700a3_1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7bc9700a3_1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7bc9700a3_1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47bc9700a3_1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7bc9700a3_1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47bc9700a3_1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7bc9700a3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47bc9700a3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7bc9700a3_1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47bc9700a3_1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47bc9700a3_1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47bc9700a3_1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7bc9700a3_1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7bc9700a3_1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7bc9700a3_1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47bc9700a3_1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47bc9700a3_1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47bc9700a3_1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47bc9700a3_1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47bc9700a3_1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7bc9700a3_1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7bc9700a3_1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7bc9700a3_1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47bc9700a3_1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47bc9700a3_1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47bc9700a3_1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47bc9700a3_1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47bc9700a3_1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7bc9700a3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7bc9700a3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When I used the app I liked the data it showed me, and so I joined the data science team at Foursquare so I could get my hands on this data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47bc9700a3_1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47bc9700a3_1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47bc9700a3_1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47bc9700a3_1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7bc9700a3_1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7bc9700a3_1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47bc9700a3_1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47bc9700a3_1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47bc9700a3_1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47bc9700a3_1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47bc9700a3_1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47bc9700a3_1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47bc9700a3_1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47bc9700a3_1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47bc9700a3_1_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47bc9700a3_1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47bc9700a3_1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47bc9700a3_1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47bc9700a3_1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47bc9700a3_1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7bc9700a3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7bc9700a3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47bc9700a3_1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47bc9700a3_1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47bc9700a3_1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47bc9700a3_1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47bc9700a3_1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47bc9700a3_1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47bc9700a3_1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47bc9700a3_1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47bc9700a3_1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47bc9700a3_1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47bc9700a3_1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47bc9700a3_1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47bc9700a3_1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47bc9700a3_1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47bc9700a3_1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47bc9700a3_1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47bc9700a3_1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47bc9700a3_1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47bc9700a3_1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47bc9700a3_1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7bc9700a3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7bc9700a3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Second pivot was a much more dramatic change than splitting the apps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47bc9700a3_1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47bc9700a3_1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47bc9700a3_1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47bc9700a3_1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47bc9700a3_1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47bc9700a3_1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47bc9700a3_1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47bc9700a3_1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47bc9700a3_1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47bc9700a3_1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47bc9700a3_1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47bc9700a3_1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KNOW THAT OUR DATASET SATISFIES ZIPF’S LAW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/>
              <a:t>There are parts of our platform that break this law that leads to problems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/>
              <a:t>Let me put this in perspective</a:t>
            </a:r>
            <a:endParaRPr b="1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47bc9700a3_1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47bc9700a3_1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47bc9700a3_1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47bc9700a3_1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47bc9700a3_1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47bc9700a3_1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47bc9700a3_1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47bc9700a3_1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7bc9700a3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7bc9700a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Wikipedia: “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process of deriving meaningful insight from </a:t>
            </a:r>
            <a:r>
              <a:rPr lang="en" sz="1050">
                <a:solidFill>
                  <a:srgbClr val="0B0080"/>
                </a:solidFill>
                <a:uFill>
                  <a:noFill/>
                </a:uFill>
                <a:hlinkClick r:id="rId2"/>
              </a:rPr>
              <a:t>geospatial data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relationships to solve a problems”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Char char="●"/>
            </a:pPr>
            <a:r>
              <a:rPr b="1" lang="en" sz="1050">
                <a:solidFill>
                  <a:srgbClr val="222222"/>
                </a:solidFill>
                <a:highlight>
                  <a:srgbClr val="FFFFFF"/>
                </a:highlight>
              </a:rPr>
              <a:t>EXAMPLE OF LOCATION INTELLIGENCE IS THE PRODUCT I WORK ON CALLED PILGRIM</a:t>
            </a:r>
            <a:endParaRPr b="1"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47bc9700a3_1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47bc9700a3_1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47bc9700a3_1_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47bc9700a3_1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47bc9700a3_1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47bc9700a3_1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47bc9700a3_1_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47bc9700a3_1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One of the eng managers gave me this picture to explain how he interpreted this feedback loop in terms of gravity.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/>
              <a:t>CRITICAL MASS</a:t>
            </a:r>
            <a:r>
              <a:rPr lang="en"/>
              <a:t> of visits starts to </a:t>
            </a:r>
            <a:r>
              <a:rPr b="1" lang="en"/>
              <a:t>ABSORB NEARBY VISITS</a:t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47bc9700a3_1_4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47bc9700a3_1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47bc9700a3_1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47bc9700a3_1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47bc9700a3_1_5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47bc9700a3_1_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47bc9700a3_1_5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47bc9700a3_1_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Trained five models, each a </a:t>
            </a:r>
            <a:r>
              <a:rPr b="1" lang="en"/>
              <a:t>varying level of aggressiveness</a:t>
            </a:r>
            <a:r>
              <a:rPr lang="en"/>
              <a:t> controlling the our resampling rate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 </a:t>
            </a:r>
            <a:r>
              <a:rPr b="1" lang="en"/>
              <a:t>tracked two metrics</a:t>
            </a:r>
            <a:r>
              <a:rPr lang="en"/>
              <a:t> against each other </a:t>
            </a:r>
            <a:r>
              <a:rPr b="1" lang="en"/>
              <a:t>P@1 </a:t>
            </a:r>
            <a:r>
              <a:rPr lang="en"/>
              <a:t>vs</a:t>
            </a:r>
            <a:r>
              <a:rPr b="1" lang="en"/>
              <a:t> place coverage</a:t>
            </a:r>
            <a:r>
              <a:rPr lang="en"/>
              <a:t>. (select distinct place id from 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Read across the line that says 0.999 follow the gray line across the blue line represents the parameters for a model that, if you read down to the x axis for a 9% increase in place coverage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47bc9700a3_1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47bc9700a3_1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summarize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Make sure your metrics are the right metrics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Don’t underestimate the value of feature engineering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Make sure you understand your ata</a:t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47bc9700a3_1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47bc9700a3_1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Give credit where credit’s due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7bc9700a3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7bc9700a3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Char char="●"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Born in 2013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Char char="●"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Applied machine learning...that runs in the background of a mobile phone…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Char char="●"/>
            </a:pPr>
            <a:r>
              <a:rPr b="1" lang="en" sz="1050">
                <a:solidFill>
                  <a:srgbClr val="222222"/>
                </a:solidFill>
                <a:highlight>
                  <a:srgbClr val="FFFFFF"/>
                </a:highlight>
              </a:rPr>
              <a:t>CHECKINFLOW IS DISRUPTIVE</a:t>
            </a: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47bc9700a3_1_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47bc9700a3_1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5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5.png"/><Relationship Id="rId4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3.png"/><Relationship Id="rId4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3.png"/><Relationship Id="rId4" Type="http://schemas.openxmlformats.org/officeDocument/2006/relationships/image" Target="../media/image6.png"/><Relationship Id="rId5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6.png"/><Relationship Id="rId4" Type="http://schemas.openxmlformats.org/officeDocument/2006/relationships/image" Target="../media/image4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6.png"/><Relationship Id="rId4" Type="http://schemas.openxmlformats.org/officeDocument/2006/relationships/image" Target="../media/image3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4.png"/><Relationship Id="rId4" Type="http://schemas.openxmlformats.org/officeDocument/2006/relationships/image" Target="../media/image6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7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6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0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0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2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5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8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1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51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56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61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5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4100"/>
            <a:ext cx="8839202" cy="3244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2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562500" y="419800"/>
            <a:ext cx="3819451" cy="827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5412" y="1677125"/>
            <a:ext cx="5413625" cy="178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3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562500" y="419800"/>
            <a:ext cx="3819451" cy="827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3"/>
          <p:cNvPicPr preferRelativeResize="0"/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1765412" y="1677125"/>
            <a:ext cx="5413625" cy="17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5260" y="1562713"/>
            <a:ext cx="4753929" cy="201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8762" y="152400"/>
            <a:ext cx="276647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8762" y="152400"/>
            <a:ext cx="2766473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4625" y="1752600"/>
            <a:ext cx="3714750" cy="8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/>
          <p:nvPr/>
        </p:nvSpPr>
        <p:spPr>
          <a:xfrm>
            <a:off x="3425300" y="587575"/>
            <a:ext cx="2283600" cy="4035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EA9999"/>
              </a:highlight>
            </a:endParaRPr>
          </a:p>
        </p:txBody>
      </p:sp>
      <p:pic>
        <p:nvPicPr>
          <p:cNvPr id="128" name="Google Shape;12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150" y="-100025"/>
            <a:ext cx="3049700" cy="534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2850" y="2309819"/>
            <a:ext cx="1888497" cy="26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7"/>
          <p:cNvPicPr preferRelativeResize="0"/>
          <p:nvPr/>
        </p:nvPicPr>
        <p:blipFill rotWithShape="1">
          <a:blip r:embed="rId3">
            <a:alphaModFix/>
          </a:blip>
          <a:srcRect b="31607" l="47516" r="33744" t="16028"/>
          <a:stretch/>
        </p:blipFill>
        <p:spPr>
          <a:xfrm>
            <a:off x="3437975" y="598600"/>
            <a:ext cx="2204350" cy="396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7150" y="-100025"/>
            <a:ext cx="3049700" cy="534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8"/>
          <p:cNvPicPr preferRelativeResize="0"/>
          <p:nvPr/>
        </p:nvPicPr>
        <p:blipFill rotWithShape="1">
          <a:blip r:embed="rId3">
            <a:alphaModFix/>
          </a:blip>
          <a:srcRect b="31727" l="47621" r="33596" t="15863"/>
          <a:stretch/>
        </p:blipFill>
        <p:spPr>
          <a:xfrm>
            <a:off x="3446100" y="620775"/>
            <a:ext cx="2220678" cy="39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7150" y="-100025"/>
            <a:ext cx="3049700" cy="534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</a:rPr>
              <a:t>Foursquare’s data</a:t>
            </a:r>
            <a:endParaRPr b="1" sz="4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 txBox="1"/>
          <p:nvPr/>
        </p:nvSpPr>
        <p:spPr>
          <a:xfrm>
            <a:off x="853575" y="2100150"/>
            <a:ext cx="33033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Swarm checkins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152" name="Google Shape;1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3520" y="152400"/>
            <a:ext cx="241239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/>
          <p:nvPr/>
        </p:nvSpPr>
        <p:spPr>
          <a:xfrm>
            <a:off x="853575" y="2100150"/>
            <a:ext cx="33033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Swarm checkins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158" name="Google Shape;15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3520" y="152400"/>
            <a:ext cx="2412391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4800" y="3411450"/>
            <a:ext cx="654500" cy="61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Part 1: What Foursquare does</a:t>
            </a:r>
            <a:endParaRPr sz="2800">
              <a:solidFill>
                <a:srgbClr val="FFFFFF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Part 2: Tips for predictive modeling</a:t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/>
          <p:nvPr/>
        </p:nvSpPr>
        <p:spPr>
          <a:xfrm>
            <a:off x="853575" y="2100150"/>
            <a:ext cx="33033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Swarm checkins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165" name="Google Shape;16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3520" y="152400"/>
            <a:ext cx="241239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3"/>
          <p:cNvSpPr txBox="1"/>
          <p:nvPr/>
        </p:nvSpPr>
        <p:spPr>
          <a:xfrm>
            <a:off x="853575" y="2100150"/>
            <a:ext cx="33033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Partner data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171" name="Google Shape;17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3520" y="152400"/>
            <a:ext cx="235813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4"/>
          <p:cNvSpPr txBox="1"/>
          <p:nvPr/>
        </p:nvSpPr>
        <p:spPr>
          <a:xfrm>
            <a:off x="853575" y="2100150"/>
            <a:ext cx="33033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Partner data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177" name="Google Shape;17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3520" y="152400"/>
            <a:ext cx="2358130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6050" y="2100150"/>
            <a:ext cx="599225" cy="6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/>
          <p:nvPr/>
        </p:nvSpPr>
        <p:spPr>
          <a:xfrm>
            <a:off x="853575" y="2100150"/>
            <a:ext cx="33033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Partner data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184" name="Google Shape;1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3520" y="152400"/>
            <a:ext cx="235813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6"/>
          <p:cNvPicPr preferRelativeResize="0"/>
          <p:nvPr/>
        </p:nvPicPr>
        <p:blipFill rotWithShape="1">
          <a:blip r:embed="rId3">
            <a:alphaModFix/>
          </a:blip>
          <a:srcRect b="31727" l="47621" r="33596" t="15863"/>
          <a:stretch/>
        </p:blipFill>
        <p:spPr>
          <a:xfrm>
            <a:off x="5612624" y="731842"/>
            <a:ext cx="1720540" cy="3164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3525" y="155450"/>
            <a:ext cx="2362850" cy="427302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6"/>
          <p:cNvSpPr txBox="1"/>
          <p:nvPr/>
        </p:nvSpPr>
        <p:spPr>
          <a:xfrm>
            <a:off x="853575" y="2100150"/>
            <a:ext cx="33033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PIlgrim SDK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192" name="Google Shape;19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8650" y="4565069"/>
            <a:ext cx="1888497" cy="26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7"/>
          <p:cNvSpPr txBox="1"/>
          <p:nvPr/>
        </p:nvSpPr>
        <p:spPr>
          <a:xfrm>
            <a:off x="853575" y="2100150"/>
            <a:ext cx="37185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User confirmations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198" name="Google Shape;19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3520" y="152400"/>
            <a:ext cx="238948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8"/>
          <p:cNvSpPr txBox="1"/>
          <p:nvPr/>
        </p:nvSpPr>
        <p:spPr>
          <a:xfrm>
            <a:off x="853575" y="2100150"/>
            <a:ext cx="37185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User confirmations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204" name="Google Shape;20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3520" y="152400"/>
            <a:ext cx="238948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0363" y="1858700"/>
            <a:ext cx="3135799" cy="71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25800"/>
            <a:ext cx="9362702" cy="381769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 txBox="1"/>
          <p:nvPr/>
        </p:nvSpPr>
        <p:spPr>
          <a:xfrm>
            <a:off x="0" y="0"/>
            <a:ext cx="91440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Visits detected by Foursquare</a:t>
            </a:r>
            <a:endParaRPr b="1"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17975"/>
            <a:ext cx="8839198" cy="3307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1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</a:rPr>
              <a:t>#1: Track the right metrics</a:t>
            </a:r>
            <a:endParaRPr b="1" sz="4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</a:rPr>
              <a:t>A brief history of Foursquare</a:t>
            </a:r>
            <a:endParaRPr b="1" sz="4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0775" y="1362075"/>
            <a:ext cx="1622455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833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4"/>
          <p:cNvSpPr txBox="1"/>
          <p:nvPr/>
        </p:nvSpPr>
        <p:spPr>
          <a:xfrm>
            <a:off x="0" y="0"/>
            <a:ext cx="91440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</a:rPr>
              <a:t>Place shapes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237" name="Google Shape;237;p44"/>
          <p:cNvPicPr preferRelativeResize="0"/>
          <p:nvPr/>
        </p:nvPicPr>
        <p:blipFill rotWithShape="1">
          <a:blip r:embed="rId3">
            <a:alphaModFix/>
          </a:blip>
          <a:srcRect b="-1589" l="1135" r="3444" t="20886"/>
          <a:stretch/>
        </p:blipFill>
        <p:spPr>
          <a:xfrm>
            <a:off x="0" y="1025100"/>
            <a:ext cx="9190700" cy="436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5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Place shapes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6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Place shapes</a:t>
            </a:r>
            <a:endParaRPr sz="2400">
              <a:solidFill>
                <a:srgbClr val="FFFFFF"/>
              </a:solidFill>
            </a:endParaRPr>
          </a:p>
          <a:p>
            <a:pPr indent="-38100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Wifi and bluetooth scans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7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Place shapes</a:t>
            </a:r>
            <a:endParaRPr sz="2400">
              <a:solidFill>
                <a:srgbClr val="FFFFFF"/>
              </a:solidFill>
            </a:endParaRPr>
          </a:p>
          <a:p>
            <a:pPr indent="-38100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Wifi and bluetooth scans</a:t>
            </a:r>
            <a:endParaRPr sz="2400">
              <a:solidFill>
                <a:srgbClr val="FFFFFF"/>
              </a:solidFill>
            </a:endParaRPr>
          </a:p>
          <a:p>
            <a:pPr indent="-38100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Popularity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8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Place shapes</a:t>
            </a:r>
            <a:endParaRPr sz="2400">
              <a:solidFill>
                <a:srgbClr val="FFFFFF"/>
              </a:solidFill>
            </a:endParaRPr>
          </a:p>
          <a:p>
            <a:pPr indent="-38100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Wifi and bluetooth scans</a:t>
            </a:r>
            <a:endParaRPr sz="2400">
              <a:solidFill>
                <a:srgbClr val="FFFFFF"/>
              </a:solidFill>
            </a:endParaRPr>
          </a:p>
          <a:p>
            <a:pPr indent="-38100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Popularity</a:t>
            </a:r>
            <a:endParaRPr sz="2400">
              <a:solidFill>
                <a:srgbClr val="FFFFFF"/>
              </a:solidFill>
            </a:endParaRPr>
          </a:p>
          <a:p>
            <a:pPr indent="-38100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Personalized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9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Place shapes</a:t>
            </a:r>
            <a:endParaRPr sz="2400">
              <a:solidFill>
                <a:srgbClr val="FFFFFF"/>
              </a:solidFill>
            </a:endParaRPr>
          </a:p>
          <a:p>
            <a:pPr indent="-38100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Wifi and bluetooth scans</a:t>
            </a:r>
            <a:endParaRPr sz="2400">
              <a:solidFill>
                <a:srgbClr val="FFFFFF"/>
              </a:solidFill>
            </a:endParaRPr>
          </a:p>
          <a:p>
            <a:pPr indent="-38100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Popularity</a:t>
            </a:r>
            <a:endParaRPr sz="2400">
              <a:solidFill>
                <a:srgbClr val="FFFFFF"/>
              </a:solidFill>
            </a:endParaRPr>
          </a:p>
          <a:p>
            <a:pPr indent="-38100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Personalized</a:t>
            </a:r>
            <a:endParaRPr sz="2400">
              <a:solidFill>
                <a:srgbClr val="FFFFFF"/>
              </a:solidFill>
            </a:endParaRPr>
          </a:p>
          <a:p>
            <a:pPr indent="-38100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Time of day</a:t>
            </a:r>
            <a:endParaRPr sz="2400">
              <a:solidFill>
                <a:srgbClr val="FFFFFF"/>
              </a:solidFill>
            </a:endParaRPr>
          </a:p>
          <a:p>
            <a:pPr indent="0" lvl="0" marL="3200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56500"/>
            <a:ext cx="8839199" cy="4587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51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52400" y="556500"/>
            <a:ext cx="8839199" cy="4587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5210" y="0"/>
            <a:ext cx="481358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952" y="0"/>
            <a:ext cx="829609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52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52400" y="556500"/>
            <a:ext cx="8839199" cy="4587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5210" y="0"/>
            <a:ext cx="481358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3"/>
          <p:cNvSpPr txBox="1"/>
          <p:nvPr/>
        </p:nvSpPr>
        <p:spPr>
          <a:xfrm>
            <a:off x="0" y="0"/>
            <a:ext cx="90894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Is P@1 the right metric?</a:t>
            </a:r>
            <a:endParaRPr sz="36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4"/>
          <p:cNvSpPr txBox="1"/>
          <p:nvPr/>
        </p:nvSpPr>
        <p:spPr>
          <a:xfrm>
            <a:off x="0" y="0"/>
            <a:ext cx="90894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Is P@1 the right metric?</a:t>
            </a:r>
            <a:endParaRPr sz="36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290" name="Google Shape;29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7713" y="2672125"/>
            <a:ext cx="6878076" cy="24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525" y="672412"/>
            <a:ext cx="7084948" cy="379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85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85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85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8" cy="4023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0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</a:rPr>
              <a:t>Are we detecting that right places in a hierarchy?</a:t>
            </a:r>
            <a:endParaRPr sz="22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</a:rPr>
              <a:t>Are we only detecting the same places over and over?</a:t>
            </a:r>
            <a:endParaRPr sz="22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</a:rPr>
              <a:t>Does our data make sense when compared to external sources?</a:t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975" y="1175625"/>
            <a:ext cx="7060049" cy="3967874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61"/>
          <p:cNvSpPr txBox="1"/>
          <p:nvPr/>
        </p:nvSpPr>
        <p:spPr>
          <a:xfrm>
            <a:off x="0" y="0"/>
            <a:ext cx="91440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rgbClr val="FFFFFF"/>
                </a:solidFill>
              </a:rPr>
              <a:t>2016</a:t>
            </a:r>
            <a:endParaRPr b="1" sz="5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952" y="0"/>
            <a:ext cx="829609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2"/>
          <p:cNvSpPr txBox="1"/>
          <p:nvPr/>
        </p:nvSpPr>
        <p:spPr>
          <a:xfrm>
            <a:off x="0" y="0"/>
            <a:ext cx="91440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rgbClr val="FFFFFF"/>
                </a:solidFill>
              </a:rPr>
              <a:t>2016</a:t>
            </a:r>
            <a:endParaRPr b="1" sz="5400">
              <a:solidFill>
                <a:srgbClr val="FFFFFF"/>
              </a:solidFill>
            </a:endParaRPr>
          </a:p>
        </p:txBody>
      </p:sp>
      <p:pic>
        <p:nvPicPr>
          <p:cNvPr id="332" name="Google Shape;33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5287" y="1163925"/>
            <a:ext cx="6373427" cy="41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3"/>
          <p:cNvSpPr txBox="1"/>
          <p:nvPr/>
        </p:nvSpPr>
        <p:spPr>
          <a:xfrm>
            <a:off x="0" y="0"/>
            <a:ext cx="91440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rgbClr val="FFFFFF"/>
                </a:solidFill>
              </a:rPr>
              <a:t>2016</a:t>
            </a:r>
            <a:endParaRPr b="1" sz="5400">
              <a:solidFill>
                <a:srgbClr val="FFFFFF"/>
              </a:solidFill>
            </a:endParaRPr>
          </a:p>
        </p:txBody>
      </p:sp>
      <p:pic>
        <p:nvPicPr>
          <p:cNvPr id="338" name="Google Shape;33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150" y="1396750"/>
            <a:ext cx="4574550" cy="692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63"/>
          <p:cNvPicPr preferRelativeResize="0"/>
          <p:nvPr/>
        </p:nvPicPr>
        <p:blipFill rotWithShape="1">
          <a:blip r:embed="rId4">
            <a:alphaModFix/>
          </a:blip>
          <a:srcRect b="0" l="0" r="0" t="12372"/>
          <a:stretch/>
        </p:blipFill>
        <p:spPr>
          <a:xfrm>
            <a:off x="4229175" y="1152850"/>
            <a:ext cx="4783024" cy="534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4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</a:rPr>
              <a:t>#2: Engineer your features *</a:t>
            </a:r>
            <a:endParaRPr b="1" sz="4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5"/>
          <p:cNvSpPr txBox="1"/>
          <p:nvPr/>
        </p:nvSpPr>
        <p:spPr>
          <a:xfrm>
            <a:off x="0" y="0"/>
            <a:ext cx="91440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</a:rPr>
              <a:t>Time of day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350" name="Google Shape;350;p65"/>
          <p:cNvPicPr preferRelativeResize="0"/>
          <p:nvPr/>
        </p:nvPicPr>
        <p:blipFill rotWithShape="1">
          <a:blip r:embed="rId3">
            <a:alphaModFix/>
          </a:blip>
          <a:srcRect b="-1589" l="1135" r="3444" t="20886"/>
          <a:stretch/>
        </p:blipFill>
        <p:spPr>
          <a:xfrm>
            <a:off x="0" y="1025100"/>
            <a:ext cx="9190700" cy="436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425" y="1086350"/>
            <a:ext cx="8509526" cy="405714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66"/>
          <p:cNvSpPr txBox="1"/>
          <p:nvPr/>
        </p:nvSpPr>
        <p:spPr>
          <a:xfrm>
            <a:off x="0" y="0"/>
            <a:ext cx="91440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</a:rPr>
              <a:t>Version 1: Categorical</a:t>
            </a:r>
            <a:endParaRPr sz="4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7"/>
          <p:cNvSpPr txBox="1"/>
          <p:nvPr/>
        </p:nvSpPr>
        <p:spPr>
          <a:xfrm>
            <a:off x="0" y="0"/>
            <a:ext cx="91440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</a:rPr>
              <a:t>Version 2: Histogram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362" name="Google Shape;36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7500"/>
            <a:ext cx="8839199" cy="3704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8"/>
          <p:cNvSpPr txBox="1"/>
          <p:nvPr/>
        </p:nvSpPr>
        <p:spPr>
          <a:xfrm>
            <a:off x="0" y="0"/>
            <a:ext cx="91440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</a:rPr>
              <a:t>Version 3: Fourier approximation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368" name="Google Shape;36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7500"/>
            <a:ext cx="8839201" cy="3530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9"/>
          <p:cNvSpPr txBox="1"/>
          <p:nvPr/>
        </p:nvSpPr>
        <p:spPr>
          <a:xfrm>
            <a:off x="0" y="0"/>
            <a:ext cx="91440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</a:rPr>
              <a:t>Version 3: Fourier approximation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374" name="Google Shape;374;p69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52400" y="1177500"/>
            <a:ext cx="8839201" cy="3530062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69"/>
          <p:cNvSpPr txBox="1"/>
          <p:nvPr/>
        </p:nvSpPr>
        <p:spPr>
          <a:xfrm>
            <a:off x="2742900" y="2514575"/>
            <a:ext cx="36582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</a:rPr>
              <a:t>DID NOT WORK!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2124" y="162125"/>
            <a:ext cx="9388248" cy="406824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70"/>
          <p:cNvSpPr txBox="1"/>
          <p:nvPr/>
        </p:nvSpPr>
        <p:spPr>
          <a:xfrm>
            <a:off x="0" y="0"/>
            <a:ext cx="91440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Airport versus Chicken</a:t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5700" y="152400"/>
            <a:ext cx="379259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832" y="1255014"/>
            <a:ext cx="4821472" cy="422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48425"/>
            <a:ext cx="4626640" cy="421538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8"/>
          <p:cNvSpPr txBox="1"/>
          <p:nvPr/>
        </p:nvSpPr>
        <p:spPr>
          <a:xfrm>
            <a:off x="0" y="0"/>
            <a:ext cx="9144000" cy="1308000"/>
          </a:xfrm>
          <a:prstGeom prst="rect">
            <a:avLst/>
          </a:prstGeom>
          <a:solidFill>
            <a:srgbClr val="0732A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rgbClr val="FFFFFF"/>
                </a:solidFill>
              </a:rPr>
              <a:t>2014</a:t>
            </a:r>
            <a:endParaRPr b="1" sz="5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8843"/>
            <a:ext cx="9144000" cy="396241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72"/>
          <p:cNvSpPr txBox="1"/>
          <p:nvPr/>
        </p:nvSpPr>
        <p:spPr>
          <a:xfrm>
            <a:off x="0" y="0"/>
            <a:ext cx="91440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Airport versus Chicken</a:t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7650"/>
            <a:ext cx="9144000" cy="4057652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73"/>
          <p:cNvSpPr txBox="1"/>
          <p:nvPr/>
        </p:nvSpPr>
        <p:spPr>
          <a:xfrm>
            <a:off x="0" y="0"/>
            <a:ext cx="91440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Airport versus Unpopular</a:t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74"/>
          <p:cNvPicPr preferRelativeResize="0"/>
          <p:nvPr/>
        </p:nvPicPr>
        <p:blipFill rotWithShape="1">
          <a:blip r:embed="rId3">
            <a:alphaModFix/>
          </a:blip>
          <a:srcRect b="0" l="0" r="1273" t="0"/>
          <a:stretch/>
        </p:blipFill>
        <p:spPr>
          <a:xfrm>
            <a:off x="94225" y="954200"/>
            <a:ext cx="4378800" cy="334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5"/>
          <p:cNvPicPr preferRelativeResize="0"/>
          <p:nvPr/>
        </p:nvPicPr>
        <p:blipFill rotWithShape="1">
          <a:blip r:embed="rId3">
            <a:alphaModFix/>
          </a:blip>
          <a:srcRect b="0" l="0" r="1273" t="0"/>
          <a:stretch/>
        </p:blipFill>
        <p:spPr>
          <a:xfrm>
            <a:off x="94225" y="954200"/>
            <a:ext cx="4378800" cy="334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954200"/>
            <a:ext cx="4522850" cy="334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33400"/>
            <a:ext cx="4275475" cy="348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33400"/>
            <a:ext cx="4275475" cy="348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4850" y="533400"/>
            <a:ext cx="4178925" cy="29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8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</a:rPr>
              <a:t>#3: Know your data</a:t>
            </a:r>
            <a:endParaRPr b="1" sz="4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7875" y="304800"/>
            <a:ext cx="498825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80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077875" y="304800"/>
            <a:ext cx="498825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7625" y="620575"/>
            <a:ext cx="4248751" cy="420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81"/>
          <p:cNvSpPr txBox="1"/>
          <p:nvPr/>
        </p:nvSpPr>
        <p:spPr>
          <a:xfrm>
            <a:off x="0" y="2199300"/>
            <a:ext cx="9144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There’s still work to do!</a:t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/>
        </p:nvSpPr>
        <p:spPr>
          <a:xfrm>
            <a:off x="0" y="0"/>
            <a:ext cx="91440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rgbClr val="FFFFFF"/>
                </a:solidFill>
              </a:rPr>
              <a:t>2016</a:t>
            </a:r>
            <a:endParaRPr b="1" sz="5400">
              <a:solidFill>
                <a:srgbClr val="FFFFFF"/>
              </a:solidFill>
            </a:endParaRPr>
          </a:p>
        </p:txBody>
      </p:sp>
      <p:pic>
        <p:nvPicPr>
          <p:cNvPr id="87" name="Google Shape;87;p19"/>
          <p:cNvPicPr preferRelativeResize="0"/>
          <p:nvPr/>
        </p:nvPicPr>
        <p:blipFill rotWithShape="1">
          <a:blip r:embed="rId3">
            <a:alphaModFix/>
          </a:blip>
          <a:srcRect b="2780" l="0" r="0" t="0"/>
          <a:stretch/>
        </p:blipFill>
        <p:spPr>
          <a:xfrm>
            <a:off x="1460550" y="1053100"/>
            <a:ext cx="6222876" cy="387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3513" y="999088"/>
            <a:ext cx="6276976" cy="3754926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82"/>
          <p:cNvSpPr txBox="1"/>
          <p:nvPr/>
        </p:nvSpPr>
        <p:spPr>
          <a:xfrm>
            <a:off x="3402050" y="4701600"/>
            <a:ext cx="1996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Number of visits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48" name="Google Shape;448;p82"/>
          <p:cNvSpPr txBox="1"/>
          <p:nvPr/>
        </p:nvSpPr>
        <p:spPr>
          <a:xfrm rot="-5400000">
            <a:off x="162347" y="2625896"/>
            <a:ext cx="1996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Number of places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00" y="982738"/>
            <a:ext cx="6331599" cy="37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83"/>
          <p:cNvSpPr txBox="1"/>
          <p:nvPr/>
        </p:nvSpPr>
        <p:spPr>
          <a:xfrm>
            <a:off x="3402050" y="4701600"/>
            <a:ext cx="1996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Log n</a:t>
            </a:r>
            <a:r>
              <a:rPr lang="en" sz="1600">
                <a:solidFill>
                  <a:srgbClr val="FFFFFF"/>
                </a:solidFill>
              </a:rPr>
              <a:t>umber of visits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55" name="Google Shape;455;p83"/>
          <p:cNvSpPr txBox="1"/>
          <p:nvPr/>
        </p:nvSpPr>
        <p:spPr>
          <a:xfrm rot="-5400000">
            <a:off x="77450" y="2541000"/>
            <a:ext cx="2166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Log n</a:t>
            </a:r>
            <a:r>
              <a:rPr lang="en" sz="1600">
                <a:solidFill>
                  <a:srgbClr val="FFFFFF"/>
                </a:solidFill>
              </a:rPr>
              <a:t>umber of places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00" y="982738"/>
            <a:ext cx="6331599" cy="37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84"/>
          <p:cNvSpPr txBox="1"/>
          <p:nvPr/>
        </p:nvSpPr>
        <p:spPr>
          <a:xfrm>
            <a:off x="0" y="0"/>
            <a:ext cx="91440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Zipf’s law</a:t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462" name="Google Shape;462;p84"/>
          <p:cNvSpPr txBox="1"/>
          <p:nvPr/>
        </p:nvSpPr>
        <p:spPr>
          <a:xfrm>
            <a:off x="3402050" y="4701600"/>
            <a:ext cx="1996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Log n</a:t>
            </a:r>
            <a:r>
              <a:rPr lang="en" sz="1600">
                <a:solidFill>
                  <a:srgbClr val="FFFFFF"/>
                </a:solidFill>
              </a:rPr>
              <a:t>umber of visits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63" name="Google Shape;463;p84"/>
          <p:cNvSpPr txBox="1"/>
          <p:nvPr/>
        </p:nvSpPr>
        <p:spPr>
          <a:xfrm rot="-5400000">
            <a:off x="77450" y="2541000"/>
            <a:ext cx="2166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Log number of places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5"/>
          <p:cNvSpPr txBox="1"/>
          <p:nvPr/>
        </p:nvSpPr>
        <p:spPr>
          <a:xfrm>
            <a:off x="0" y="0"/>
            <a:ext cx="91440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Zipf’s law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469" name="Google Shape;46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1138" y="1025100"/>
            <a:ext cx="5081724" cy="381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86"/>
          <p:cNvSpPr txBox="1"/>
          <p:nvPr/>
        </p:nvSpPr>
        <p:spPr>
          <a:xfrm>
            <a:off x="0" y="0"/>
            <a:ext cx="91440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Zipf’s law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475" name="Google Shape;475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7938" y="1025100"/>
            <a:ext cx="2948130" cy="38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87"/>
          <p:cNvSpPr txBox="1"/>
          <p:nvPr/>
        </p:nvSpPr>
        <p:spPr>
          <a:xfrm>
            <a:off x="0" y="0"/>
            <a:ext cx="91440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Not Z</a:t>
            </a:r>
            <a:r>
              <a:rPr lang="en" sz="3200">
                <a:solidFill>
                  <a:srgbClr val="FFFFFF"/>
                </a:solidFill>
              </a:rPr>
              <a:t>ipf’s law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481" name="Google Shape;481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3175" y="1083425"/>
            <a:ext cx="5965651" cy="355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87"/>
          <p:cNvSpPr txBox="1"/>
          <p:nvPr/>
        </p:nvSpPr>
        <p:spPr>
          <a:xfrm rot="-5400000">
            <a:off x="153650" y="2541000"/>
            <a:ext cx="2166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Log number of places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83" name="Google Shape;483;p87"/>
          <p:cNvSpPr txBox="1"/>
          <p:nvPr/>
        </p:nvSpPr>
        <p:spPr>
          <a:xfrm>
            <a:off x="3402050" y="4701600"/>
            <a:ext cx="1996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Log number of visits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925" y="1488563"/>
            <a:ext cx="8839201" cy="2166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17975"/>
            <a:ext cx="8839201" cy="3080947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89"/>
          <p:cNvSpPr txBox="1"/>
          <p:nvPr/>
        </p:nvSpPr>
        <p:spPr>
          <a:xfrm>
            <a:off x="573650" y="3670575"/>
            <a:ext cx="975600" cy="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Zipf’s law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95" name="Google Shape;495;p89"/>
          <p:cNvSpPr txBox="1"/>
          <p:nvPr/>
        </p:nvSpPr>
        <p:spPr>
          <a:xfrm>
            <a:off x="3984425" y="3670575"/>
            <a:ext cx="1425000" cy="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Not </a:t>
            </a:r>
            <a:r>
              <a:rPr lang="en">
                <a:solidFill>
                  <a:srgbClr val="FFFFFF"/>
                </a:solidFill>
              </a:rPr>
              <a:t>Zipf’s law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90"/>
          <p:cNvSpPr/>
          <p:nvPr/>
        </p:nvSpPr>
        <p:spPr>
          <a:xfrm>
            <a:off x="3569400" y="354725"/>
            <a:ext cx="5498100" cy="3658200"/>
          </a:xfrm>
          <a:prstGeom prst="rect">
            <a:avLst/>
          </a:prstGeom>
          <a:solidFill>
            <a:srgbClr val="2D5B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1" name="Google Shape;50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17975"/>
            <a:ext cx="8839201" cy="3080947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90"/>
          <p:cNvSpPr txBox="1"/>
          <p:nvPr/>
        </p:nvSpPr>
        <p:spPr>
          <a:xfrm>
            <a:off x="3990600" y="4012925"/>
            <a:ext cx="4655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3F3F3"/>
                </a:solidFill>
              </a:rPr>
              <a:t>Used for model training!</a:t>
            </a:r>
            <a:endParaRPr sz="3000">
              <a:solidFill>
                <a:srgbClr val="F3F3F3"/>
              </a:solidFill>
            </a:endParaRPr>
          </a:p>
        </p:txBody>
      </p:sp>
      <p:sp>
        <p:nvSpPr>
          <p:cNvPr id="503" name="Google Shape;503;p90"/>
          <p:cNvSpPr txBox="1"/>
          <p:nvPr/>
        </p:nvSpPr>
        <p:spPr>
          <a:xfrm>
            <a:off x="573650" y="3670575"/>
            <a:ext cx="975600" cy="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Zipf’s law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04" name="Google Shape;504;p90"/>
          <p:cNvSpPr txBox="1"/>
          <p:nvPr/>
        </p:nvSpPr>
        <p:spPr>
          <a:xfrm>
            <a:off x="3984425" y="3670575"/>
            <a:ext cx="1425000" cy="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Not Zipf’s law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91"/>
          <p:cNvSpPr/>
          <p:nvPr/>
        </p:nvSpPr>
        <p:spPr>
          <a:xfrm>
            <a:off x="3481200" y="971075"/>
            <a:ext cx="2181600" cy="811500"/>
          </a:xfrm>
          <a:prstGeom prst="roundRect">
            <a:avLst>
              <a:gd fmla="val 16667" name="adj"/>
            </a:avLst>
          </a:prstGeom>
          <a:solidFill>
            <a:srgbClr val="F9487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Be</a:t>
            </a:r>
            <a:r>
              <a:rPr b="1" lang="en" sz="1800">
                <a:solidFill>
                  <a:srgbClr val="FFFFFF"/>
                </a:solidFill>
              </a:rPr>
              <a:t> popular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78838"/>
            <a:ext cx="8839202" cy="3185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92"/>
          <p:cNvSpPr/>
          <p:nvPr/>
        </p:nvSpPr>
        <p:spPr>
          <a:xfrm>
            <a:off x="3481200" y="971075"/>
            <a:ext cx="2181600" cy="811500"/>
          </a:xfrm>
          <a:prstGeom prst="roundRect">
            <a:avLst>
              <a:gd fmla="val 16667" name="adj"/>
            </a:avLst>
          </a:prstGeom>
          <a:solidFill>
            <a:srgbClr val="F9487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Be popular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515" name="Google Shape;515;p92"/>
          <p:cNvSpPr/>
          <p:nvPr/>
        </p:nvSpPr>
        <p:spPr>
          <a:xfrm>
            <a:off x="5685950" y="3406075"/>
            <a:ext cx="2181600" cy="811500"/>
          </a:xfrm>
          <a:prstGeom prst="roundRect">
            <a:avLst>
              <a:gd fmla="val 16667" name="adj"/>
            </a:avLst>
          </a:prstGeom>
          <a:solidFill>
            <a:srgbClr val="F9487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Get retrieved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516" name="Google Shape;516;p92"/>
          <p:cNvSpPr/>
          <p:nvPr/>
        </p:nvSpPr>
        <p:spPr>
          <a:xfrm rot="5400000">
            <a:off x="5411825" y="1639400"/>
            <a:ext cx="2092800" cy="12711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93"/>
          <p:cNvSpPr/>
          <p:nvPr/>
        </p:nvSpPr>
        <p:spPr>
          <a:xfrm>
            <a:off x="3481200" y="971075"/>
            <a:ext cx="2181600" cy="811500"/>
          </a:xfrm>
          <a:prstGeom prst="roundRect">
            <a:avLst>
              <a:gd fmla="val 16667" name="adj"/>
            </a:avLst>
          </a:prstGeom>
          <a:solidFill>
            <a:srgbClr val="F9487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Be popular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522" name="Google Shape;522;p93"/>
          <p:cNvSpPr/>
          <p:nvPr/>
        </p:nvSpPr>
        <p:spPr>
          <a:xfrm>
            <a:off x="5685950" y="3406075"/>
            <a:ext cx="2181600" cy="811500"/>
          </a:xfrm>
          <a:prstGeom prst="roundRect">
            <a:avLst>
              <a:gd fmla="val 16667" name="adj"/>
            </a:avLst>
          </a:prstGeom>
          <a:solidFill>
            <a:srgbClr val="F9487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Get retrieved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523" name="Google Shape;523;p93"/>
          <p:cNvSpPr/>
          <p:nvPr/>
        </p:nvSpPr>
        <p:spPr>
          <a:xfrm>
            <a:off x="1299600" y="3406075"/>
            <a:ext cx="2181600" cy="811500"/>
          </a:xfrm>
          <a:prstGeom prst="roundRect">
            <a:avLst>
              <a:gd fmla="val 16667" name="adj"/>
            </a:avLst>
          </a:prstGeom>
          <a:solidFill>
            <a:srgbClr val="F9487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Be confirmed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524" name="Google Shape;524;p93"/>
          <p:cNvSpPr/>
          <p:nvPr/>
        </p:nvSpPr>
        <p:spPr>
          <a:xfrm rot="5400000">
            <a:off x="5411825" y="1639400"/>
            <a:ext cx="2092800" cy="12711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93"/>
          <p:cNvSpPr/>
          <p:nvPr/>
        </p:nvSpPr>
        <p:spPr>
          <a:xfrm>
            <a:off x="3647275" y="3572575"/>
            <a:ext cx="1872600" cy="4785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94"/>
          <p:cNvSpPr/>
          <p:nvPr/>
        </p:nvSpPr>
        <p:spPr>
          <a:xfrm>
            <a:off x="3481200" y="971075"/>
            <a:ext cx="2181600" cy="811500"/>
          </a:xfrm>
          <a:prstGeom prst="roundRect">
            <a:avLst>
              <a:gd fmla="val 16667" name="adj"/>
            </a:avLst>
          </a:prstGeom>
          <a:solidFill>
            <a:srgbClr val="F9487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Be popular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531" name="Google Shape;531;p94"/>
          <p:cNvSpPr/>
          <p:nvPr/>
        </p:nvSpPr>
        <p:spPr>
          <a:xfrm>
            <a:off x="5685950" y="3406075"/>
            <a:ext cx="2181600" cy="811500"/>
          </a:xfrm>
          <a:prstGeom prst="roundRect">
            <a:avLst>
              <a:gd fmla="val 16667" name="adj"/>
            </a:avLst>
          </a:prstGeom>
          <a:solidFill>
            <a:srgbClr val="F9487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Get retrieved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532" name="Google Shape;532;p94"/>
          <p:cNvSpPr/>
          <p:nvPr/>
        </p:nvSpPr>
        <p:spPr>
          <a:xfrm>
            <a:off x="1299600" y="3406075"/>
            <a:ext cx="2181600" cy="811500"/>
          </a:xfrm>
          <a:prstGeom prst="roundRect">
            <a:avLst>
              <a:gd fmla="val 16667" name="adj"/>
            </a:avLst>
          </a:prstGeom>
          <a:solidFill>
            <a:srgbClr val="F9487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Be confirmed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533" name="Google Shape;533;p94"/>
          <p:cNvSpPr/>
          <p:nvPr/>
        </p:nvSpPr>
        <p:spPr>
          <a:xfrm>
            <a:off x="2179475" y="1107125"/>
            <a:ext cx="1141800" cy="22143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94"/>
          <p:cNvSpPr/>
          <p:nvPr/>
        </p:nvSpPr>
        <p:spPr>
          <a:xfrm rot="5400000">
            <a:off x="5411825" y="1639400"/>
            <a:ext cx="2092800" cy="12711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94"/>
          <p:cNvSpPr/>
          <p:nvPr/>
        </p:nvSpPr>
        <p:spPr>
          <a:xfrm>
            <a:off x="3647275" y="3572575"/>
            <a:ext cx="1872600" cy="4785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5951" y="1193450"/>
            <a:ext cx="5952099" cy="4150799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95"/>
          <p:cNvSpPr txBox="1"/>
          <p:nvPr/>
        </p:nvSpPr>
        <p:spPr>
          <a:xfrm>
            <a:off x="0" y="0"/>
            <a:ext cx="91440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Visit gravity</a:t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6"/>
          <p:cNvSpPr txBox="1"/>
          <p:nvPr/>
        </p:nvSpPr>
        <p:spPr>
          <a:xfrm>
            <a:off x="0" y="300475"/>
            <a:ext cx="9144000" cy="48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Breaking the feedback loop:</a:t>
            </a:r>
            <a:endParaRPr sz="3600">
              <a:solidFill>
                <a:srgbClr val="FFFFFF"/>
              </a:solidFill>
            </a:endParaRPr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94877"/>
                </a:solidFill>
              </a:rPr>
              <a:t>Undersample</a:t>
            </a:r>
            <a:r>
              <a:rPr lang="en" sz="2400">
                <a:solidFill>
                  <a:srgbClr val="FFFFFF"/>
                </a:solidFill>
              </a:rPr>
              <a:t> popular places	</a:t>
            </a:r>
            <a:endParaRPr sz="2400">
              <a:solidFill>
                <a:srgbClr val="FFFFFF"/>
              </a:solidFill>
            </a:endParaRPr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94877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94877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97"/>
          <p:cNvSpPr txBox="1"/>
          <p:nvPr/>
        </p:nvSpPr>
        <p:spPr>
          <a:xfrm>
            <a:off x="0" y="300475"/>
            <a:ext cx="9144000" cy="48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Breaking the feedback loop:</a:t>
            </a:r>
            <a:endParaRPr sz="3600">
              <a:solidFill>
                <a:srgbClr val="FFFFFF"/>
              </a:solidFill>
            </a:endParaRPr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94877"/>
                </a:solidFill>
              </a:rPr>
              <a:t>Undersample</a:t>
            </a:r>
            <a:r>
              <a:rPr lang="en" sz="2400">
                <a:solidFill>
                  <a:srgbClr val="FFFFFF"/>
                </a:solidFill>
              </a:rPr>
              <a:t> popular places</a:t>
            </a:r>
            <a:r>
              <a:rPr lang="en" sz="2400">
                <a:solidFill>
                  <a:srgbClr val="FFFFFF"/>
                </a:solidFill>
              </a:rPr>
              <a:t>	</a:t>
            </a:r>
            <a:endParaRPr sz="2400">
              <a:solidFill>
                <a:srgbClr val="FFFFFF"/>
              </a:solidFill>
            </a:endParaRPr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94877"/>
                </a:solidFill>
              </a:rPr>
              <a:t>Oversample</a:t>
            </a:r>
            <a:r>
              <a:rPr lang="en" sz="2400">
                <a:solidFill>
                  <a:srgbClr val="FFFFFF"/>
                </a:solidFill>
              </a:rPr>
              <a:t> unpopular places</a:t>
            </a:r>
            <a:endParaRPr sz="2400">
              <a:solidFill>
                <a:srgbClr val="FFFFFF"/>
              </a:solidFill>
            </a:endParaRPr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98"/>
          <p:cNvSpPr txBox="1"/>
          <p:nvPr/>
        </p:nvSpPr>
        <p:spPr>
          <a:xfrm>
            <a:off x="0" y="300475"/>
            <a:ext cx="9144000" cy="48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Breaking the feedback loop:</a:t>
            </a:r>
            <a:endParaRPr sz="3600">
              <a:solidFill>
                <a:srgbClr val="FFFFFF"/>
              </a:solidFill>
            </a:endParaRPr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94877"/>
                </a:solidFill>
              </a:rPr>
              <a:t>Undersample</a:t>
            </a:r>
            <a:r>
              <a:rPr lang="en" sz="2400">
                <a:solidFill>
                  <a:srgbClr val="FFFFFF"/>
                </a:solidFill>
              </a:rPr>
              <a:t> popular places	</a:t>
            </a:r>
            <a:endParaRPr sz="2400">
              <a:solidFill>
                <a:srgbClr val="FFFFFF"/>
              </a:solidFill>
            </a:endParaRPr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94877"/>
                </a:solidFill>
              </a:rPr>
              <a:t>Oversample</a:t>
            </a:r>
            <a:r>
              <a:rPr lang="en" sz="2400">
                <a:solidFill>
                  <a:srgbClr val="FFFFFF"/>
                </a:solidFill>
              </a:rPr>
              <a:t> unpopular places</a:t>
            </a:r>
            <a:endParaRPr sz="2400">
              <a:solidFill>
                <a:srgbClr val="FFFFFF"/>
              </a:solidFill>
            </a:endParaRPr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Use </a:t>
            </a:r>
            <a:r>
              <a:rPr b="1" lang="en" sz="2400">
                <a:solidFill>
                  <a:srgbClr val="F94877"/>
                </a:solidFill>
              </a:rPr>
              <a:t>Zipf’s law</a:t>
            </a:r>
            <a:r>
              <a:rPr lang="en" sz="2400">
                <a:solidFill>
                  <a:srgbClr val="FFFFFF"/>
                </a:solidFill>
              </a:rPr>
              <a:t> as a guide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9"/>
          <p:cNvSpPr txBox="1"/>
          <p:nvPr/>
        </p:nvSpPr>
        <p:spPr>
          <a:xfrm>
            <a:off x="0" y="300475"/>
            <a:ext cx="9144000" cy="48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Breaking the feedback loop:</a:t>
            </a:r>
            <a:endParaRPr sz="3600">
              <a:solidFill>
                <a:srgbClr val="FFFFFF"/>
              </a:solidFill>
            </a:endParaRPr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562" name="Google Shape;562;p99"/>
          <p:cNvPicPr preferRelativeResize="0"/>
          <p:nvPr/>
        </p:nvPicPr>
        <p:blipFill rotWithShape="1">
          <a:blip r:embed="rId3">
            <a:alphaModFix/>
          </a:blip>
          <a:srcRect b="1269" l="-1310" r="1310" t="-1270"/>
          <a:stretch/>
        </p:blipFill>
        <p:spPr>
          <a:xfrm>
            <a:off x="1537125" y="1230450"/>
            <a:ext cx="5914602" cy="3480751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99"/>
          <p:cNvSpPr txBox="1"/>
          <p:nvPr/>
        </p:nvSpPr>
        <p:spPr>
          <a:xfrm>
            <a:off x="3402050" y="4701600"/>
            <a:ext cx="1996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Relative coverage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564" name="Google Shape;564;p99"/>
          <p:cNvSpPr txBox="1"/>
          <p:nvPr/>
        </p:nvSpPr>
        <p:spPr>
          <a:xfrm rot="-5400000">
            <a:off x="306050" y="2541000"/>
            <a:ext cx="2166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Relative P@1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00"/>
          <p:cNvSpPr txBox="1"/>
          <p:nvPr/>
        </p:nvSpPr>
        <p:spPr>
          <a:xfrm>
            <a:off x="0" y="300475"/>
            <a:ext cx="9144000" cy="48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Summary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Keep track of the right metrics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Engineer your features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Know your data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01"/>
          <p:cNvSpPr txBox="1"/>
          <p:nvPr/>
        </p:nvSpPr>
        <p:spPr>
          <a:xfrm>
            <a:off x="0" y="300475"/>
            <a:ext cx="9144000" cy="48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Pilgrim data team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575" name="Google Shape;575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462" y="1354700"/>
            <a:ext cx="6443075" cy="342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2275" y="1140375"/>
            <a:ext cx="3819451" cy="827095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1"/>
          <p:cNvSpPr txBox="1"/>
          <p:nvPr/>
        </p:nvSpPr>
        <p:spPr>
          <a:xfrm>
            <a:off x="0" y="0"/>
            <a:ext cx="91440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rgbClr val="FFFFFF"/>
                </a:solidFill>
              </a:rPr>
              <a:t>Pilgrim</a:t>
            </a:r>
            <a:endParaRPr sz="5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732A2"/>
        </a:solid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7938" y="1013000"/>
            <a:ext cx="3288125" cy="311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