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9" r:id="rId3"/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5143500" cx="9144000"/>
  <p:notesSz cx="6858000" cy="9144000"/>
  <p:embeddedFontLst>
    <p:embeddedFont>
      <p:font typeface="Open Sans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penSans-bold.fntdata"/><Relationship Id="rId30" Type="http://schemas.openxmlformats.org/officeDocument/2006/relationships/font" Target="fonts/OpenSans-regular.fntdata"/><Relationship Id="rId11" Type="http://schemas.openxmlformats.org/officeDocument/2006/relationships/slide" Target="slides/slide5.xml"/><Relationship Id="rId33" Type="http://schemas.openxmlformats.org/officeDocument/2006/relationships/font" Target="fonts/OpenSans-boldItalic.fntdata"/><Relationship Id="rId10" Type="http://schemas.openxmlformats.org/officeDocument/2006/relationships/slide" Target="slides/slide4.xml"/><Relationship Id="rId32" Type="http://schemas.openxmlformats.org/officeDocument/2006/relationships/font" Target="fonts/OpenSans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Brief intro of oscar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44b648306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44b648306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47bb897f51_4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47bb897f51_4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47bb897f51_4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47bb897f51_4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47bb897f51_4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47bb897f51_4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444b648306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444b648306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444b648306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444b648306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47cd75778d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47cd75778d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Only diags are: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Joint Disorders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2017-03-29</a:t>
            </a:r>
            <a:endParaRPr sz="10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61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 </a:t>
            </a:r>
            <a:endParaRPr sz="10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Neurotic, Stress-Related And Somatoform Disorders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2017-03-29</a:t>
            </a:r>
            <a:endParaRPr sz="10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61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 </a:t>
            </a:r>
            <a:endParaRPr sz="10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3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Systemic Lupus Erythematosus and Other Autoimmune Disorders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2017-08-21</a:t>
            </a:r>
            <a:endParaRPr sz="10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38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 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444b648306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444b648306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47cd75778d_1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47cd75778d_1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444b648306_0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444b648306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44b6483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44b6483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444b648306_0_3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444b648306_0_3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444b648306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444b648306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444b648306_0_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444b648306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'Antimetabolites',--Methotrexate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'Antimalarials',--Plaquenil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'Anti-TNF-Alpha - Monoclonal Antibodies'--Humira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Folic acid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('85651','85652') sedimentation rate inflamation test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444b648306_0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444b648306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44b64830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44b64830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arenR"/>
            </a:pPr>
            <a:r>
              <a:rPr lang="en" sz="1800">
                <a:solidFill>
                  <a:schemeClr val="dk2"/>
                </a:solidFill>
              </a:rPr>
              <a:t>When people talk about healthcare data/problems they mean very different things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arenR"/>
            </a:pPr>
            <a:r>
              <a:rPr lang="en" sz="1800">
                <a:solidFill>
                  <a:schemeClr val="dk2"/>
                </a:solidFill>
              </a:rPr>
              <a:t>Our data/problems [as an insurance company] belong in the behavioral space 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arenR"/>
            </a:pPr>
            <a:r>
              <a:rPr lang="en" sz="1800">
                <a:solidFill>
                  <a:schemeClr val="dk2"/>
                </a:solidFill>
              </a:rPr>
              <a:t>The difference is the clinical aspect has them embedded in a much more complex landscape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arenR"/>
            </a:pPr>
            <a:r>
              <a:rPr lang="en" sz="1800">
                <a:solidFill>
                  <a:schemeClr val="dk2"/>
                </a:solidFill>
              </a:rPr>
              <a:t>This changes our metrics of success and our expectations from models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arenR"/>
            </a:pPr>
            <a:r>
              <a:rPr lang="en" sz="1800">
                <a:solidFill>
                  <a:schemeClr val="dk2"/>
                </a:solidFill>
              </a:rPr>
              <a:t>The more complex the behavioral landscape the less stellar will be our results from our usual classification and clustering tools within the predictive framework 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arenR"/>
            </a:pPr>
            <a:r>
              <a:rPr lang="en" sz="1800">
                <a:solidFill>
                  <a:schemeClr val="dk2"/>
                </a:solidFill>
              </a:rPr>
              <a:t>This does not mean that our models cannot generate great value, help guide crucial business decisions and become the language with which we communicate and structure our data.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44b648306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44b648306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7cd75778d_1_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47cd75778d_1_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444b648306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444b648306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44b648306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444b648306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more complex clinical framework behavioral decision. A lot of things can be happening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44b648306_0_3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444b648306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7cd75778d_1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47cd75778d_1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rgbClr val="003BDE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.png" id="10" name="Google Shape;10;p2"/>
          <p:cNvPicPr preferRelativeResize="0"/>
          <p:nvPr/>
        </p:nvPicPr>
        <p:blipFill rotWithShape="1">
          <a:blip r:embed="rId2">
            <a:alphaModFix/>
          </a:blip>
          <a:srcRect b="4001" l="0" r="0" t="4001"/>
          <a:stretch/>
        </p:blipFill>
        <p:spPr>
          <a:xfrm>
            <a:off x="387900" y="4591200"/>
            <a:ext cx="873320" cy="19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2004575"/>
            <a:ext cx="8520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Font typeface="Open Sans"/>
              <a:buNone/>
              <a:defRPr sz="5200"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Font typeface="Open Sans"/>
              <a:buNone/>
              <a:defRPr sz="5200"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Font typeface="Open Sans"/>
              <a:buNone/>
              <a:defRPr sz="5200"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Font typeface="Open Sans"/>
              <a:buNone/>
              <a:defRPr sz="5200"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Font typeface="Open Sans"/>
              <a:buNone/>
              <a:defRPr sz="5200"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Font typeface="Open Sans"/>
              <a:buNone/>
              <a:defRPr sz="5200"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Font typeface="Open Sans"/>
              <a:buNone/>
              <a:defRPr sz="5200"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Font typeface="Open Sans"/>
              <a:buNone/>
              <a:defRPr sz="5200"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6683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900">
                <a:solidFill>
                  <a:schemeClr val="lt2"/>
                </a:solidFill>
              </a:defRPr>
            </a:lvl1pPr>
            <a:lvl2pPr lvl="1" rtl="0">
              <a:buNone/>
              <a:defRPr sz="900">
                <a:solidFill>
                  <a:schemeClr val="lt2"/>
                </a:solidFill>
              </a:defRPr>
            </a:lvl2pPr>
            <a:lvl3pPr lvl="2" rtl="0">
              <a:buNone/>
              <a:defRPr sz="900">
                <a:solidFill>
                  <a:schemeClr val="lt2"/>
                </a:solidFill>
              </a:defRPr>
            </a:lvl3pPr>
            <a:lvl4pPr lvl="3" rtl="0">
              <a:buNone/>
              <a:defRPr sz="900">
                <a:solidFill>
                  <a:schemeClr val="lt2"/>
                </a:solidFill>
              </a:defRPr>
            </a:lvl4pPr>
            <a:lvl5pPr lvl="4" rtl="0">
              <a:buNone/>
              <a:defRPr sz="900">
                <a:solidFill>
                  <a:schemeClr val="lt2"/>
                </a:solidFill>
              </a:defRPr>
            </a:lvl5pPr>
            <a:lvl6pPr lvl="5" rtl="0">
              <a:buNone/>
              <a:defRPr sz="900">
                <a:solidFill>
                  <a:schemeClr val="lt2"/>
                </a:solidFill>
              </a:defRPr>
            </a:lvl6pPr>
            <a:lvl7pPr lvl="6" rtl="0">
              <a:buNone/>
              <a:defRPr sz="900">
                <a:solidFill>
                  <a:schemeClr val="lt2"/>
                </a:solidFill>
              </a:defRPr>
            </a:lvl7pPr>
            <a:lvl8pPr lvl="7" rtl="0">
              <a:buNone/>
              <a:defRPr sz="900">
                <a:solidFill>
                  <a:schemeClr val="lt2"/>
                </a:solidFill>
              </a:defRPr>
            </a:lvl8pPr>
            <a:lvl9pPr lvl="8" rtl="0">
              <a:buNone/>
              <a:defRPr sz="9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3736800" y="4509225"/>
            <a:ext cx="50955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The information contained within is confidential and proprietary to Oscar Insurance Corporation, its parent and its affiliates (“Oscar”).</a:t>
            </a:r>
            <a:endParaRPr sz="6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This information may not be reproduced, distributed or disclosed in any form to any third party without the written permission of Oscar.</a:t>
            </a:r>
            <a:endParaRPr sz="6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and desktop">
  <p:cSld name="CUSTOM_6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type="title"/>
          </p:nvPr>
        </p:nvSpPr>
        <p:spPr>
          <a:xfrm>
            <a:off x="341700" y="377700"/>
            <a:ext cx="3776400" cy="762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DE"/>
              </a:buClr>
              <a:buSzPts val="2400"/>
              <a:buNone/>
              <a:defRPr b="1" sz="2400">
                <a:solidFill>
                  <a:srgbClr val="003BDE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4" name="Google Shape;44;p11"/>
          <p:cNvSpPr txBox="1"/>
          <p:nvPr>
            <p:ph idx="2" type="title"/>
          </p:nvPr>
        </p:nvSpPr>
        <p:spPr>
          <a:xfrm>
            <a:off x="341700" y="1632525"/>
            <a:ext cx="3153900" cy="126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umbered list">
  <p:cSld name="CUSTOM_7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311700" y="377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" type="subTitle"/>
          </p:nvPr>
        </p:nvSpPr>
        <p:spPr>
          <a:xfrm>
            <a:off x="341688" y="2205225"/>
            <a:ext cx="2593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8" name="Google Shape;48;p12"/>
          <p:cNvSpPr txBox="1"/>
          <p:nvPr>
            <p:ph idx="2" type="title"/>
          </p:nvPr>
        </p:nvSpPr>
        <p:spPr>
          <a:xfrm>
            <a:off x="341700" y="1632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003BD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3BD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3BD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3BD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3BD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3BD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3BD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3BD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3BD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ulleted list">
  <p:cSld name="CUSTOM_8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type="title"/>
          </p:nvPr>
        </p:nvSpPr>
        <p:spPr>
          <a:xfrm>
            <a:off x="1350300" y="1348400"/>
            <a:ext cx="60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003BD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" type="subTitle"/>
          </p:nvPr>
        </p:nvSpPr>
        <p:spPr>
          <a:xfrm>
            <a:off x="750000" y="1540550"/>
            <a:ext cx="600300" cy="44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999999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999999"/>
                </a:solidFill>
              </a:defRPr>
            </a:lvl9pPr>
          </a:lstStyle>
          <a:p/>
        </p:txBody>
      </p:sp>
      <p:sp>
        <p:nvSpPr>
          <p:cNvPr id="52" name="Google Shape;52;p13"/>
          <p:cNvSpPr/>
          <p:nvPr/>
        </p:nvSpPr>
        <p:spPr>
          <a:xfrm>
            <a:off x="0" y="0"/>
            <a:ext cx="2286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3"/>
          <p:cNvSpPr/>
          <p:nvPr/>
        </p:nvSpPr>
        <p:spPr>
          <a:xfrm>
            <a:off x="0" y="1480125"/>
            <a:ext cx="2286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3"/>
          <p:cNvSpPr txBox="1"/>
          <p:nvPr>
            <p:ph idx="2" type="title"/>
          </p:nvPr>
        </p:nvSpPr>
        <p:spPr>
          <a:xfrm>
            <a:off x="311700" y="377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obile image 1">
  <p:cSld name="CUSTOM_4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and mobile 2">
  <p:cSld name="CUSTOM_5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sdfasdfa">
  <p:cSld name="CUSTOM_7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ulleted list">
  <p:cSld name="CUSTOM_8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/>
          <p:nvPr/>
        </p:nvSpPr>
        <p:spPr>
          <a:xfrm>
            <a:off x="0" y="0"/>
            <a:ext cx="2286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8"/>
          <p:cNvSpPr/>
          <p:nvPr/>
        </p:nvSpPr>
        <p:spPr>
          <a:xfrm>
            <a:off x="0" y="1480125"/>
            <a:ext cx="2286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White Logo on Blue" type="tx">
  <p:cSld name="TITLE_AND_BODY">
    <p:bg>
      <p:bgPr>
        <a:solidFill>
          <a:srgbClr val="003BDE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rtboard 1 copy@2x.png" id="70" name="Google Shape;70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9952" y="4570206"/>
            <a:ext cx="993000" cy="3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0"/>
          <p:cNvSpPr txBox="1"/>
          <p:nvPr>
            <p:ph idx="12" type="sldNum"/>
          </p:nvPr>
        </p:nvSpPr>
        <p:spPr>
          <a:xfrm>
            <a:off x="8901896" y="4874195"/>
            <a:ext cx="172800" cy="1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A8BB"/>
              </a:buClr>
              <a:buFont typeface="Open Sans"/>
              <a:buNone/>
              <a:defRPr b="0" i="0" sz="800" u="none" cap="none" strike="noStrike">
                <a:solidFill>
                  <a:srgbClr val="99A8B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A8BB"/>
              </a:buClr>
              <a:buFont typeface="Open Sans"/>
              <a:buNone/>
              <a:defRPr b="0" i="0" sz="800" u="none" cap="none" strike="noStrike">
                <a:solidFill>
                  <a:srgbClr val="99A8B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A8BB"/>
              </a:buClr>
              <a:buFont typeface="Open Sans"/>
              <a:buNone/>
              <a:defRPr b="0" i="0" sz="800" u="none" cap="none" strike="noStrike">
                <a:solidFill>
                  <a:srgbClr val="99A8B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A8BB"/>
              </a:buClr>
              <a:buFont typeface="Open Sans"/>
              <a:buNone/>
              <a:defRPr b="0" i="0" sz="800" u="none" cap="none" strike="noStrike">
                <a:solidFill>
                  <a:srgbClr val="99A8B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A8BB"/>
              </a:buClr>
              <a:buFont typeface="Open Sans"/>
              <a:buNone/>
              <a:defRPr b="0" i="0" sz="800" u="none" cap="none" strike="noStrike">
                <a:solidFill>
                  <a:srgbClr val="99A8B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A8BB"/>
              </a:buClr>
              <a:buFont typeface="Open Sans"/>
              <a:buNone/>
              <a:defRPr b="0" i="0" sz="800" u="none" cap="none" strike="noStrike">
                <a:solidFill>
                  <a:srgbClr val="99A8B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A8BB"/>
              </a:buClr>
              <a:buFont typeface="Open Sans"/>
              <a:buNone/>
              <a:defRPr b="0" i="0" sz="800" u="none" cap="none" strike="noStrike">
                <a:solidFill>
                  <a:srgbClr val="99A8B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A8BB"/>
              </a:buClr>
              <a:buFont typeface="Open Sans"/>
              <a:buNone/>
              <a:defRPr b="0" i="0" sz="800" u="none" cap="none" strike="noStrike">
                <a:solidFill>
                  <a:srgbClr val="99A8B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A8BB"/>
              </a:buClr>
              <a:buFont typeface="Open Sans"/>
              <a:buNone/>
              <a:defRPr b="0" i="0" sz="800" u="none" cap="none" strike="noStrike">
                <a:solidFill>
                  <a:srgbClr val="99A8B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pt Name">
  <p:cSld name="Dept Nam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/>
          <p:nvPr/>
        </p:nvSpPr>
        <p:spPr>
          <a:xfrm>
            <a:off x="130001" y="4921821"/>
            <a:ext cx="2295000" cy="1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A8BB"/>
              </a:buClr>
              <a:buFont typeface="Open Sans"/>
              <a:buNone/>
            </a:pPr>
            <a:r>
              <a:rPr b="0" i="0" lang="en" sz="600" u="none" cap="none" strike="noStrike">
                <a:solidFill>
                  <a:srgbClr val="99A8BB"/>
                </a:solidFill>
                <a:latin typeface="Open Sans"/>
                <a:ea typeface="Open Sans"/>
                <a:cs typeface="Open Sans"/>
                <a:sym typeface="Open Sans"/>
              </a:rPr>
              <a:t>Oscar | Process Engineering</a:t>
            </a:r>
            <a:endParaRPr sz="500"/>
          </a:p>
        </p:txBody>
      </p:sp>
      <p:sp>
        <p:nvSpPr>
          <p:cNvPr id="74" name="Google Shape;74;p21"/>
          <p:cNvSpPr txBox="1"/>
          <p:nvPr>
            <p:ph idx="12" type="sldNum"/>
          </p:nvPr>
        </p:nvSpPr>
        <p:spPr>
          <a:xfrm>
            <a:off x="8901896" y="4874195"/>
            <a:ext cx="172800" cy="1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A8BB"/>
              </a:buClr>
              <a:buFont typeface="Open Sans"/>
              <a:buNone/>
              <a:defRPr b="0" i="0" sz="800" u="none" cap="none" strike="noStrike">
                <a:solidFill>
                  <a:srgbClr val="99A8B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A8BB"/>
              </a:buClr>
              <a:buFont typeface="Open Sans"/>
              <a:buNone/>
              <a:defRPr b="0" i="0" sz="800" u="none" cap="none" strike="noStrike">
                <a:solidFill>
                  <a:srgbClr val="99A8B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A8BB"/>
              </a:buClr>
              <a:buFont typeface="Open Sans"/>
              <a:buNone/>
              <a:defRPr b="0" i="0" sz="800" u="none" cap="none" strike="noStrike">
                <a:solidFill>
                  <a:srgbClr val="99A8B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A8BB"/>
              </a:buClr>
              <a:buFont typeface="Open Sans"/>
              <a:buNone/>
              <a:defRPr b="0" i="0" sz="800" u="none" cap="none" strike="noStrike">
                <a:solidFill>
                  <a:srgbClr val="99A8B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A8BB"/>
              </a:buClr>
              <a:buFont typeface="Open Sans"/>
              <a:buNone/>
              <a:defRPr b="0" i="0" sz="800" u="none" cap="none" strike="noStrike">
                <a:solidFill>
                  <a:srgbClr val="99A8B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A8BB"/>
              </a:buClr>
              <a:buFont typeface="Open Sans"/>
              <a:buNone/>
              <a:defRPr b="0" i="0" sz="800" u="none" cap="none" strike="noStrike">
                <a:solidFill>
                  <a:srgbClr val="99A8B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A8BB"/>
              </a:buClr>
              <a:buFont typeface="Open Sans"/>
              <a:buNone/>
              <a:defRPr b="0" i="0" sz="800" u="none" cap="none" strike="noStrike">
                <a:solidFill>
                  <a:srgbClr val="99A8B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A8BB"/>
              </a:buClr>
              <a:buFont typeface="Open Sans"/>
              <a:buNone/>
              <a:defRPr b="0" i="0" sz="800" u="none" cap="none" strike="noStrike">
                <a:solidFill>
                  <a:srgbClr val="99A8B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A8BB"/>
              </a:buClr>
              <a:buFont typeface="Open Sans"/>
              <a:buNone/>
              <a:defRPr b="0" i="0" sz="800" u="none" cap="none" strike="noStrike">
                <a:solidFill>
                  <a:srgbClr val="99A8B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>
  <p:cSld name="Title and bod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/>
          <a:lstStyle>
            <a:lvl1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500"/>
              <a:buFont typeface="Arial"/>
              <a:buNone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500"/>
              <a:buFont typeface="Arial"/>
              <a:buNone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500"/>
              <a:buFont typeface="Arial"/>
              <a:buNone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500"/>
              <a:buFont typeface="Arial"/>
              <a:buNone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500"/>
              <a:buFont typeface="Arial"/>
              <a:buNone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500"/>
              <a:buFont typeface="Arial"/>
              <a:buNone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500"/>
              <a:buFont typeface="Arial"/>
              <a:buNone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500"/>
              <a:buFont typeface="Arial"/>
              <a:buNone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500"/>
              <a:buFont typeface="Arial"/>
              <a:buNone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22"/>
          <p:cNvSpPr txBox="1"/>
          <p:nvPr>
            <p:ph idx="12" type="sldNum"/>
          </p:nvPr>
        </p:nvSpPr>
        <p:spPr>
          <a:xfrm>
            <a:off x="8695813" y="4696798"/>
            <a:ext cx="325500" cy="3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only" type="secHead">
  <p:cSld name="SECTION_HEADER">
    <p:bg>
      <p:bgPr>
        <a:solidFill>
          <a:srgbClr val="003BDE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" name="Google Shape;17;p3"/>
          <p:cNvSpPr txBox="1"/>
          <p:nvPr>
            <p:ph type="ctrTitle"/>
          </p:nvPr>
        </p:nvSpPr>
        <p:spPr>
          <a:xfrm>
            <a:off x="311700" y="2004575"/>
            <a:ext cx="8520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Font typeface="Open Sans"/>
              <a:buNone/>
              <a:defRPr sz="5200"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Font typeface="Open Sans"/>
              <a:buNone/>
              <a:defRPr sz="5200"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Font typeface="Open Sans"/>
              <a:buNone/>
              <a:defRPr sz="5200"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Font typeface="Open Sans"/>
              <a:buNone/>
              <a:defRPr sz="5200"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Font typeface="Open Sans"/>
              <a:buNone/>
              <a:defRPr sz="5200"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Font typeface="Open Sans"/>
              <a:buNone/>
              <a:defRPr sz="5200"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Font typeface="Open Sans"/>
              <a:buNone/>
              <a:defRPr sz="5200"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Font typeface="Open Sans"/>
              <a:buNone/>
              <a:defRPr sz="5200"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descr="logo.png" id="18" name="Google Shape;18;p3"/>
          <p:cNvPicPr preferRelativeResize="0"/>
          <p:nvPr/>
        </p:nvPicPr>
        <p:blipFill rotWithShape="1">
          <a:blip r:embed="rId2">
            <a:alphaModFix/>
          </a:blip>
          <a:srcRect b="4001" l="0" r="0" t="4001"/>
          <a:stretch/>
        </p:blipFill>
        <p:spPr>
          <a:xfrm>
            <a:off x="387900" y="4591200"/>
            <a:ext cx="873320" cy="19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ue Logo on White">
  <p:cSld name="Blue Logo on White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rtboard 1@2x.png" id="80" name="Google Shape;80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9952" y="4570206"/>
            <a:ext cx="993000" cy="3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3"/>
          <p:cNvSpPr txBox="1"/>
          <p:nvPr>
            <p:ph idx="12" type="sldNum"/>
          </p:nvPr>
        </p:nvSpPr>
        <p:spPr>
          <a:xfrm>
            <a:off x="8901896" y="4874195"/>
            <a:ext cx="172800" cy="1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A8BB"/>
              </a:buClr>
              <a:buFont typeface="Open Sans"/>
              <a:buNone/>
              <a:defRPr b="0" i="0" sz="800" u="none" cap="none" strike="noStrike">
                <a:solidFill>
                  <a:srgbClr val="99A8B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A8BB"/>
              </a:buClr>
              <a:buFont typeface="Open Sans"/>
              <a:buNone/>
              <a:defRPr b="0" i="0" sz="800" u="none" cap="none" strike="noStrike">
                <a:solidFill>
                  <a:srgbClr val="99A8B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A8BB"/>
              </a:buClr>
              <a:buFont typeface="Open Sans"/>
              <a:buNone/>
              <a:defRPr b="0" i="0" sz="800" u="none" cap="none" strike="noStrike">
                <a:solidFill>
                  <a:srgbClr val="99A8B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A8BB"/>
              </a:buClr>
              <a:buFont typeface="Open Sans"/>
              <a:buNone/>
              <a:defRPr b="0" i="0" sz="800" u="none" cap="none" strike="noStrike">
                <a:solidFill>
                  <a:srgbClr val="99A8B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A8BB"/>
              </a:buClr>
              <a:buFont typeface="Open Sans"/>
              <a:buNone/>
              <a:defRPr b="0" i="0" sz="800" u="none" cap="none" strike="noStrike">
                <a:solidFill>
                  <a:srgbClr val="99A8B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A8BB"/>
              </a:buClr>
              <a:buFont typeface="Open Sans"/>
              <a:buNone/>
              <a:defRPr b="0" i="0" sz="800" u="none" cap="none" strike="noStrike">
                <a:solidFill>
                  <a:srgbClr val="99A8B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A8BB"/>
              </a:buClr>
              <a:buFont typeface="Open Sans"/>
              <a:buNone/>
              <a:defRPr b="0" i="0" sz="800" u="none" cap="none" strike="noStrike">
                <a:solidFill>
                  <a:srgbClr val="99A8B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A8BB"/>
              </a:buClr>
              <a:buFont typeface="Open Sans"/>
              <a:buNone/>
              <a:defRPr b="0" i="0" sz="800" u="none" cap="none" strike="noStrike">
                <a:solidFill>
                  <a:srgbClr val="99A8B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A8BB"/>
              </a:buClr>
              <a:buFont typeface="Open Sans"/>
              <a:buNone/>
              <a:defRPr b="0" i="0" sz="800" u="none" cap="none" strike="noStrike">
                <a:solidFill>
                  <a:srgbClr val="99A8B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4"/>
          <p:cNvSpPr txBox="1"/>
          <p:nvPr>
            <p:ph idx="12" type="sldNum"/>
          </p:nvPr>
        </p:nvSpPr>
        <p:spPr>
          <a:xfrm>
            <a:off x="8901896" y="4874195"/>
            <a:ext cx="172800" cy="1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A8BB"/>
              </a:buClr>
              <a:buFont typeface="Open Sans"/>
              <a:buNone/>
              <a:defRPr b="0" i="0" sz="800" u="none" cap="none" strike="noStrike">
                <a:solidFill>
                  <a:srgbClr val="99A8B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A8BB"/>
              </a:buClr>
              <a:buFont typeface="Open Sans"/>
              <a:buNone/>
              <a:defRPr b="0" i="0" sz="800" u="none" cap="none" strike="noStrike">
                <a:solidFill>
                  <a:srgbClr val="99A8B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A8BB"/>
              </a:buClr>
              <a:buFont typeface="Open Sans"/>
              <a:buNone/>
              <a:defRPr b="0" i="0" sz="800" u="none" cap="none" strike="noStrike">
                <a:solidFill>
                  <a:srgbClr val="99A8B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A8BB"/>
              </a:buClr>
              <a:buFont typeface="Open Sans"/>
              <a:buNone/>
              <a:defRPr b="0" i="0" sz="800" u="none" cap="none" strike="noStrike">
                <a:solidFill>
                  <a:srgbClr val="99A8B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A8BB"/>
              </a:buClr>
              <a:buFont typeface="Open Sans"/>
              <a:buNone/>
              <a:defRPr b="0" i="0" sz="800" u="none" cap="none" strike="noStrike">
                <a:solidFill>
                  <a:srgbClr val="99A8B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A8BB"/>
              </a:buClr>
              <a:buFont typeface="Open Sans"/>
              <a:buNone/>
              <a:defRPr b="0" i="0" sz="800" u="none" cap="none" strike="noStrike">
                <a:solidFill>
                  <a:srgbClr val="99A8B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A8BB"/>
              </a:buClr>
              <a:buFont typeface="Open Sans"/>
              <a:buNone/>
              <a:defRPr b="0" i="0" sz="800" u="none" cap="none" strike="noStrike">
                <a:solidFill>
                  <a:srgbClr val="99A8B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A8BB"/>
              </a:buClr>
              <a:buFont typeface="Open Sans"/>
              <a:buNone/>
              <a:defRPr b="0" i="0" sz="800" u="none" cap="none" strike="noStrike">
                <a:solidFill>
                  <a:srgbClr val="99A8B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A8BB"/>
              </a:buClr>
              <a:buFont typeface="Open Sans"/>
              <a:buNone/>
              <a:defRPr b="0" i="0" sz="800" u="none" cap="none" strike="noStrike">
                <a:solidFill>
                  <a:srgbClr val="99A8B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quote">
  <p:cSld name="CUSTOM_1">
    <p:bg>
      <p:bgPr>
        <a:solidFill>
          <a:srgbClr val="003BDE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.png" id="20" name="Google Shape;20;p4"/>
          <p:cNvPicPr preferRelativeResize="0"/>
          <p:nvPr/>
        </p:nvPicPr>
        <p:blipFill rotWithShape="1">
          <a:blip r:embed="rId2">
            <a:alphaModFix/>
          </a:blip>
          <a:srcRect b="4001" l="0" r="0" t="4001"/>
          <a:stretch/>
        </p:blipFill>
        <p:spPr>
          <a:xfrm>
            <a:off x="387900" y="4591200"/>
            <a:ext cx="873320" cy="19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/>
          <p:nvPr>
            <p:ph type="title"/>
          </p:nvPr>
        </p:nvSpPr>
        <p:spPr>
          <a:xfrm>
            <a:off x="1400700" y="1235150"/>
            <a:ext cx="6342600" cy="2176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pen Sans"/>
              <a:buNone/>
              <a:defRPr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pen Sans"/>
              <a:buNone/>
              <a:defRPr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pen Sans"/>
              <a:buNone/>
              <a:defRPr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pen Sans"/>
              <a:buNone/>
              <a:defRPr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pen Sans"/>
              <a:buNone/>
              <a:defRPr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pen Sans"/>
              <a:buNone/>
              <a:defRPr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pen Sans"/>
              <a:buNone/>
              <a:defRPr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pen Sans"/>
              <a:buNone/>
              <a:defRPr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4116000" y="3778300"/>
            <a:ext cx="3627300" cy="423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and mobile 1">
  <p:cSld name="SECTION_TITLE_AND_DESCRIPTION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rgbClr val="003BD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5"/>
          <p:cNvSpPr txBox="1"/>
          <p:nvPr>
            <p:ph type="title"/>
          </p:nvPr>
        </p:nvSpPr>
        <p:spPr>
          <a:xfrm>
            <a:off x="265500" y="1278125"/>
            <a:ext cx="4045200" cy="1269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DE"/>
              </a:buClr>
              <a:buSzPts val="2400"/>
              <a:buNone/>
              <a:defRPr b="1" sz="2400">
                <a:solidFill>
                  <a:srgbClr val="003BDE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6" name="Google Shape;26;p5"/>
          <p:cNvSpPr txBox="1"/>
          <p:nvPr>
            <p:ph idx="1" type="subTitle"/>
          </p:nvPr>
        </p:nvSpPr>
        <p:spPr>
          <a:xfrm>
            <a:off x="265500" y="2624476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and image 1">
  <p:cSld name="SECTION_TITLE_AND_DESCRIPTION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4573350" y="0"/>
            <a:ext cx="45720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0000"/>
                </a:solidFill>
              </a:rPr>
              <a:t>Image here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0" name="Google Shape;30;p6"/>
          <p:cNvSpPr txBox="1"/>
          <p:nvPr>
            <p:ph type="title"/>
          </p:nvPr>
        </p:nvSpPr>
        <p:spPr>
          <a:xfrm>
            <a:off x="341700" y="377700"/>
            <a:ext cx="3973500" cy="762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DE"/>
              </a:buClr>
              <a:buSzPts val="2400"/>
              <a:buNone/>
              <a:defRPr b="1" sz="2400">
                <a:solidFill>
                  <a:srgbClr val="003BDE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6"/>
          <p:cNvSpPr txBox="1"/>
          <p:nvPr>
            <p:ph idx="2" type="title"/>
          </p:nvPr>
        </p:nvSpPr>
        <p:spPr>
          <a:xfrm>
            <a:off x="341700" y="1632525"/>
            <a:ext cx="3153900" cy="126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grid">
  <p:cSld name="CUSTOM_2_1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/>
          <p:nvPr/>
        </p:nvSpPr>
        <p:spPr>
          <a:xfrm>
            <a:off x="4573350" y="-125"/>
            <a:ext cx="4572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Image 3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5" name="Google Shape;35;p7"/>
          <p:cNvSpPr/>
          <p:nvPr/>
        </p:nvSpPr>
        <p:spPr>
          <a:xfrm>
            <a:off x="0" y="2571475"/>
            <a:ext cx="4572000" cy="2571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Image 2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6" name="Google Shape;36;p7"/>
          <p:cNvSpPr/>
          <p:nvPr/>
        </p:nvSpPr>
        <p:spPr>
          <a:xfrm>
            <a:off x="0" y="0"/>
            <a:ext cx="4572000" cy="257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Image 1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sktop image">
  <p:cSld name="CUSTOM_3">
    <p:bg>
      <p:bgPr>
        <a:solidFill>
          <a:srgbClr val="003BDE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obile image 1">
  <p:cSld name="CUSTOM_4">
    <p:bg>
      <p:bgPr>
        <a:solidFill>
          <a:srgbClr val="003BDE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and mobile 2">
  <p:cSld name="CUSTOM_5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type="title"/>
          </p:nvPr>
        </p:nvSpPr>
        <p:spPr>
          <a:xfrm>
            <a:off x="341700" y="377700"/>
            <a:ext cx="3776400" cy="762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DE"/>
              </a:buClr>
              <a:buSzPts val="2400"/>
              <a:buNone/>
              <a:defRPr b="1" sz="2400">
                <a:solidFill>
                  <a:srgbClr val="003BDE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1" name="Google Shape;41;p10"/>
          <p:cNvSpPr txBox="1"/>
          <p:nvPr>
            <p:ph idx="2" type="title"/>
          </p:nvPr>
        </p:nvSpPr>
        <p:spPr>
          <a:xfrm>
            <a:off x="341700" y="1632525"/>
            <a:ext cx="3153900" cy="126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21834"/>
              </a:buClr>
              <a:buSzPts val="2800"/>
              <a:buFont typeface="Avenir"/>
              <a:buNone/>
              <a:defRPr sz="2800">
                <a:solidFill>
                  <a:srgbClr val="02183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834"/>
              </a:buClr>
              <a:buSzPts val="1800"/>
              <a:buFont typeface="Avenir"/>
              <a:buChar char="➔"/>
              <a:defRPr b="1" sz="1800">
                <a:solidFill>
                  <a:srgbClr val="02183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175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21834"/>
              </a:buClr>
              <a:buSzPts val="1400"/>
              <a:buFont typeface="Avenir"/>
              <a:buChar char="◆"/>
              <a:defRPr>
                <a:solidFill>
                  <a:srgbClr val="021834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048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21834"/>
              </a:buClr>
              <a:buSzPts val="1200"/>
              <a:buFont typeface="Avenir"/>
              <a:buChar char="●"/>
              <a:defRPr sz="1200">
                <a:solidFill>
                  <a:srgbClr val="021834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048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21834"/>
              </a:buClr>
              <a:buSzPts val="1200"/>
              <a:buFont typeface="Avenir"/>
              <a:buChar char="○"/>
              <a:defRPr sz="1200">
                <a:solidFill>
                  <a:srgbClr val="021834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048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21834"/>
              </a:buClr>
              <a:buSzPts val="1200"/>
              <a:buFont typeface="Avenir"/>
              <a:buChar char="◆"/>
              <a:defRPr sz="1200">
                <a:solidFill>
                  <a:srgbClr val="021834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048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21834"/>
              </a:buClr>
              <a:buSzPts val="1200"/>
              <a:buFont typeface="Avenir"/>
              <a:buChar char="●"/>
              <a:defRPr sz="1200">
                <a:solidFill>
                  <a:srgbClr val="021834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048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21834"/>
              </a:buClr>
              <a:buSzPts val="1200"/>
              <a:buFont typeface="Avenir"/>
              <a:buChar char="○"/>
              <a:defRPr sz="1200">
                <a:solidFill>
                  <a:srgbClr val="021834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048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21834"/>
              </a:buClr>
              <a:buSzPts val="1200"/>
              <a:buFont typeface="Avenir"/>
              <a:buChar char="◆"/>
              <a:defRPr sz="1200">
                <a:solidFill>
                  <a:srgbClr val="021834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048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21834"/>
              </a:buClr>
              <a:buSzPts val="1200"/>
              <a:buFont typeface="Avenir"/>
              <a:buChar char="●"/>
              <a:defRPr sz="1200">
                <a:solidFill>
                  <a:srgbClr val="021834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8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buNone/>
              <a:defRPr sz="8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buNone/>
              <a:defRPr sz="8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buNone/>
              <a:defRPr sz="8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buNone/>
              <a:defRPr sz="8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buNone/>
              <a:defRPr sz="8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buNone/>
              <a:defRPr sz="8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buNone/>
              <a:defRPr sz="8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buNone/>
              <a:defRPr sz="8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FFFFFF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21834"/>
              </a:buClr>
              <a:buSzPts val="2800"/>
              <a:buFont typeface="Avenir"/>
              <a:buNone/>
              <a:defRPr sz="2800">
                <a:solidFill>
                  <a:srgbClr val="02183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834"/>
              </a:buClr>
              <a:buSzPts val="1800"/>
              <a:buFont typeface="Avenir"/>
              <a:buChar char="➔"/>
              <a:defRPr b="1" sz="1800">
                <a:solidFill>
                  <a:srgbClr val="02183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175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21834"/>
              </a:buClr>
              <a:buSzPts val="1400"/>
              <a:buFont typeface="Avenir"/>
              <a:buChar char="◆"/>
              <a:defRPr>
                <a:solidFill>
                  <a:srgbClr val="021834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048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21834"/>
              </a:buClr>
              <a:buSzPts val="1200"/>
              <a:buFont typeface="Avenir"/>
              <a:buChar char="●"/>
              <a:defRPr sz="1200">
                <a:solidFill>
                  <a:srgbClr val="021834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048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21834"/>
              </a:buClr>
              <a:buSzPts val="1200"/>
              <a:buFont typeface="Avenir"/>
              <a:buChar char="○"/>
              <a:defRPr sz="1200">
                <a:solidFill>
                  <a:srgbClr val="021834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048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21834"/>
              </a:buClr>
              <a:buSzPts val="1200"/>
              <a:buFont typeface="Avenir"/>
              <a:buChar char="◆"/>
              <a:defRPr sz="1200">
                <a:solidFill>
                  <a:srgbClr val="021834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048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21834"/>
              </a:buClr>
              <a:buSzPts val="1200"/>
              <a:buFont typeface="Avenir"/>
              <a:buChar char="●"/>
              <a:defRPr sz="1200">
                <a:solidFill>
                  <a:srgbClr val="021834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048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21834"/>
              </a:buClr>
              <a:buSzPts val="1200"/>
              <a:buFont typeface="Avenir"/>
              <a:buChar char="○"/>
              <a:defRPr sz="1200">
                <a:solidFill>
                  <a:srgbClr val="021834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048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21834"/>
              </a:buClr>
              <a:buSzPts val="1200"/>
              <a:buFont typeface="Avenir"/>
              <a:buChar char="◆"/>
              <a:defRPr sz="1200">
                <a:solidFill>
                  <a:srgbClr val="021834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048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21834"/>
              </a:buClr>
              <a:buSzPts val="1200"/>
              <a:buFont typeface="Avenir"/>
              <a:buChar char="●"/>
              <a:defRPr sz="1200">
                <a:solidFill>
                  <a:srgbClr val="021834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8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buNone/>
              <a:defRPr sz="8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buNone/>
              <a:defRPr sz="8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buNone/>
              <a:defRPr sz="8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buNone/>
              <a:defRPr sz="8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buNone/>
              <a:defRPr sz="8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buNone/>
              <a:defRPr sz="8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buNone/>
              <a:defRPr sz="8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buNone/>
              <a:defRPr sz="8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/>
          <a:lstStyle>
            <a:lvl1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500"/>
              <a:buFont typeface="Arial"/>
              <a:buNone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500"/>
              <a:buFont typeface="Arial"/>
              <a:buNone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500"/>
              <a:buFont typeface="Arial"/>
              <a:buNone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500"/>
              <a:buFont typeface="Arial"/>
              <a:buNone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500"/>
              <a:buFont typeface="Arial"/>
              <a:buNone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500"/>
              <a:buFont typeface="Arial"/>
              <a:buNone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500"/>
              <a:buFont typeface="Arial"/>
              <a:buNone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500"/>
              <a:buFont typeface="Arial"/>
              <a:buNone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500"/>
              <a:buFont typeface="Arial"/>
              <a:buNone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9"/>
          <p:cNvSpPr txBox="1"/>
          <p:nvPr>
            <p:ph idx="12" type="sldNum"/>
          </p:nvPr>
        </p:nvSpPr>
        <p:spPr>
          <a:xfrm>
            <a:off x="8695813" y="4696798"/>
            <a:ext cx="325500" cy="3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5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4.png"/><Relationship Id="rId4" Type="http://schemas.openxmlformats.org/officeDocument/2006/relationships/image" Target="../media/image18.png"/><Relationship Id="rId5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2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png"/><Relationship Id="rId4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png"/><Relationship Id="rId4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png"/><Relationship Id="rId4" Type="http://schemas.openxmlformats.org/officeDocument/2006/relationships/image" Target="../media/image3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image" Target="../media/image37.png"/><Relationship Id="rId9" Type="http://schemas.openxmlformats.org/officeDocument/2006/relationships/image" Target="../media/image17.png"/><Relationship Id="rId5" Type="http://schemas.openxmlformats.org/officeDocument/2006/relationships/image" Target="../media/image2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2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33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5"/>
          <p:cNvSpPr txBox="1"/>
          <p:nvPr>
            <p:ph type="ctrTitle"/>
          </p:nvPr>
        </p:nvSpPr>
        <p:spPr>
          <a:xfrm>
            <a:off x="311700" y="1411500"/>
            <a:ext cx="8520600" cy="13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292100" rtl="0" algn="l">
              <a:spcBef>
                <a:spcPts val="0"/>
              </a:spcBef>
              <a:spcAft>
                <a:spcPts val="230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Predictive Modeling On Its Head: A Pipeline That Finds Cancer, Asthma, and Hemophilia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89" name="Google Shape;89;p25"/>
          <p:cNvSpPr txBox="1"/>
          <p:nvPr>
            <p:ph idx="1" type="subTitle"/>
          </p:nvPr>
        </p:nvSpPr>
        <p:spPr>
          <a:xfrm>
            <a:off x="311700" y="26683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Marlene Guraieb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November 2018</a:t>
            </a:r>
            <a:endParaRPr b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/>
          <p:nvPr>
            <p:ph idx="4294967295" type="title"/>
          </p:nvPr>
        </p:nvSpPr>
        <p:spPr>
          <a:xfrm>
            <a:off x="341700" y="367400"/>
            <a:ext cx="7233600" cy="7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003BD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3BDE"/>
              </a:solidFill>
            </a:endParaRPr>
          </a:p>
        </p:txBody>
      </p:sp>
      <p:sp>
        <p:nvSpPr>
          <p:cNvPr id="215" name="Google Shape;215;p34"/>
          <p:cNvSpPr txBox="1"/>
          <p:nvPr>
            <p:ph idx="4294967295" type="title"/>
          </p:nvPr>
        </p:nvSpPr>
        <p:spPr>
          <a:xfrm>
            <a:off x="311700" y="225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3BDE"/>
                </a:solidFill>
              </a:rPr>
              <a:t>Similar decision context ≠ clinical landscape</a:t>
            </a:r>
            <a:endParaRPr b="1" sz="2400">
              <a:solidFill>
                <a:srgbClr val="003BDE"/>
              </a:solidFill>
            </a:endParaRPr>
          </a:p>
        </p:txBody>
      </p:sp>
      <p:pic>
        <p:nvPicPr>
          <p:cNvPr id="216" name="Google Shape;21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701300"/>
            <a:ext cx="7536550" cy="421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5"/>
          <p:cNvSpPr txBox="1"/>
          <p:nvPr>
            <p:ph idx="4294967295" type="title"/>
          </p:nvPr>
        </p:nvSpPr>
        <p:spPr>
          <a:xfrm>
            <a:off x="341700" y="367400"/>
            <a:ext cx="7233600" cy="7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003BD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3BDE"/>
              </a:solidFill>
            </a:endParaRPr>
          </a:p>
        </p:txBody>
      </p:sp>
      <p:sp>
        <p:nvSpPr>
          <p:cNvPr id="222" name="Google Shape;222;p35"/>
          <p:cNvSpPr txBox="1"/>
          <p:nvPr>
            <p:ph idx="4294967295" type="title"/>
          </p:nvPr>
        </p:nvSpPr>
        <p:spPr>
          <a:xfrm>
            <a:off x="311700" y="225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3BDE"/>
                </a:solidFill>
              </a:rPr>
              <a:t>Similar decision context ≠ clinical landscape</a:t>
            </a:r>
            <a:endParaRPr b="1" sz="2400">
              <a:solidFill>
                <a:srgbClr val="003BDE"/>
              </a:solidFill>
            </a:endParaRPr>
          </a:p>
        </p:txBody>
      </p:sp>
      <p:pic>
        <p:nvPicPr>
          <p:cNvPr id="223" name="Google Shape;22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012" y="687602"/>
            <a:ext cx="7561050" cy="4225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6"/>
          <p:cNvSpPr txBox="1"/>
          <p:nvPr>
            <p:ph idx="4294967295" type="title"/>
          </p:nvPr>
        </p:nvSpPr>
        <p:spPr>
          <a:xfrm>
            <a:off x="341700" y="367400"/>
            <a:ext cx="7233600" cy="7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003BD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3BDE"/>
              </a:solidFill>
            </a:endParaRPr>
          </a:p>
        </p:txBody>
      </p:sp>
      <p:sp>
        <p:nvSpPr>
          <p:cNvPr id="229" name="Google Shape;229;p36"/>
          <p:cNvSpPr txBox="1"/>
          <p:nvPr>
            <p:ph idx="4294967295" type="title"/>
          </p:nvPr>
        </p:nvSpPr>
        <p:spPr>
          <a:xfrm>
            <a:off x="311700" y="225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3BDE"/>
                </a:solidFill>
              </a:rPr>
              <a:t>Similar decision context ≠ clinical landscape</a:t>
            </a:r>
            <a:endParaRPr b="1" sz="2400">
              <a:solidFill>
                <a:srgbClr val="003BDE"/>
              </a:solidFill>
            </a:endParaRPr>
          </a:p>
        </p:txBody>
      </p:sp>
      <p:pic>
        <p:nvPicPr>
          <p:cNvPr id="230" name="Google Shape;23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974" y="687600"/>
            <a:ext cx="7561077" cy="422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7"/>
          <p:cNvSpPr txBox="1"/>
          <p:nvPr>
            <p:ph idx="4294967295" type="title"/>
          </p:nvPr>
        </p:nvSpPr>
        <p:spPr>
          <a:xfrm>
            <a:off x="341700" y="367400"/>
            <a:ext cx="7233600" cy="7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003BD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3BDE"/>
              </a:solidFill>
            </a:endParaRPr>
          </a:p>
        </p:txBody>
      </p:sp>
      <p:sp>
        <p:nvSpPr>
          <p:cNvPr id="236" name="Google Shape;236;p37"/>
          <p:cNvSpPr txBox="1"/>
          <p:nvPr>
            <p:ph idx="4294967295" type="title"/>
          </p:nvPr>
        </p:nvSpPr>
        <p:spPr>
          <a:xfrm>
            <a:off x="311700" y="225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3BDE"/>
                </a:solidFill>
              </a:rPr>
              <a:t>Similar decision context ≠ clinical landscape</a:t>
            </a:r>
            <a:endParaRPr b="1" sz="2400">
              <a:solidFill>
                <a:srgbClr val="003BDE"/>
              </a:solidFill>
            </a:endParaRPr>
          </a:p>
        </p:txBody>
      </p:sp>
      <p:pic>
        <p:nvPicPr>
          <p:cNvPr id="237" name="Google Shape;23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692" y="678721"/>
            <a:ext cx="7637276" cy="4267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8"/>
          <p:cNvSpPr txBox="1"/>
          <p:nvPr>
            <p:ph idx="4294967295" type="title"/>
          </p:nvPr>
        </p:nvSpPr>
        <p:spPr>
          <a:xfrm>
            <a:off x="341700" y="367400"/>
            <a:ext cx="7233600" cy="7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003BD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3BDE"/>
              </a:solidFill>
            </a:endParaRPr>
          </a:p>
        </p:txBody>
      </p:sp>
      <p:sp>
        <p:nvSpPr>
          <p:cNvPr id="243" name="Google Shape;243;p38"/>
          <p:cNvSpPr txBox="1"/>
          <p:nvPr>
            <p:ph idx="4294967295" type="title"/>
          </p:nvPr>
        </p:nvSpPr>
        <p:spPr>
          <a:xfrm>
            <a:off x="311700" y="377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3BDE"/>
                </a:solidFill>
              </a:rPr>
              <a:t>… and knowing where to stop</a:t>
            </a:r>
            <a:endParaRPr b="1" sz="2400">
              <a:solidFill>
                <a:srgbClr val="003BDE"/>
              </a:solidFill>
            </a:endParaRPr>
          </a:p>
        </p:txBody>
      </p:sp>
      <p:sp>
        <p:nvSpPr>
          <p:cNvPr id="244" name="Google Shape;244;p38"/>
          <p:cNvSpPr txBox="1"/>
          <p:nvPr>
            <p:ph idx="4294967295" type="subTitle"/>
          </p:nvPr>
        </p:nvSpPr>
        <p:spPr>
          <a:xfrm>
            <a:off x="265500" y="1587749"/>
            <a:ext cx="4045200" cy="23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Knowing: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 a systematic way [parametrized]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That makes clinical sense  [doctor ok’d]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45" name="Google Shape;24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5150" y="1586600"/>
            <a:ext cx="5496449" cy="294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9"/>
          <p:cNvSpPr txBox="1"/>
          <p:nvPr>
            <p:ph type="ctrTitle"/>
          </p:nvPr>
        </p:nvSpPr>
        <p:spPr>
          <a:xfrm>
            <a:off x="311700" y="2004575"/>
            <a:ext cx="8520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well do the models do?</a:t>
            </a:r>
            <a:endParaRPr/>
          </a:p>
        </p:txBody>
      </p:sp>
      <p:sp>
        <p:nvSpPr>
          <p:cNvPr id="251" name="Google Shape;251;p39"/>
          <p:cNvSpPr txBox="1"/>
          <p:nvPr>
            <p:ph type="ctrTitle"/>
          </p:nvPr>
        </p:nvSpPr>
        <p:spPr>
          <a:xfrm>
            <a:off x="311700" y="2690375"/>
            <a:ext cx="77862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 depends.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0"/>
          <p:cNvSpPr txBox="1"/>
          <p:nvPr>
            <p:ph idx="4294967295" type="title"/>
          </p:nvPr>
        </p:nvSpPr>
        <p:spPr>
          <a:xfrm>
            <a:off x="341700" y="367400"/>
            <a:ext cx="7233600" cy="7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003BD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3BDE"/>
              </a:solidFill>
            </a:endParaRPr>
          </a:p>
        </p:txBody>
      </p:sp>
      <p:pic>
        <p:nvPicPr>
          <p:cNvPr id="257" name="Google Shape;25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3600" y="1053200"/>
            <a:ext cx="5194028" cy="370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3599" y="4452950"/>
            <a:ext cx="1914125" cy="348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40"/>
          <p:cNvPicPr preferRelativeResize="0"/>
          <p:nvPr/>
        </p:nvPicPr>
        <p:blipFill rotWithShape="1">
          <a:blip r:embed="rId5">
            <a:alphaModFix/>
          </a:blip>
          <a:srcRect b="-11850" l="-11515" r="-5511" t="-584"/>
          <a:stretch/>
        </p:blipFill>
        <p:spPr>
          <a:xfrm rot="-8323984">
            <a:off x="2112357" y="3008444"/>
            <a:ext cx="1340238" cy="1521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0"/>
          <p:cNvPicPr preferRelativeResize="0"/>
          <p:nvPr/>
        </p:nvPicPr>
        <p:blipFill rotWithShape="1">
          <a:blip r:embed="rId5">
            <a:alphaModFix/>
          </a:blip>
          <a:srcRect b="-11850" l="-11515" r="-5511" t="-584"/>
          <a:stretch/>
        </p:blipFill>
        <p:spPr>
          <a:xfrm flipH="1" rot="-3134775">
            <a:off x="1664528" y="2403992"/>
            <a:ext cx="922820" cy="1047642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0"/>
          <p:cNvSpPr txBox="1"/>
          <p:nvPr/>
        </p:nvSpPr>
        <p:spPr>
          <a:xfrm>
            <a:off x="128500" y="2489400"/>
            <a:ext cx="1914000" cy="13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Measurement of antibody for rheumatoid arthritis assessment</a:t>
            </a:r>
            <a:endParaRPr b="1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62" name="Google Shape;262;p40"/>
          <p:cNvSpPr txBox="1"/>
          <p:nvPr/>
        </p:nvSpPr>
        <p:spPr>
          <a:xfrm>
            <a:off x="433300" y="3556200"/>
            <a:ext cx="1914000" cy="5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Rheumatoid factor level</a:t>
            </a:r>
            <a:endParaRPr b="1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63" name="Google Shape;263;p40"/>
          <p:cNvSpPr txBox="1"/>
          <p:nvPr>
            <p:ph idx="4294967295" type="title"/>
          </p:nvPr>
        </p:nvSpPr>
        <p:spPr>
          <a:xfrm>
            <a:off x="341700" y="367400"/>
            <a:ext cx="7233600" cy="7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003BDE"/>
                </a:solidFill>
              </a:rPr>
              <a:t>A success case</a:t>
            </a:r>
            <a:endParaRPr b="1" sz="2400">
              <a:solidFill>
                <a:srgbClr val="003BD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3BDE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1"/>
          <p:cNvSpPr txBox="1"/>
          <p:nvPr>
            <p:ph type="title"/>
          </p:nvPr>
        </p:nvSpPr>
        <p:spPr>
          <a:xfrm>
            <a:off x="265500" y="744725"/>
            <a:ext cx="4045200" cy="126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Simple(ish):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diabetes</a:t>
            </a:r>
            <a:endParaRPr sz="2400"/>
          </a:p>
        </p:txBody>
      </p:sp>
      <p:sp>
        <p:nvSpPr>
          <p:cNvPr id="269" name="Google Shape;269;p41"/>
          <p:cNvSpPr txBox="1"/>
          <p:nvPr>
            <p:ph idx="1" type="subTitle"/>
          </p:nvPr>
        </p:nvSpPr>
        <p:spPr>
          <a:xfrm>
            <a:off x="265500" y="2624476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Raw prob between 10-25% </a:t>
            </a:r>
            <a:endParaRPr/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99.5% people in training</a:t>
            </a:r>
            <a:endParaRPr/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Sparse treatments</a:t>
            </a:r>
            <a:endParaRPr/>
          </a:p>
        </p:txBody>
      </p:sp>
      <p:pic>
        <p:nvPicPr>
          <p:cNvPr id="270" name="Google Shape;27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7500" y="2783075"/>
            <a:ext cx="2975375" cy="222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5100" y="381000"/>
            <a:ext cx="3252250" cy="216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2"/>
          <p:cNvSpPr txBox="1"/>
          <p:nvPr>
            <p:ph type="title"/>
          </p:nvPr>
        </p:nvSpPr>
        <p:spPr>
          <a:xfrm>
            <a:off x="265500" y="744725"/>
            <a:ext cx="4045200" cy="126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Simple(ish):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diabetes</a:t>
            </a:r>
            <a:endParaRPr sz="2400"/>
          </a:p>
        </p:txBody>
      </p:sp>
      <p:sp>
        <p:nvSpPr>
          <p:cNvPr id="277" name="Google Shape;277;p42"/>
          <p:cNvSpPr txBox="1"/>
          <p:nvPr>
            <p:ph idx="1" type="subTitle"/>
          </p:nvPr>
        </p:nvSpPr>
        <p:spPr>
          <a:xfrm>
            <a:off x="265500" y="2624476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I’m looking for uncertainty!</a:t>
            </a:r>
            <a:endParaRPr/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Likelihood of diagnosis | undiagnosed.</a:t>
            </a:r>
            <a:endParaRPr/>
          </a:p>
        </p:txBody>
      </p:sp>
      <p:pic>
        <p:nvPicPr>
          <p:cNvPr id="278" name="Google Shape;27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2600" y="2700675"/>
            <a:ext cx="3252250" cy="2168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5100" y="228600"/>
            <a:ext cx="3252250" cy="2168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3"/>
          <p:cNvSpPr txBox="1"/>
          <p:nvPr>
            <p:ph type="title"/>
          </p:nvPr>
        </p:nvSpPr>
        <p:spPr>
          <a:xfrm>
            <a:off x="265500" y="744725"/>
            <a:ext cx="4045200" cy="126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Sparse: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cancer</a:t>
            </a:r>
            <a:endParaRPr sz="2400"/>
          </a:p>
        </p:txBody>
      </p:sp>
      <p:sp>
        <p:nvSpPr>
          <p:cNvPr id="285" name="Google Shape;285;p43"/>
          <p:cNvSpPr txBox="1"/>
          <p:nvPr>
            <p:ph idx="1" type="subTitle"/>
          </p:nvPr>
        </p:nvSpPr>
        <p:spPr>
          <a:xfrm>
            <a:off x="265500" y="2700676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97% in training</a:t>
            </a:r>
            <a:endParaRPr/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r>
              <a:rPr lang="en"/>
              <a:t>ommon : 440 per 100,000</a:t>
            </a:r>
            <a:endParaRPr/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6" name="Google Shape;28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7838" y="304800"/>
            <a:ext cx="3513475" cy="234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3450" y="2782900"/>
            <a:ext cx="2884500" cy="219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6"/>
          <p:cNvSpPr txBox="1"/>
          <p:nvPr>
            <p:ph type="title"/>
          </p:nvPr>
        </p:nvSpPr>
        <p:spPr>
          <a:xfrm>
            <a:off x="311700" y="377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3BDE"/>
                </a:solidFill>
              </a:rPr>
              <a:t>TL;DR</a:t>
            </a:r>
            <a:endParaRPr>
              <a:solidFill>
                <a:srgbClr val="003BD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5" name="Google Shape;95;p26"/>
          <p:cNvSpPr txBox="1"/>
          <p:nvPr>
            <p:ph idx="1" type="subTitle"/>
          </p:nvPr>
        </p:nvSpPr>
        <p:spPr>
          <a:xfrm>
            <a:off x="311700" y="2070975"/>
            <a:ext cx="2657700" cy="17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When people talk about healthcare data/problems can mean any number of things</a:t>
            </a:r>
            <a:endParaRPr sz="1800"/>
          </a:p>
        </p:txBody>
      </p:sp>
      <p:sp>
        <p:nvSpPr>
          <p:cNvPr id="96" name="Google Shape;96;p26"/>
          <p:cNvSpPr txBox="1"/>
          <p:nvPr>
            <p:ph idx="2" type="title"/>
          </p:nvPr>
        </p:nvSpPr>
        <p:spPr>
          <a:xfrm>
            <a:off x="311700" y="1726875"/>
            <a:ext cx="265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1.</a:t>
            </a:r>
            <a:endParaRPr sz="1200"/>
          </a:p>
        </p:txBody>
      </p:sp>
      <p:sp>
        <p:nvSpPr>
          <p:cNvPr id="97" name="Google Shape;97;p26"/>
          <p:cNvSpPr txBox="1"/>
          <p:nvPr>
            <p:ph idx="2" type="title"/>
          </p:nvPr>
        </p:nvSpPr>
        <p:spPr>
          <a:xfrm>
            <a:off x="3243138" y="1726875"/>
            <a:ext cx="265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2.</a:t>
            </a:r>
            <a:endParaRPr sz="1200"/>
          </a:p>
        </p:txBody>
      </p:sp>
      <p:sp>
        <p:nvSpPr>
          <p:cNvPr id="98" name="Google Shape;98;p26"/>
          <p:cNvSpPr txBox="1"/>
          <p:nvPr>
            <p:ph idx="1" type="subTitle"/>
          </p:nvPr>
        </p:nvSpPr>
        <p:spPr>
          <a:xfrm>
            <a:off x="6174596" y="2070975"/>
            <a:ext cx="2657700" cy="17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We can think of them as a behavioral problem taking place in the context of a rich clinical background</a:t>
            </a:r>
            <a:endParaRPr sz="1800"/>
          </a:p>
        </p:txBody>
      </p:sp>
      <p:sp>
        <p:nvSpPr>
          <p:cNvPr id="99" name="Google Shape;99;p26"/>
          <p:cNvSpPr txBox="1"/>
          <p:nvPr>
            <p:ph idx="2" type="title"/>
          </p:nvPr>
        </p:nvSpPr>
        <p:spPr>
          <a:xfrm>
            <a:off x="6174596" y="1726875"/>
            <a:ext cx="265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3.</a:t>
            </a:r>
            <a:endParaRPr sz="1200"/>
          </a:p>
        </p:txBody>
      </p:sp>
      <p:sp>
        <p:nvSpPr>
          <p:cNvPr id="100" name="Google Shape;100;p26"/>
          <p:cNvSpPr txBox="1"/>
          <p:nvPr>
            <p:ph idx="1" type="subTitle"/>
          </p:nvPr>
        </p:nvSpPr>
        <p:spPr>
          <a:xfrm>
            <a:off x="3243138" y="2070975"/>
            <a:ext cx="2657700" cy="17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Our data/problems [as an insurance company] belong in the behavioral space</a:t>
            </a:r>
            <a:endParaRPr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4"/>
          <p:cNvSpPr txBox="1"/>
          <p:nvPr>
            <p:ph type="title"/>
          </p:nvPr>
        </p:nvSpPr>
        <p:spPr>
          <a:xfrm>
            <a:off x="265500" y="744725"/>
            <a:ext cx="4045200" cy="126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Sparse</a:t>
            </a:r>
            <a:r>
              <a:rPr lang="en"/>
              <a:t>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cancer</a:t>
            </a:r>
            <a:endParaRPr sz="2400"/>
          </a:p>
        </p:txBody>
      </p:sp>
      <p:pic>
        <p:nvPicPr>
          <p:cNvPr id="293" name="Google Shape;29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1300" y="381000"/>
            <a:ext cx="3157025" cy="210467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44"/>
          <p:cNvSpPr txBox="1"/>
          <p:nvPr>
            <p:ph idx="1" type="subTitle"/>
          </p:nvPr>
        </p:nvSpPr>
        <p:spPr>
          <a:xfrm>
            <a:off x="265500" y="2700676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97% in training</a:t>
            </a:r>
            <a:endParaRPr/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: 440 per 100,000</a:t>
            </a:r>
            <a:endParaRPr/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Complex treatments</a:t>
            </a:r>
            <a:endParaRPr/>
          </a:p>
        </p:txBody>
      </p:sp>
      <p:pic>
        <p:nvPicPr>
          <p:cNvPr id="295" name="Google Shape;295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1300" y="2714275"/>
            <a:ext cx="3157025" cy="210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5"/>
          <p:cNvSpPr txBox="1"/>
          <p:nvPr>
            <p:ph type="title"/>
          </p:nvPr>
        </p:nvSpPr>
        <p:spPr>
          <a:xfrm>
            <a:off x="265500" y="744725"/>
            <a:ext cx="4045200" cy="126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Concentrated treatment: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autoimmune</a:t>
            </a:r>
            <a:endParaRPr sz="2400"/>
          </a:p>
        </p:txBody>
      </p:sp>
      <p:sp>
        <p:nvSpPr>
          <p:cNvPr id="301" name="Google Shape;301;p45"/>
          <p:cNvSpPr txBox="1"/>
          <p:nvPr>
            <p:ph idx="1" type="subTitle"/>
          </p:nvPr>
        </p:nvSpPr>
        <p:spPr>
          <a:xfrm>
            <a:off x="265500" y="2624476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Very rare: 0.6%</a:t>
            </a:r>
            <a:endParaRPr/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88% in training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2" name="Google Shape;30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8488" y="400925"/>
            <a:ext cx="3335325" cy="222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1300" y="2733700"/>
            <a:ext cx="3049700" cy="222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7625" y="414675"/>
            <a:ext cx="3335325" cy="222355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46"/>
          <p:cNvSpPr txBox="1"/>
          <p:nvPr>
            <p:ph type="title"/>
          </p:nvPr>
        </p:nvSpPr>
        <p:spPr>
          <a:xfrm>
            <a:off x="265500" y="744725"/>
            <a:ext cx="4045200" cy="126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Concentrated treatment</a:t>
            </a:r>
            <a:r>
              <a:rPr lang="en"/>
              <a:t>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autoimmune</a:t>
            </a:r>
            <a:endParaRPr sz="2400"/>
          </a:p>
        </p:txBody>
      </p:sp>
      <p:sp>
        <p:nvSpPr>
          <p:cNvPr id="310" name="Google Shape;310;p46"/>
          <p:cNvSpPr txBox="1"/>
          <p:nvPr>
            <p:ph idx="1" type="subTitle"/>
          </p:nvPr>
        </p:nvSpPr>
        <p:spPr>
          <a:xfrm>
            <a:off x="265500" y="2624476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Very rare: 0.6%</a:t>
            </a:r>
            <a:endParaRPr/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88% in training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Multimodality = big tmt clusters</a:t>
            </a:r>
            <a:endParaRPr/>
          </a:p>
        </p:txBody>
      </p:sp>
      <p:pic>
        <p:nvPicPr>
          <p:cNvPr id="311" name="Google Shape;311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4938" y="2756325"/>
            <a:ext cx="3300712" cy="220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7"/>
          <p:cNvSpPr txBox="1"/>
          <p:nvPr>
            <p:ph type="title"/>
          </p:nvPr>
        </p:nvSpPr>
        <p:spPr>
          <a:xfrm>
            <a:off x="265500" y="744725"/>
            <a:ext cx="4045200" cy="126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Wrapping up</a:t>
            </a:r>
            <a:endParaRPr sz="2400"/>
          </a:p>
        </p:txBody>
      </p:sp>
      <p:sp>
        <p:nvSpPr>
          <p:cNvPr id="317" name="Google Shape;317;p47"/>
          <p:cNvSpPr txBox="1"/>
          <p:nvPr>
            <p:ph idx="4294967295" type="title"/>
          </p:nvPr>
        </p:nvSpPr>
        <p:spPr>
          <a:xfrm>
            <a:off x="4784886" y="3666891"/>
            <a:ext cx="4043700" cy="5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-</a:t>
            </a:r>
            <a:r>
              <a:rPr lang="en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  </a:t>
            </a:r>
            <a:r>
              <a:rPr b="0" lang="en" sz="1800">
                <a:solidFill>
                  <a:srgbClr val="FFFFFF"/>
                </a:solidFill>
              </a:rPr>
              <a:t>Finding patterns</a:t>
            </a:r>
            <a:endParaRPr b="0"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18" name="Google Shape;318;p47"/>
          <p:cNvSpPr txBox="1"/>
          <p:nvPr>
            <p:ph idx="4294967295" type="title"/>
          </p:nvPr>
        </p:nvSpPr>
        <p:spPr>
          <a:xfrm>
            <a:off x="4784886" y="3999679"/>
            <a:ext cx="4043700" cy="5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-</a:t>
            </a:r>
            <a:r>
              <a:rPr lang="en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  </a:t>
            </a:r>
            <a:r>
              <a:rPr b="0" lang="en" sz="1800">
                <a:solidFill>
                  <a:srgbClr val="FFFFFF"/>
                </a:solidFill>
              </a:rPr>
              <a:t>Provid</a:t>
            </a:r>
            <a:r>
              <a:rPr lang="en" sz="1800">
                <a:solidFill>
                  <a:srgbClr val="FFFFFF"/>
                </a:solidFill>
              </a:rPr>
              <a:t>ing</a:t>
            </a:r>
            <a:r>
              <a:rPr b="0" lang="en" sz="1800">
                <a:solidFill>
                  <a:srgbClr val="FFFFFF"/>
                </a:solidFill>
              </a:rPr>
              <a:t> a </a:t>
            </a:r>
            <a:r>
              <a:rPr lang="en" sz="1800">
                <a:solidFill>
                  <a:srgbClr val="FFFFFF"/>
                </a:solidFill>
              </a:rPr>
              <a:t>holistic</a:t>
            </a:r>
            <a:r>
              <a:rPr b="0" lang="en" sz="1800">
                <a:solidFill>
                  <a:srgbClr val="FFFFFF"/>
                </a:solidFill>
              </a:rPr>
              <a:t> framework </a:t>
            </a:r>
            <a:endParaRPr b="0"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19" name="Google Shape;319;p47"/>
          <p:cNvSpPr txBox="1"/>
          <p:nvPr>
            <p:ph idx="4294967295" type="title"/>
          </p:nvPr>
        </p:nvSpPr>
        <p:spPr>
          <a:xfrm>
            <a:off x="4783399" y="3326250"/>
            <a:ext cx="4043700" cy="5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-</a:t>
            </a:r>
            <a:r>
              <a:rPr lang="en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  </a:t>
            </a:r>
            <a:r>
              <a:rPr b="0" lang="en" sz="1800">
                <a:solidFill>
                  <a:srgbClr val="FFFFFF"/>
                </a:solidFill>
              </a:rPr>
              <a:t>Likelihood ranking</a:t>
            </a:r>
            <a:endParaRPr b="0"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20" name="Google Shape;320;p47"/>
          <p:cNvSpPr txBox="1"/>
          <p:nvPr>
            <p:ph idx="1" type="subTitle"/>
          </p:nvPr>
        </p:nvSpPr>
        <p:spPr>
          <a:xfrm>
            <a:off x="265500" y="2624476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Messy, behavioral, random models in complex clinical contexts can still be quite good at:</a:t>
            </a:r>
            <a:endParaRPr sz="1800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7"/>
          <p:cNvSpPr txBox="1"/>
          <p:nvPr>
            <p:ph type="title"/>
          </p:nvPr>
        </p:nvSpPr>
        <p:spPr>
          <a:xfrm>
            <a:off x="458750" y="1331400"/>
            <a:ext cx="682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3BDE"/>
                </a:solidFill>
                <a:latin typeface="Avenir"/>
                <a:ea typeface="Avenir"/>
                <a:cs typeface="Avenir"/>
                <a:sym typeface="Avenir"/>
              </a:rPr>
              <a:t>1.</a:t>
            </a:r>
            <a:r>
              <a:rPr lang="en" sz="2400">
                <a:solidFill>
                  <a:srgbClr val="999999"/>
                </a:solidFill>
                <a:latin typeface="Avenir"/>
                <a:ea typeface="Avenir"/>
                <a:cs typeface="Avenir"/>
                <a:sym typeface="Avenir"/>
              </a:rPr>
              <a:t>   </a:t>
            </a:r>
            <a:r>
              <a:rPr b="0" lang="en" sz="2400">
                <a:solidFill>
                  <a:srgbClr val="000000"/>
                </a:solidFill>
              </a:rPr>
              <a:t>Selection ⇒ missing data</a:t>
            </a:r>
            <a:r>
              <a:rPr lang="en" sz="2400">
                <a:solidFill>
                  <a:srgbClr val="999999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b="0" sz="2400">
              <a:solidFill>
                <a:srgbClr val="02183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6" name="Google Shape;106;p27"/>
          <p:cNvSpPr txBox="1"/>
          <p:nvPr>
            <p:ph type="title"/>
          </p:nvPr>
        </p:nvSpPr>
        <p:spPr>
          <a:xfrm>
            <a:off x="458750" y="1979700"/>
            <a:ext cx="6612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3BDE"/>
                </a:solidFill>
                <a:latin typeface="Avenir"/>
                <a:ea typeface="Avenir"/>
                <a:cs typeface="Avenir"/>
                <a:sym typeface="Avenir"/>
              </a:rPr>
              <a:t>2.</a:t>
            </a:r>
            <a:r>
              <a:rPr lang="en" sz="2400">
                <a:solidFill>
                  <a:srgbClr val="999999"/>
                </a:solidFill>
                <a:latin typeface="Avenir"/>
                <a:ea typeface="Avenir"/>
                <a:cs typeface="Avenir"/>
                <a:sym typeface="Avenir"/>
              </a:rPr>
              <a:t>   </a:t>
            </a:r>
            <a:r>
              <a:rPr lang="en" sz="2400">
                <a:solidFill>
                  <a:srgbClr val="999999"/>
                </a:solidFill>
              </a:rPr>
              <a:t>≠ </a:t>
            </a:r>
            <a:r>
              <a:rPr b="0" lang="en" sz="2400">
                <a:solidFill>
                  <a:srgbClr val="021834"/>
                </a:solidFill>
              </a:rPr>
              <a:t>Success metrics and expectations </a:t>
            </a:r>
            <a:endParaRPr b="0" sz="2400">
              <a:solidFill>
                <a:srgbClr val="02183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7" name="Google Shape;107;p27"/>
          <p:cNvSpPr txBox="1"/>
          <p:nvPr>
            <p:ph type="title"/>
          </p:nvPr>
        </p:nvSpPr>
        <p:spPr>
          <a:xfrm>
            <a:off x="458750" y="2697600"/>
            <a:ext cx="60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3BDE"/>
                </a:solidFill>
                <a:latin typeface="Avenir"/>
                <a:ea typeface="Avenir"/>
                <a:cs typeface="Avenir"/>
                <a:sym typeface="Avenir"/>
              </a:rPr>
              <a:t>3.</a:t>
            </a:r>
            <a:r>
              <a:rPr lang="en" sz="2400">
                <a:solidFill>
                  <a:srgbClr val="999999"/>
                </a:solidFill>
                <a:latin typeface="Avenir"/>
                <a:ea typeface="Avenir"/>
                <a:cs typeface="Avenir"/>
                <a:sym typeface="Avenir"/>
              </a:rPr>
              <a:t>   </a:t>
            </a:r>
            <a:r>
              <a:rPr b="0" lang="en" sz="2400">
                <a:solidFill>
                  <a:srgbClr val="000000"/>
                </a:solidFill>
              </a:rPr>
              <a:t>Predictive</a:t>
            </a:r>
            <a:r>
              <a:rPr lang="en" sz="2400">
                <a:solidFill>
                  <a:srgbClr val="999999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b="0" lang="en" sz="2400">
                <a:solidFill>
                  <a:srgbClr val="021834"/>
                </a:solidFill>
              </a:rPr>
              <a:t>modeling:</a:t>
            </a:r>
            <a:endParaRPr b="0" sz="2400">
              <a:solidFill>
                <a:srgbClr val="02183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8" name="Google Shape;108;p27"/>
          <p:cNvSpPr txBox="1"/>
          <p:nvPr>
            <p:ph idx="2" type="title"/>
          </p:nvPr>
        </p:nvSpPr>
        <p:spPr>
          <a:xfrm>
            <a:off x="311700" y="377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3BDE"/>
                </a:solidFill>
              </a:rPr>
              <a:t>So what?</a:t>
            </a:r>
            <a:endParaRPr b="1" sz="2400">
              <a:solidFill>
                <a:srgbClr val="003BDE"/>
              </a:solidFill>
            </a:endParaRPr>
          </a:p>
        </p:txBody>
      </p:sp>
      <p:sp>
        <p:nvSpPr>
          <p:cNvPr id="109" name="Google Shape;109;p27"/>
          <p:cNvSpPr txBox="1"/>
          <p:nvPr>
            <p:ph type="title"/>
          </p:nvPr>
        </p:nvSpPr>
        <p:spPr>
          <a:xfrm>
            <a:off x="975650" y="3716225"/>
            <a:ext cx="60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-</a:t>
            </a:r>
            <a:r>
              <a:rPr lang="en" sz="2400">
                <a:solidFill>
                  <a:srgbClr val="999999"/>
                </a:solidFill>
                <a:latin typeface="Avenir"/>
                <a:ea typeface="Avenir"/>
                <a:cs typeface="Avenir"/>
                <a:sym typeface="Avenir"/>
              </a:rPr>
              <a:t>   </a:t>
            </a:r>
            <a:r>
              <a:rPr b="0" lang="en" sz="2400">
                <a:solidFill>
                  <a:srgbClr val="021834"/>
                </a:solidFill>
              </a:rPr>
              <a:t>Find patterns</a:t>
            </a:r>
            <a:endParaRPr b="0" sz="2400">
              <a:solidFill>
                <a:srgbClr val="02183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0" name="Google Shape;110;p27"/>
          <p:cNvSpPr txBox="1"/>
          <p:nvPr>
            <p:ph type="title"/>
          </p:nvPr>
        </p:nvSpPr>
        <p:spPr>
          <a:xfrm>
            <a:off x="975650" y="4097200"/>
            <a:ext cx="60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-</a:t>
            </a:r>
            <a:r>
              <a:rPr lang="en" sz="2400">
                <a:solidFill>
                  <a:srgbClr val="999999"/>
                </a:solidFill>
                <a:latin typeface="Avenir"/>
                <a:ea typeface="Avenir"/>
                <a:cs typeface="Avenir"/>
                <a:sym typeface="Avenir"/>
              </a:rPr>
              <a:t>   </a:t>
            </a:r>
            <a:r>
              <a:rPr b="0" lang="en" sz="2400">
                <a:solidFill>
                  <a:srgbClr val="021834"/>
                </a:solidFill>
              </a:rPr>
              <a:t>Create their own metris  </a:t>
            </a:r>
            <a:endParaRPr b="0" sz="2400">
              <a:solidFill>
                <a:srgbClr val="02183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1" name="Google Shape;111;p27"/>
          <p:cNvSpPr txBox="1"/>
          <p:nvPr>
            <p:ph type="title"/>
          </p:nvPr>
        </p:nvSpPr>
        <p:spPr>
          <a:xfrm>
            <a:off x="973409" y="3326260"/>
            <a:ext cx="60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-</a:t>
            </a:r>
            <a:r>
              <a:rPr lang="en" sz="2400">
                <a:solidFill>
                  <a:srgbClr val="999999"/>
                </a:solidFill>
                <a:latin typeface="Avenir"/>
                <a:ea typeface="Avenir"/>
                <a:cs typeface="Avenir"/>
                <a:sym typeface="Avenir"/>
              </a:rPr>
              <a:t>   </a:t>
            </a:r>
            <a:r>
              <a:rPr b="0" lang="en" sz="2400">
                <a:solidFill>
                  <a:srgbClr val="021834"/>
                </a:solidFill>
              </a:rPr>
              <a:t>Likelihood rank</a:t>
            </a:r>
            <a:endParaRPr b="0" sz="2400">
              <a:solidFill>
                <a:srgbClr val="02183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8"/>
          <p:cNvSpPr/>
          <p:nvPr/>
        </p:nvSpPr>
        <p:spPr>
          <a:xfrm>
            <a:off x="4059750" y="-175"/>
            <a:ext cx="5084100" cy="5143500"/>
          </a:xfrm>
          <a:prstGeom prst="rect">
            <a:avLst/>
          </a:prstGeom>
          <a:solidFill>
            <a:srgbClr val="003BD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8"/>
          <p:cNvSpPr txBox="1"/>
          <p:nvPr>
            <p:ph type="title"/>
          </p:nvPr>
        </p:nvSpPr>
        <p:spPr>
          <a:xfrm>
            <a:off x="378350" y="439025"/>
            <a:ext cx="3353400" cy="7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this member’s health status?</a:t>
            </a:r>
            <a:endParaRPr sz="2400">
              <a:solidFill>
                <a:srgbClr val="003BD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Teddy.png" id="118" name="Google Shape;118;p28"/>
          <p:cNvPicPr preferRelativeResize="0"/>
          <p:nvPr/>
        </p:nvPicPr>
        <p:blipFill rotWithShape="1">
          <a:blip r:embed="rId3">
            <a:alphaModFix/>
          </a:blip>
          <a:srcRect b="0" l="23934" r="19816" t="0"/>
          <a:stretch/>
        </p:blipFill>
        <p:spPr>
          <a:xfrm>
            <a:off x="1260582" y="2046908"/>
            <a:ext cx="1499100" cy="1499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9" name="Google Shape;119;p28"/>
          <p:cNvSpPr txBox="1"/>
          <p:nvPr>
            <p:ph idx="2" type="title"/>
          </p:nvPr>
        </p:nvSpPr>
        <p:spPr>
          <a:xfrm>
            <a:off x="4532700" y="1099125"/>
            <a:ext cx="3961500" cy="8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ACA has a provision to transfer funds from issuers with low actuarial risk to those with high actuarial risk.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0" name="Google Shape;120;p28"/>
          <p:cNvSpPr txBox="1"/>
          <p:nvPr>
            <p:ph idx="2" type="title"/>
          </p:nvPr>
        </p:nvSpPr>
        <p:spPr>
          <a:xfrm>
            <a:off x="4564076" y="2851725"/>
            <a:ext cx="3961500" cy="8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It’s worth on average 10% (and as much as 20%) of premiums in 2017.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1" name="Google Shape;121;p28"/>
          <p:cNvSpPr txBox="1"/>
          <p:nvPr>
            <p:ph idx="2" type="title"/>
          </p:nvPr>
        </p:nvSpPr>
        <p:spPr>
          <a:xfrm>
            <a:off x="4570800" y="3580107"/>
            <a:ext cx="3961500" cy="8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We need a model that tells us, at any point in time, what is the likelihood that member X has disease Y.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2" name="Google Shape;122;p28"/>
          <p:cNvSpPr txBox="1"/>
          <p:nvPr>
            <p:ph idx="2" type="title"/>
          </p:nvPr>
        </p:nvSpPr>
        <p:spPr>
          <a:xfrm>
            <a:off x="4574527" y="2124124"/>
            <a:ext cx="3961500" cy="8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Insurers with relatively healthier people have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to pay insurers with sicker people.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" name="Google Shape;127;p29"/>
          <p:cNvCxnSpPr/>
          <p:nvPr/>
        </p:nvCxnSpPr>
        <p:spPr>
          <a:xfrm>
            <a:off x="432523" y="4086778"/>
            <a:ext cx="8300400" cy="0"/>
          </a:xfrm>
          <a:prstGeom prst="straightConnector1">
            <a:avLst/>
          </a:prstGeom>
          <a:noFill/>
          <a:ln cap="flat" cmpd="sng" w="19050">
            <a:solidFill>
              <a:srgbClr val="003BDE"/>
            </a:solidFill>
            <a:prstDash val="solid"/>
            <a:miter lim="8000"/>
            <a:headEnd len="sm" w="sm" type="oval"/>
            <a:tailEnd len="med" w="med" type="triangle"/>
          </a:ln>
        </p:spPr>
      </p:cxnSp>
      <p:cxnSp>
        <p:nvCxnSpPr>
          <p:cNvPr id="128" name="Google Shape;128;p29"/>
          <p:cNvCxnSpPr/>
          <p:nvPr/>
        </p:nvCxnSpPr>
        <p:spPr>
          <a:xfrm rot="10800000">
            <a:off x="607386" y="3010760"/>
            <a:ext cx="0" cy="1207200"/>
          </a:xfrm>
          <a:prstGeom prst="straightConnector1">
            <a:avLst/>
          </a:prstGeom>
          <a:noFill/>
          <a:ln cap="flat" cmpd="sng" w="9525">
            <a:solidFill>
              <a:srgbClr val="003BDE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29" name="Google Shape;129;p29"/>
          <p:cNvSpPr/>
          <p:nvPr/>
        </p:nvSpPr>
        <p:spPr>
          <a:xfrm>
            <a:off x="720950" y="2204526"/>
            <a:ext cx="1482000" cy="12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75" lIns="26775" spcFirstLastPara="1" rIns="26775" wrap="square" tIns="267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DE"/>
              </a:buClr>
              <a:buFont typeface="Avenir"/>
              <a:buNone/>
            </a:pPr>
            <a:r>
              <a:rPr lang="en" sz="1300">
                <a:solidFill>
                  <a:srgbClr val="003BDE"/>
                </a:solidFill>
                <a:latin typeface="Avenir"/>
                <a:ea typeface="Avenir"/>
                <a:cs typeface="Avenir"/>
                <a:sym typeface="Avenir"/>
              </a:rPr>
              <a:t>Score the gov’t </a:t>
            </a:r>
            <a:endParaRPr sz="1300">
              <a:solidFill>
                <a:srgbClr val="003BDE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DE"/>
              </a:buClr>
              <a:buFont typeface="Avenir"/>
              <a:buNone/>
            </a:pPr>
            <a:r>
              <a:rPr lang="en" sz="1300">
                <a:solidFill>
                  <a:srgbClr val="003BDE"/>
                </a:solidFill>
                <a:latin typeface="Avenir"/>
                <a:ea typeface="Avenir"/>
                <a:cs typeface="Avenir"/>
                <a:sym typeface="Avenir"/>
              </a:rPr>
              <a:t>model</a:t>
            </a:r>
            <a:endParaRPr sz="1300">
              <a:solidFill>
                <a:srgbClr val="003BDE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837"/>
              </a:buClr>
              <a:buFont typeface="Avenir"/>
              <a:buNone/>
            </a:pPr>
            <a:r>
              <a:t/>
            </a:r>
            <a:endParaRPr sz="900">
              <a:solidFill>
                <a:srgbClr val="001837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837"/>
              </a:buClr>
              <a:buFont typeface="Avenir"/>
              <a:buNone/>
            </a:pPr>
            <a:r>
              <a:rPr lang="en" sz="900">
                <a:solidFill>
                  <a:srgbClr val="001837"/>
                </a:solidFill>
                <a:latin typeface="Avenir"/>
                <a:ea typeface="Avenir"/>
                <a:cs typeface="Avenir"/>
                <a:sym typeface="Avenir"/>
              </a:rPr>
              <a:t>Every member’s diagnoses are processed to see which conditions members have and what the status of our population is at the moment </a:t>
            </a:r>
            <a:endParaRPr sz="500"/>
          </a:p>
        </p:txBody>
      </p:sp>
      <p:cxnSp>
        <p:nvCxnSpPr>
          <p:cNvPr id="130" name="Google Shape;130;p29"/>
          <p:cNvCxnSpPr/>
          <p:nvPr/>
        </p:nvCxnSpPr>
        <p:spPr>
          <a:xfrm rot="10800000">
            <a:off x="2464770" y="2188230"/>
            <a:ext cx="0" cy="1890900"/>
          </a:xfrm>
          <a:prstGeom prst="straightConnector1">
            <a:avLst/>
          </a:prstGeom>
          <a:noFill/>
          <a:ln cap="flat" cmpd="sng" w="9525">
            <a:solidFill>
              <a:srgbClr val="003BDE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31" name="Google Shape;131;p29"/>
          <p:cNvCxnSpPr/>
          <p:nvPr/>
        </p:nvCxnSpPr>
        <p:spPr>
          <a:xfrm rot="10800000">
            <a:off x="4322155" y="3128706"/>
            <a:ext cx="0" cy="960600"/>
          </a:xfrm>
          <a:prstGeom prst="straightConnector1">
            <a:avLst/>
          </a:prstGeom>
          <a:noFill/>
          <a:ln cap="flat" cmpd="sng" w="9525">
            <a:solidFill>
              <a:srgbClr val="003BDE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32" name="Google Shape;132;p29"/>
          <p:cNvCxnSpPr/>
          <p:nvPr/>
        </p:nvCxnSpPr>
        <p:spPr>
          <a:xfrm rot="10800000">
            <a:off x="6255739" y="1924998"/>
            <a:ext cx="0" cy="2155200"/>
          </a:xfrm>
          <a:prstGeom prst="straightConnector1">
            <a:avLst/>
          </a:prstGeom>
          <a:noFill/>
          <a:ln cap="flat" cmpd="sng" w="9525">
            <a:solidFill>
              <a:srgbClr val="003BDE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33" name="Google Shape;133;p29"/>
          <p:cNvCxnSpPr/>
          <p:nvPr/>
        </p:nvCxnSpPr>
        <p:spPr>
          <a:xfrm rot="10800000">
            <a:off x="8127430" y="3128706"/>
            <a:ext cx="0" cy="960600"/>
          </a:xfrm>
          <a:prstGeom prst="straightConnector1">
            <a:avLst/>
          </a:prstGeom>
          <a:noFill/>
          <a:ln cap="flat" cmpd="sng" w="9525">
            <a:solidFill>
              <a:srgbClr val="003BDE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34" name="Google Shape;134;p29"/>
          <p:cNvSpPr/>
          <p:nvPr/>
        </p:nvSpPr>
        <p:spPr>
          <a:xfrm>
            <a:off x="4452750" y="2174400"/>
            <a:ext cx="1703100" cy="13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75" lIns="26775" spcFirstLastPara="1" rIns="26775" wrap="square" tIns="267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DE"/>
              </a:buClr>
              <a:buFont typeface="Avenir"/>
              <a:buNone/>
            </a:pPr>
            <a:r>
              <a:rPr lang="en" sz="1300">
                <a:solidFill>
                  <a:srgbClr val="003BDE"/>
                </a:solidFill>
                <a:latin typeface="Avenir"/>
                <a:ea typeface="Avenir"/>
                <a:cs typeface="Avenir"/>
                <a:sym typeface="Avenir"/>
              </a:rPr>
              <a:t>Add signals:</a:t>
            </a:r>
            <a:endParaRPr sz="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837"/>
              </a:buClr>
              <a:buFont typeface="Avenir"/>
              <a:buNone/>
            </a:pPr>
            <a:r>
              <a:t/>
            </a:r>
            <a:endParaRPr sz="900">
              <a:solidFill>
                <a:srgbClr val="001837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837"/>
              </a:buClr>
              <a:buFont typeface="Avenir"/>
              <a:buNone/>
            </a:pPr>
            <a:r>
              <a:rPr b="1" lang="en" sz="900">
                <a:solidFill>
                  <a:srgbClr val="001837"/>
                </a:solidFill>
                <a:latin typeface="Avenir"/>
                <a:ea typeface="Avenir"/>
                <a:cs typeface="Avenir"/>
                <a:sym typeface="Avenir"/>
              </a:rPr>
              <a:t>DRUGS</a:t>
            </a:r>
            <a:endParaRPr b="1" sz="900">
              <a:solidFill>
                <a:srgbClr val="001837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837"/>
              </a:buClr>
              <a:buFont typeface="Avenir"/>
              <a:buNone/>
            </a:pPr>
            <a:r>
              <a:rPr b="1" lang="en" sz="900">
                <a:solidFill>
                  <a:srgbClr val="001837"/>
                </a:solidFill>
                <a:latin typeface="Avenir"/>
                <a:ea typeface="Avenir"/>
                <a:cs typeface="Avenir"/>
                <a:sym typeface="Avenir"/>
              </a:rPr>
              <a:t>PROCEDURES</a:t>
            </a:r>
            <a:endParaRPr b="1" sz="900">
              <a:solidFill>
                <a:srgbClr val="001837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837"/>
              </a:buClr>
              <a:buFont typeface="Avenir"/>
              <a:buNone/>
            </a:pPr>
            <a:r>
              <a:rPr b="1" lang="en" sz="900">
                <a:solidFill>
                  <a:srgbClr val="001837"/>
                </a:solidFill>
                <a:latin typeface="Avenir"/>
                <a:ea typeface="Avenir"/>
                <a:cs typeface="Avenir"/>
                <a:sym typeface="Avenir"/>
              </a:rPr>
              <a:t>PRIOR AUTHORIZATIONS</a:t>
            </a:r>
            <a:endParaRPr b="1" sz="900">
              <a:solidFill>
                <a:srgbClr val="001837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837"/>
              </a:buClr>
              <a:buFont typeface="Avenir"/>
              <a:buNone/>
            </a:pPr>
            <a:r>
              <a:rPr b="1" lang="en" sz="900">
                <a:solidFill>
                  <a:srgbClr val="001837"/>
                </a:solidFill>
                <a:latin typeface="Avenir"/>
                <a:ea typeface="Avenir"/>
                <a:cs typeface="Avenir"/>
                <a:sym typeface="Avenir"/>
              </a:rPr>
              <a:t>LAB TESTS</a:t>
            </a:r>
            <a:endParaRPr b="1" sz="900">
              <a:solidFill>
                <a:srgbClr val="001837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837"/>
              </a:buClr>
              <a:buFont typeface="Avenir"/>
              <a:buNone/>
            </a:pPr>
            <a:r>
              <a:rPr b="1" lang="en" sz="900">
                <a:solidFill>
                  <a:srgbClr val="001837"/>
                </a:solidFill>
                <a:latin typeface="Avenir"/>
                <a:ea typeface="Avenir"/>
                <a:cs typeface="Avenir"/>
                <a:sym typeface="Avenir"/>
              </a:rPr>
              <a:t>SURVEYS</a:t>
            </a:r>
            <a:endParaRPr b="1" sz="900">
              <a:solidFill>
                <a:srgbClr val="001837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837"/>
              </a:buClr>
              <a:buFont typeface="Avenir"/>
              <a:buNone/>
            </a:pPr>
            <a:r>
              <a:t/>
            </a:r>
            <a:endParaRPr b="1" sz="900">
              <a:solidFill>
                <a:srgbClr val="001837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5" name="Google Shape;135;p29"/>
          <p:cNvSpPr/>
          <p:nvPr/>
        </p:nvSpPr>
        <p:spPr>
          <a:xfrm>
            <a:off x="6433950" y="983600"/>
            <a:ext cx="1657200" cy="8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75" lIns="26775" spcFirstLastPara="1" rIns="26775" wrap="square" tIns="267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DE"/>
              </a:buClr>
              <a:buFont typeface="Avenir"/>
              <a:buNone/>
            </a:pPr>
            <a:r>
              <a:rPr lang="en" sz="1300">
                <a:solidFill>
                  <a:srgbClr val="003BDE"/>
                </a:solidFill>
                <a:latin typeface="Avenir"/>
                <a:ea typeface="Avenir"/>
                <a:cs typeface="Avenir"/>
                <a:sym typeface="Avenir"/>
              </a:rPr>
              <a:t>Call members</a:t>
            </a:r>
            <a:endParaRPr b="0" i="0" sz="1300" u="none" cap="none" strike="noStrike">
              <a:solidFill>
                <a:srgbClr val="003BDE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1837"/>
              </a:buClr>
              <a:buFont typeface="Avenir"/>
              <a:buNone/>
            </a:pPr>
            <a:r>
              <a:t/>
            </a:r>
            <a:endParaRPr sz="900">
              <a:solidFill>
                <a:srgbClr val="001837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1837"/>
              </a:buClr>
              <a:buFont typeface="Avenir"/>
              <a:buNone/>
            </a:pPr>
            <a:r>
              <a:rPr lang="en" sz="900">
                <a:solidFill>
                  <a:srgbClr val="001837"/>
                </a:solidFill>
                <a:latin typeface="Avenir"/>
                <a:ea typeface="Avenir"/>
                <a:cs typeface="Avenir"/>
                <a:sym typeface="Avenir"/>
              </a:rPr>
              <a:t>Have our clinicians call members and verify whether they have the condition stated in the model</a:t>
            </a:r>
            <a:endParaRPr sz="900">
              <a:solidFill>
                <a:srgbClr val="001837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6" name="Google Shape;136;p29"/>
          <p:cNvSpPr/>
          <p:nvPr/>
        </p:nvSpPr>
        <p:spPr>
          <a:xfrm>
            <a:off x="6521551" y="2220386"/>
            <a:ext cx="1482000" cy="8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75" lIns="26775" spcFirstLastPara="1" rIns="26775" wrap="square" tIns="267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DE"/>
              </a:buClr>
              <a:buFont typeface="Avenir"/>
              <a:buNone/>
            </a:pPr>
            <a:r>
              <a:rPr lang="en" sz="1300">
                <a:solidFill>
                  <a:srgbClr val="003BDE"/>
                </a:solidFill>
                <a:latin typeface="Avenir"/>
                <a:ea typeface="Avenir"/>
                <a:cs typeface="Avenir"/>
                <a:sym typeface="Avenir"/>
              </a:rPr>
              <a:t>Buy charts</a:t>
            </a:r>
            <a:endParaRPr b="0" i="0" sz="1300" u="none" cap="none" strike="noStrike">
              <a:solidFill>
                <a:srgbClr val="003BDE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837"/>
              </a:buClr>
              <a:buFont typeface="Avenir"/>
              <a:buNone/>
            </a:pPr>
            <a:r>
              <a:t/>
            </a:r>
            <a:endParaRPr sz="900">
              <a:solidFill>
                <a:srgbClr val="001837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837"/>
              </a:buClr>
              <a:buFont typeface="Avenir"/>
              <a:buNone/>
            </a:pPr>
            <a:r>
              <a:rPr lang="en" sz="900">
                <a:solidFill>
                  <a:srgbClr val="001837"/>
                </a:solidFill>
                <a:latin typeface="Avenir"/>
                <a:ea typeface="Avenir"/>
                <a:cs typeface="Avenir"/>
                <a:sym typeface="Avenir"/>
              </a:rPr>
              <a:t>Buy member’s medical histories to see if the condition that we are looking for is documented anywhere.</a:t>
            </a:r>
            <a:endParaRPr sz="500"/>
          </a:p>
        </p:txBody>
      </p:sp>
      <p:cxnSp>
        <p:nvCxnSpPr>
          <p:cNvPr id="137" name="Google Shape;137;p29"/>
          <p:cNvCxnSpPr>
            <a:stCxn id="138" idx="0"/>
          </p:cNvCxnSpPr>
          <p:nvPr/>
        </p:nvCxnSpPr>
        <p:spPr>
          <a:xfrm rot="10800000">
            <a:off x="606975" y="4094223"/>
            <a:ext cx="0" cy="479700"/>
          </a:xfrm>
          <a:prstGeom prst="straightConnector1">
            <a:avLst/>
          </a:prstGeom>
          <a:noFill/>
          <a:ln cap="flat" cmpd="sng" w="9525">
            <a:solidFill>
              <a:srgbClr val="003BDE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39" name="Google Shape;139;p29"/>
          <p:cNvCxnSpPr>
            <a:stCxn id="140" idx="0"/>
          </p:cNvCxnSpPr>
          <p:nvPr/>
        </p:nvCxnSpPr>
        <p:spPr>
          <a:xfrm rot="10800000">
            <a:off x="4322275" y="3803514"/>
            <a:ext cx="300" cy="770400"/>
          </a:xfrm>
          <a:prstGeom prst="straightConnector1">
            <a:avLst/>
          </a:prstGeom>
          <a:noFill/>
          <a:ln cap="flat" cmpd="sng" w="9525">
            <a:solidFill>
              <a:srgbClr val="003BDE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41" name="Google Shape;141;p29"/>
          <p:cNvCxnSpPr/>
          <p:nvPr/>
        </p:nvCxnSpPr>
        <p:spPr>
          <a:xfrm rot="10800000">
            <a:off x="8127430" y="3959225"/>
            <a:ext cx="0" cy="614700"/>
          </a:xfrm>
          <a:prstGeom prst="straightConnector1">
            <a:avLst/>
          </a:prstGeom>
          <a:noFill/>
          <a:ln cap="flat" cmpd="sng" w="9525">
            <a:solidFill>
              <a:srgbClr val="003BDE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42" name="Google Shape;142;p29"/>
          <p:cNvSpPr/>
          <p:nvPr/>
        </p:nvSpPr>
        <p:spPr>
          <a:xfrm>
            <a:off x="536925" y="2870648"/>
            <a:ext cx="140100" cy="140100"/>
          </a:xfrm>
          <a:prstGeom prst="ellipse">
            <a:avLst/>
          </a:prstGeom>
          <a:noFill/>
          <a:ln cap="flat" cmpd="sng" w="28575">
            <a:solidFill>
              <a:srgbClr val="003BD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9"/>
          <p:cNvSpPr/>
          <p:nvPr/>
        </p:nvSpPr>
        <p:spPr>
          <a:xfrm>
            <a:off x="536925" y="4573923"/>
            <a:ext cx="140100" cy="140100"/>
          </a:xfrm>
          <a:prstGeom prst="ellipse">
            <a:avLst/>
          </a:prstGeom>
          <a:noFill/>
          <a:ln cap="flat" cmpd="sng" w="28575">
            <a:solidFill>
              <a:srgbClr val="003BD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9"/>
          <p:cNvSpPr/>
          <p:nvPr/>
        </p:nvSpPr>
        <p:spPr>
          <a:xfrm>
            <a:off x="2394725" y="2048123"/>
            <a:ext cx="140100" cy="140100"/>
          </a:xfrm>
          <a:prstGeom prst="ellipse">
            <a:avLst/>
          </a:prstGeom>
          <a:noFill/>
          <a:ln cap="flat" cmpd="sng" w="28575">
            <a:solidFill>
              <a:srgbClr val="003BD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9"/>
          <p:cNvSpPr/>
          <p:nvPr/>
        </p:nvSpPr>
        <p:spPr>
          <a:xfrm>
            <a:off x="4252525" y="2999389"/>
            <a:ext cx="140100" cy="140100"/>
          </a:xfrm>
          <a:prstGeom prst="ellipse">
            <a:avLst/>
          </a:prstGeom>
          <a:noFill/>
          <a:ln cap="flat" cmpd="sng" w="28575">
            <a:solidFill>
              <a:srgbClr val="003BD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9"/>
          <p:cNvSpPr/>
          <p:nvPr/>
        </p:nvSpPr>
        <p:spPr>
          <a:xfrm>
            <a:off x="4252525" y="4573914"/>
            <a:ext cx="140100" cy="140100"/>
          </a:xfrm>
          <a:prstGeom prst="ellipse">
            <a:avLst/>
          </a:prstGeom>
          <a:noFill/>
          <a:ln cap="flat" cmpd="sng" w="28575">
            <a:solidFill>
              <a:srgbClr val="003BD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9"/>
          <p:cNvSpPr/>
          <p:nvPr/>
        </p:nvSpPr>
        <p:spPr>
          <a:xfrm>
            <a:off x="6185700" y="1784889"/>
            <a:ext cx="140100" cy="140100"/>
          </a:xfrm>
          <a:prstGeom prst="ellipse">
            <a:avLst/>
          </a:prstGeom>
          <a:noFill/>
          <a:ln cap="flat" cmpd="sng" w="28575">
            <a:solidFill>
              <a:srgbClr val="003BD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9"/>
          <p:cNvSpPr/>
          <p:nvPr/>
        </p:nvSpPr>
        <p:spPr>
          <a:xfrm>
            <a:off x="8057375" y="4558164"/>
            <a:ext cx="140100" cy="140100"/>
          </a:xfrm>
          <a:prstGeom prst="ellipse">
            <a:avLst/>
          </a:prstGeom>
          <a:noFill/>
          <a:ln cap="flat" cmpd="sng" w="28575">
            <a:solidFill>
              <a:srgbClr val="003BD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9"/>
          <p:cNvSpPr/>
          <p:nvPr/>
        </p:nvSpPr>
        <p:spPr>
          <a:xfrm>
            <a:off x="8057375" y="2999389"/>
            <a:ext cx="140100" cy="140100"/>
          </a:xfrm>
          <a:prstGeom prst="ellipse">
            <a:avLst/>
          </a:prstGeom>
          <a:noFill/>
          <a:ln cap="flat" cmpd="sng" w="28575">
            <a:solidFill>
              <a:srgbClr val="003BD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9"/>
          <p:cNvSpPr/>
          <p:nvPr/>
        </p:nvSpPr>
        <p:spPr>
          <a:xfrm>
            <a:off x="4505286" y="4533886"/>
            <a:ext cx="14820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75" lIns="26775" spcFirstLastPara="1" rIns="26775" wrap="square" tIns="267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CFA2"/>
              </a:buClr>
              <a:buFont typeface="Avenir"/>
              <a:buNone/>
            </a:pPr>
            <a:r>
              <a:rPr lang="en" sz="1300">
                <a:solidFill>
                  <a:srgbClr val="7B8A9D"/>
                </a:solidFill>
                <a:latin typeface="Avenir"/>
                <a:ea typeface="Avenir"/>
                <a:cs typeface="Avenir"/>
                <a:sym typeface="Avenir"/>
              </a:rPr>
              <a:t>Add up model </a:t>
            </a:r>
            <a:endParaRPr sz="1300">
              <a:solidFill>
                <a:srgbClr val="7B8A9D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CFA2"/>
              </a:buClr>
              <a:buFont typeface="Avenir"/>
              <a:buNone/>
            </a:pPr>
            <a:r>
              <a:rPr lang="en" sz="1300">
                <a:solidFill>
                  <a:srgbClr val="7B8A9D"/>
                </a:solidFill>
                <a:latin typeface="Avenir"/>
                <a:ea typeface="Avenir"/>
                <a:cs typeface="Avenir"/>
                <a:sym typeface="Avenir"/>
              </a:rPr>
              <a:t>predictions</a:t>
            </a:r>
            <a:endParaRPr sz="1300">
              <a:solidFill>
                <a:srgbClr val="7B8A9D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49" name="Google Shape;149;p29"/>
          <p:cNvPicPr preferRelativeResize="0"/>
          <p:nvPr/>
        </p:nvPicPr>
        <p:blipFill rotWithShape="1">
          <a:blip r:embed="rId3">
            <a:alphaModFix/>
          </a:blip>
          <a:srcRect b="10618" l="0" r="0" t="10610"/>
          <a:stretch/>
        </p:blipFill>
        <p:spPr>
          <a:xfrm>
            <a:off x="720946" y="4283675"/>
            <a:ext cx="770700" cy="770400"/>
          </a:xfrm>
          <a:prstGeom prst="ellipse">
            <a:avLst/>
          </a:prstGeom>
          <a:noFill/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0" name="Google Shape;150;p29"/>
          <p:cNvSpPr txBox="1"/>
          <p:nvPr/>
        </p:nvSpPr>
        <p:spPr>
          <a:xfrm>
            <a:off x="149525" y="728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3BDE"/>
                </a:solidFill>
                <a:latin typeface="Avenir"/>
                <a:ea typeface="Avenir"/>
                <a:cs typeface="Avenir"/>
                <a:sym typeface="Avenir"/>
              </a:rPr>
              <a:t>Predictive model pipeline: from claims to phone calls</a:t>
            </a:r>
            <a:endParaRPr sz="2400">
              <a:solidFill>
                <a:srgbClr val="003BD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1" name="Google Shape;151;p29"/>
          <p:cNvSpPr/>
          <p:nvPr/>
        </p:nvSpPr>
        <p:spPr>
          <a:xfrm>
            <a:off x="2625950" y="1061525"/>
            <a:ext cx="1482000" cy="12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75" lIns="26775" spcFirstLastPara="1" rIns="26775" wrap="square" tIns="267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DE"/>
              </a:buClr>
              <a:buFont typeface="Avenir"/>
              <a:buNone/>
            </a:pPr>
            <a:r>
              <a:rPr lang="en" sz="1300">
                <a:solidFill>
                  <a:srgbClr val="003BDE"/>
                </a:solidFill>
                <a:latin typeface="Avenir"/>
                <a:ea typeface="Avenir"/>
                <a:cs typeface="Avenir"/>
                <a:sym typeface="Avenir"/>
              </a:rPr>
              <a:t>Baselines</a:t>
            </a:r>
            <a:endParaRPr sz="1300">
              <a:solidFill>
                <a:srgbClr val="003BDE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837"/>
              </a:buClr>
              <a:buFont typeface="Avenir"/>
              <a:buNone/>
            </a:pPr>
            <a:r>
              <a:t/>
            </a:r>
            <a:endParaRPr sz="900">
              <a:solidFill>
                <a:srgbClr val="001837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837"/>
              </a:buClr>
              <a:buFont typeface="Avenir"/>
              <a:buNone/>
            </a:pPr>
            <a:r>
              <a:rPr lang="en" sz="900">
                <a:solidFill>
                  <a:srgbClr val="001837"/>
                </a:solidFill>
                <a:latin typeface="Avenir"/>
                <a:ea typeface="Avenir"/>
                <a:cs typeface="Avenir"/>
                <a:sym typeface="Avenir"/>
              </a:rPr>
              <a:t>Logistic regressions that calculate based on comorbidities and demographics what the prior probability for each member of having which condition is. </a:t>
            </a:r>
            <a:endParaRPr sz="500"/>
          </a:p>
        </p:txBody>
      </p:sp>
      <p:pic>
        <p:nvPicPr>
          <p:cNvPr id="152" name="Google Shape;152;p29"/>
          <p:cNvPicPr preferRelativeResize="0"/>
          <p:nvPr/>
        </p:nvPicPr>
        <p:blipFill rotWithShape="1">
          <a:blip r:embed="rId4">
            <a:alphaModFix/>
          </a:blip>
          <a:srcRect b="0" l="2696" r="2687" t="0"/>
          <a:stretch/>
        </p:blipFill>
        <p:spPr>
          <a:xfrm>
            <a:off x="2625946" y="4243025"/>
            <a:ext cx="770700" cy="770400"/>
          </a:xfrm>
          <a:prstGeom prst="ellipse">
            <a:avLst/>
          </a:prstGeom>
          <a:noFill/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3" name="Google Shape;153;p29"/>
          <p:cNvPicPr preferRelativeResize="0"/>
          <p:nvPr/>
        </p:nvPicPr>
        <p:blipFill rotWithShape="1">
          <a:blip r:embed="rId5">
            <a:alphaModFix/>
          </a:blip>
          <a:srcRect b="0" l="12663" r="12670" t="0"/>
          <a:stretch/>
        </p:blipFill>
        <p:spPr>
          <a:xfrm>
            <a:off x="6433953" y="4215724"/>
            <a:ext cx="825000" cy="825000"/>
          </a:xfrm>
          <a:prstGeom prst="ellipse">
            <a:avLst/>
          </a:prstGeom>
          <a:noFill/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4" name="Google Shape;154;p29"/>
          <p:cNvSpPr txBox="1"/>
          <p:nvPr/>
        </p:nvSpPr>
        <p:spPr>
          <a:xfrm>
            <a:off x="8605355" y="3558335"/>
            <a:ext cx="491400" cy="9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B7B7B7"/>
                </a:solidFill>
              </a:rPr>
              <a:t>✓</a:t>
            </a:r>
            <a:r>
              <a:rPr lang="en" sz="3000">
                <a:solidFill>
                  <a:srgbClr val="B7B7B7"/>
                </a:solidFill>
              </a:rPr>
              <a:t>✖️</a:t>
            </a:r>
            <a:endParaRPr sz="3000">
              <a:solidFill>
                <a:srgbClr val="B7B7B7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/>
          <p:nvPr>
            <p:ph idx="4294967295" type="title"/>
          </p:nvPr>
        </p:nvSpPr>
        <p:spPr>
          <a:xfrm>
            <a:off x="341700" y="367400"/>
            <a:ext cx="7233600" cy="7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003BDE"/>
                </a:solidFill>
              </a:rPr>
              <a:t>Generative process: selection, complexity, and error source</a:t>
            </a:r>
            <a:endParaRPr b="1" sz="2400">
              <a:solidFill>
                <a:srgbClr val="003BD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3BDE"/>
              </a:solidFill>
            </a:endParaRPr>
          </a:p>
        </p:txBody>
      </p:sp>
      <p:pic>
        <p:nvPicPr>
          <p:cNvPr id="160" name="Google Shape;160;p30"/>
          <p:cNvPicPr preferRelativeResize="0"/>
          <p:nvPr/>
        </p:nvPicPr>
        <p:blipFill rotWithShape="1">
          <a:blip r:embed="rId3">
            <a:alphaModFix/>
          </a:blip>
          <a:srcRect b="23711" l="23711" r="23711" t="23711"/>
          <a:stretch/>
        </p:blipFill>
        <p:spPr>
          <a:xfrm>
            <a:off x="6960156" y="3451838"/>
            <a:ext cx="952650" cy="952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2811" y="1439600"/>
            <a:ext cx="1594725" cy="159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700000">
            <a:off x="1906324" y="1466103"/>
            <a:ext cx="1382398" cy="13789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" name="Google Shape;163;p30"/>
          <p:cNvGrpSpPr/>
          <p:nvPr/>
        </p:nvGrpSpPr>
        <p:grpSpPr>
          <a:xfrm>
            <a:off x="4572532" y="3374600"/>
            <a:ext cx="2226550" cy="1610425"/>
            <a:chOff x="-2656" y="1755275"/>
            <a:chExt cx="2226550" cy="1610425"/>
          </a:xfrm>
        </p:grpSpPr>
        <p:grpSp>
          <p:nvGrpSpPr>
            <p:cNvPr id="164" name="Google Shape;164;p30"/>
            <p:cNvGrpSpPr/>
            <p:nvPr/>
          </p:nvGrpSpPr>
          <p:grpSpPr>
            <a:xfrm>
              <a:off x="-2656" y="1755275"/>
              <a:ext cx="2222675" cy="1610425"/>
              <a:chOff x="-1846524" y="3069850"/>
              <a:chExt cx="2222675" cy="1610425"/>
            </a:xfrm>
          </p:grpSpPr>
          <p:sp>
            <p:nvSpPr>
              <p:cNvPr id="165" name="Google Shape;165;p30"/>
              <p:cNvSpPr txBox="1"/>
              <p:nvPr/>
            </p:nvSpPr>
            <p:spPr>
              <a:xfrm>
                <a:off x="-1846524" y="3069850"/>
                <a:ext cx="861900" cy="16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900">
                    <a:solidFill>
                      <a:srgbClr val="001837"/>
                    </a:solidFill>
                    <a:latin typeface="Avenir"/>
                    <a:ea typeface="Avenir"/>
                    <a:cs typeface="Avenir"/>
                    <a:sym typeface="Avenir"/>
                  </a:rPr>
                  <a:t>Patient</a:t>
                </a:r>
                <a:endParaRPr b="1" sz="900">
                  <a:solidFill>
                    <a:srgbClr val="001837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900">
                    <a:solidFill>
                      <a:srgbClr val="001837"/>
                    </a:solidFill>
                    <a:latin typeface="Avenir"/>
                    <a:ea typeface="Avenir"/>
                    <a:cs typeface="Avenir"/>
                    <a:sym typeface="Avenir"/>
                  </a:rPr>
                  <a:t>Provider</a:t>
                </a:r>
                <a:endParaRPr sz="900">
                  <a:solidFill>
                    <a:srgbClr val="001837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lang="en" sz="900">
                    <a:solidFill>
                      <a:srgbClr val="001837"/>
                    </a:solidFill>
                    <a:latin typeface="Avenir"/>
                    <a:ea typeface="Avenir"/>
                    <a:cs typeface="Avenir"/>
                    <a:sym typeface="Avenir"/>
                  </a:rPr>
                  <a:t>Diagnosis</a:t>
                </a:r>
                <a:endParaRPr sz="900">
                  <a:solidFill>
                    <a:srgbClr val="001837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900">
                    <a:solidFill>
                      <a:srgbClr val="001837"/>
                    </a:solidFill>
                    <a:latin typeface="Avenir"/>
                    <a:ea typeface="Avenir"/>
                    <a:cs typeface="Avenir"/>
                    <a:sym typeface="Avenir"/>
                  </a:rPr>
                  <a:t>Procedure</a:t>
                </a:r>
                <a:endParaRPr sz="900">
                  <a:solidFill>
                    <a:srgbClr val="001837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lang="en" sz="900">
                    <a:solidFill>
                      <a:srgbClr val="001837"/>
                    </a:solidFill>
                    <a:latin typeface="Avenir"/>
                    <a:ea typeface="Avenir"/>
                    <a:cs typeface="Avenir"/>
                    <a:sym typeface="Avenir"/>
                  </a:rPr>
                  <a:t>Charged</a:t>
                </a:r>
                <a:endParaRPr b="1" sz="900">
                  <a:solidFill>
                    <a:srgbClr val="001837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1" sz="900">
                  <a:solidFill>
                    <a:srgbClr val="001837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lang="en" sz="900">
                    <a:solidFill>
                      <a:srgbClr val="001837"/>
                    </a:solidFill>
                    <a:latin typeface="Avenir"/>
                    <a:ea typeface="Avenir"/>
                    <a:cs typeface="Avenir"/>
                    <a:sym typeface="Avenir"/>
                  </a:rPr>
                  <a:t>Line 1 </a:t>
                </a:r>
                <a:endParaRPr b="1" sz="900">
                  <a:solidFill>
                    <a:srgbClr val="001837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166" name="Google Shape;166;p30"/>
              <p:cNvSpPr txBox="1"/>
              <p:nvPr/>
            </p:nvSpPr>
            <p:spPr>
              <a:xfrm>
                <a:off x="-940549" y="3072575"/>
                <a:ext cx="1316700" cy="16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001837"/>
                    </a:solidFill>
                    <a:latin typeface="Avenir"/>
                    <a:ea typeface="Avenir"/>
                    <a:cs typeface="Avenir"/>
                    <a:sym typeface="Avenir"/>
                  </a:rPr>
                  <a:t>Mr. Matt Dee</a:t>
                </a:r>
                <a:endParaRPr sz="900">
                  <a:solidFill>
                    <a:srgbClr val="001837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001837"/>
                    </a:solidFill>
                    <a:latin typeface="Avenir"/>
                    <a:ea typeface="Avenir"/>
                    <a:cs typeface="Avenir"/>
                    <a:sym typeface="Avenir"/>
                  </a:rPr>
                  <a:t>Dr. Jones @ Mt. Sinai</a:t>
                </a:r>
                <a:endParaRPr sz="900">
                  <a:solidFill>
                    <a:srgbClr val="001837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001837"/>
                    </a:solidFill>
                    <a:latin typeface="Avenir"/>
                    <a:ea typeface="Avenir"/>
                    <a:cs typeface="Avenir"/>
                    <a:sym typeface="Avenir"/>
                  </a:rPr>
                  <a:t>Torn ACL</a:t>
                </a:r>
                <a:endParaRPr sz="900">
                  <a:solidFill>
                    <a:srgbClr val="001837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001837"/>
                    </a:solidFill>
                    <a:latin typeface="Avenir"/>
                    <a:ea typeface="Avenir"/>
                    <a:cs typeface="Avenir"/>
                    <a:sym typeface="Avenir"/>
                  </a:rPr>
                  <a:t>ACL Surgery</a:t>
                </a:r>
                <a:endParaRPr sz="900">
                  <a:solidFill>
                    <a:srgbClr val="001837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001837"/>
                    </a:solidFill>
                    <a:latin typeface="Avenir"/>
                    <a:ea typeface="Avenir"/>
                    <a:cs typeface="Avenir"/>
                    <a:sym typeface="Avenir"/>
                  </a:rPr>
                  <a:t>$7,500.00</a:t>
                </a:r>
                <a:endParaRPr sz="900">
                  <a:solidFill>
                    <a:srgbClr val="001837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rgbClr val="001837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900">
                    <a:solidFill>
                      <a:srgbClr val="001837"/>
                    </a:solidFill>
                    <a:latin typeface="Avenir"/>
                    <a:ea typeface="Avenir"/>
                    <a:cs typeface="Avenir"/>
                    <a:sym typeface="Avenir"/>
                  </a:rPr>
                  <a:t>Surgery</a:t>
                </a:r>
                <a:endParaRPr b="1" sz="900">
                  <a:solidFill>
                    <a:srgbClr val="001837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</p:grpSp>
        <p:cxnSp>
          <p:nvCxnSpPr>
            <p:cNvPr id="167" name="Google Shape;167;p30"/>
            <p:cNvCxnSpPr/>
            <p:nvPr/>
          </p:nvCxnSpPr>
          <p:spPr>
            <a:xfrm>
              <a:off x="5994" y="2973750"/>
              <a:ext cx="2217900" cy="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descr="Concierge_3.png" id="168" name="Google Shape;168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13721" y="1336263"/>
            <a:ext cx="1611300" cy="16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1673" y="1359732"/>
            <a:ext cx="1594725" cy="1594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0"/>
          <p:cNvPicPr preferRelativeResize="0"/>
          <p:nvPr/>
        </p:nvPicPr>
        <p:blipFill rotWithShape="1">
          <a:blip r:embed="rId8">
            <a:alphaModFix/>
          </a:blip>
          <a:srcRect b="17778" l="17327" r="20409" t="20488"/>
          <a:stretch/>
        </p:blipFill>
        <p:spPr>
          <a:xfrm>
            <a:off x="7669829" y="1774942"/>
            <a:ext cx="952639" cy="802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0"/>
          <p:cNvPicPr preferRelativeResize="0"/>
          <p:nvPr/>
        </p:nvPicPr>
        <p:blipFill rotWithShape="1">
          <a:blip r:embed="rId9">
            <a:alphaModFix/>
          </a:blip>
          <a:srcRect b="20420" l="28027" r="26086" t="22761"/>
          <a:stretch/>
        </p:blipFill>
        <p:spPr>
          <a:xfrm>
            <a:off x="7197428" y="1709408"/>
            <a:ext cx="638986" cy="67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295225" y="1610123"/>
            <a:ext cx="1106025" cy="110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700000">
            <a:off x="5259124" y="1466103"/>
            <a:ext cx="1382398" cy="1378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0"/>
          <p:cNvPicPr preferRelativeResize="0"/>
          <p:nvPr/>
        </p:nvPicPr>
        <p:blipFill rotWithShape="1">
          <a:blip r:embed="rId11">
            <a:alphaModFix/>
          </a:blip>
          <a:srcRect b="-11850" l="-11515" r="-5511" t="-584"/>
          <a:stretch/>
        </p:blipFill>
        <p:spPr>
          <a:xfrm flipH="1" rot="-8561489">
            <a:off x="7205065" y="2745885"/>
            <a:ext cx="486223" cy="55198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0"/>
          <p:cNvSpPr/>
          <p:nvPr/>
        </p:nvSpPr>
        <p:spPr>
          <a:xfrm>
            <a:off x="4628125" y="3863600"/>
            <a:ext cx="1485600" cy="210600"/>
          </a:xfrm>
          <a:prstGeom prst="rect">
            <a:avLst/>
          </a:prstGeom>
          <a:noFill/>
          <a:ln cap="flat" cmpd="sng" w="28575">
            <a:solidFill>
              <a:srgbClr val="003BDE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0"/>
              </a:srgbClr>
            </a:outerShdw>
            <a:reflection blurRad="0" dir="5400000" dist="38100" endA="0" endPos="30000" fadeDir="5400012" kx="0" rotWithShape="0" algn="bl" stA="0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/>
          <p:nvPr>
            <p:ph type="title"/>
          </p:nvPr>
        </p:nvSpPr>
        <p:spPr>
          <a:xfrm>
            <a:off x="1118175" y="1336600"/>
            <a:ext cx="60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BDE"/>
                </a:solidFill>
                <a:latin typeface="Avenir"/>
                <a:ea typeface="Avenir"/>
                <a:cs typeface="Avenir"/>
                <a:sym typeface="Avenir"/>
              </a:rPr>
              <a:t>1.</a:t>
            </a:r>
            <a:r>
              <a:rPr lang="en" sz="1400">
                <a:solidFill>
                  <a:srgbClr val="999999"/>
                </a:solidFill>
                <a:latin typeface="Avenir"/>
                <a:ea typeface="Avenir"/>
                <a:cs typeface="Avenir"/>
                <a:sym typeface="Avenir"/>
              </a:rPr>
              <a:t>   </a:t>
            </a:r>
            <a:r>
              <a:rPr b="0" lang="en" sz="2400">
                <a:solidFill>
                  <a:srgbClr val="021834"/>
                </a:solidFill>
              </a:rPr>
              <a:t>Member is asymptomatic</a:t>
            </a:r>
            <a:endParaRPr b="0" sz="2400">
              <a:solidFill>
                <a:srgbClr val="02183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1" name="Google Shape;181;p31"/>
          <p:cNvSpPr txBox="1"/>
          <p:nvPr>
            <p:ph type="title"/>
          </p:nvPr>
        </p:nvSpPr>
        <p:spPr>
          <a:xfrm>
            <a:off x="1118175" y="2061100"/>
            <a:ext cx="635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BDE"/>
                </a:solidFill>
                <a:latin typeface="Avenir"/>
                <a:ea typeface="Avenir"/>
                <a:cs typeface="Avenir"/>
                <a:sym typeface="Avenir"/>
              </a:rPr>
              <a:t>2.</a:t>
            </a:r>
            <a:r>
              <a:rPr lang="en" sz="1400">
                <a:solidFill>
                  <a:srgbClr val="999999"/>
                </a:solidFill>
                <a:latin typeface="Avenir"/>
                <a:ea typeface="Avenir"/>
                <a:cs typeface="Avenir"/>
                <a:sym typeface="Avenir"/>
              </a:rPr>
              <a:t>   </a:t>
            </a:r>
            <a:r>
              <a:rPr b="0" lang="en" sz="2400">
                <a:solidFill>
                  <a:srgbClr val="021834"/>
                </a:solidFill>
              </a:rPr>
              <a:t>Been to dr, haven’t figured it out</a:t>
            </a:r>
            <a:endParaRPr b="0" sz="2400">
              <a:solidFill>
                <a:srgbClr val="02183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2" name="Google Shape;182;p31"/>
          <p:cNvSpPr txBox="1"/>
          <p:nvPr>
            <p:ph type="title"/>
          </p:nvPr>
        </p:nvSpPr>
        <p:spPr>
          <a:xfrm>
            <a:off x="1118175" y="2779000"/>
            <a:ext cx="60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BDE"/>
                </a:solidFill>
                <a:latin typeface="Avenir"/>
                <a:ea typeface="Avenir"/>
                <a:cs typeface="Avenir"/>
                <a:sym typeface="Avenir"/>
              </a:rPr>
              <a:t>3.</a:t>
            </a:r>
            <a:r>
              <a:rPr lang="en" sz="1400">
                <a:solidFill>
                  <a:srgbClr val="999999"/>
                </a:solidFill>
                <a:latin typeface="Avenir"/>
                <a:ea typeface="Avenir"/>
                <a:cs typeface="Avenir"/>
                <a:sym typeface="Avenir"/>
              </a:rPr>
              <a:t>   </a:t>
            </a:r>
            <a:r>
              <a:rPr b="0" lang="en" sz="2400">
                <a:solidFill>
                  <a:srgbClr val="021834"/>
                </a:solidFill>
              </a:rPr>
              <a:t>In remission/cured</a:t>
            </a:r>
            <a:endParaRPr b="0" sz="2400">
              <a:solidFill>
                <a:srgbClr val="02183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3" name="Google Shape;183;p31"/>
          <p:cNvSpPr txBox="1"/>
          <p:nvPr>
            <p:ph type="title"/>
          </p:nvPr>
        </p:nvSpPr>
        <p:spPr>
          <a:xfrm>
            <a:off x="1118175" y="3496900"/>
            <a:ext cx="60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BDE"/>
                </a:solidFill>
                <a:latin typeface="Avenir"/>
                <a:ea typeface="Avenir"/>
                <a:cs typeface="Avenir"/>
                <a:sym typeface="Avenir"/>
              </a:rPr>
              <a:t>4.</a:t>
            </a:r>
            <a:r>
              <a:rPr lang="en" sz="1400">
                <a:solidFill>
                  <a:srgbClr val="999999"/>
                </a:solidFill>
                <a:latin typeface="Avenir"/>
                <a:ea typeface="Avenir"/>
                <a:cs typeface="Avenir"/>
                <a:sym typeface="Avenir"/>
              </a:rPr>
              <a:t>   </a:t>
            </a:r>
            <a:r>
              <a:rPr b="0" lang="en" sz="2400">
                <a:solidFill>
                  <a:srgbClr val="021834"/>
                </a:solidFill>
              </a:rPr>
              <a:t>Diagnosed long ago not in treatment</a:t>
            </a:r>
            <a:endParaRPr b="0" sz="2400">
              <a:solidFill>
                <a:srgbClr val="02183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4" name="Google Shape;184;p31"/>
          <p:cNvSpPr txBox="1"/>
          <p:nvPr>
            <p:ph idx="2" type="title"/>
          </p:nvPr>
        </p:nvSpPr>
        <p:spPr>
          <a:xfrm>
            <a:off x="341700" y="367400"/>
            <a:ext cx="7491300" cy="7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3BDE"/>
                </a:solidFill>
              </a:rPr>
              <a:t>Known unknowns: common but less intuitive cases</a:t>
            </a:r>
            <a:endParaRPr b="1" sz="2400">
              <a:solidFill>
                <a:srgbClr val="003BD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3BDE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/>
          <p:nvPr>
            <p:ph type="title"/>
          </p:nvPr>
        </p:nvSpPr>
        <p:spPr>
          <a:xfrm>
            <a:off x="1118175" y="1336600"/>
            <a:ext cx="60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BDE"/>
                </a:solidFill>
                <a:latin typeface="Avenir"/>
                <a:ea typeface="Avenir"/>
                <a:cs typeface="Avenir"/>
                <a:sym typeface="Avenir"/>
              </a:rPr>
              <a:t>1.</a:t>
            </a:r>
            <a:r>
              <a:rPr lang="en" sz="1400">
                <a:solidFill>
                  <a:srgbClr val="999999"/>
                </a:solidFill>
                <a:latin typeface="Avenir"/>
                <a:ea typeface="Avenir"/>
                <a:cs typeface="Avenir"/>
                <a:sym typeface="Avenir"/>
              </a:rPr>
              <a:t>   </a:t>
            </a:r>
            <a:r>
              <a:rPr b="0" lang="en" sz="2400">
                <a:solidFill>
                  <a:srgbClr val="021834"/>
                </a:solidFill>
              </a:rPr>
              <a:t>Member is asymptomatic</a:t>
            </a:r>
            <a:endParaRPr b="0" sz="2400">
              <a:solidFill>
                <a:srgbClr val="02183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0" name="Google Shape;190;p32"/>
          <p:cNvSpPr txBox="1"/>
          <p:nvPr>
            <p:ph type="title"/>
          </p:nvPr>
        </p:nvSpPr>
        <p:spPr>
          <a:xfrm>
            <a:off x="1118175" y="2061100"/>
            <a:ext cx="635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BDE"/>
                </a:solidFill>
                <a:latin typeface="Avenir"/>
                <a:ea typeface="Avenir"/>
                <a:cs typeface="Avenir"/>
                <a:sym typeface="Avenir"/>
              </a:rPr>
              <a:t>2.</a:t>
            </a:r>
            <a:r>
              <a:rPr lang="en" sz="1400">
                <a:solidFill>
                  <a:srgbClr val="999999"/>
                </a:solidFill>
                <a:latin typeface="Avenir"/>
                <a:ea typeface="Avenir"/>
                <a:cs typeface="Avenir"/>
                <a:sym typeface="Avenir"/>
              </a:rPr>
              <a:t>   </a:t>
            </a:r>
            <a:r>
              <a:rPr b="0" lang="en" sz="2400">
                <a:solidFill>
                  <a:srgbClr val="021834"/>
                </a:solidFill>
              </a:rPr>
              <a:t>Been to dr, haven’t figured it out</a:t>
            </a:r>
            <a:endParaRPr b="0" sz="2400">
              <a:solidFill>
                <a:srgbClr val="02183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1" name="Google Shape;191;p32"/>
          <p:cNvSpPr txBox="1"/>
          <p:nvPr>
            <p:ph type="title"/>
          </p:nvPr>
        </p:nvSpPr>
        <p:spPr>
          <a:xfrm>
            <a:off x="1118175" y="2779000"/>
            <a:ext cx="60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BDE"/>
                </a:solidFill>
                <a:latin typeface="Avenir"/>
                <a:ea typeface="Avenir"/>
                <a:cs typeface="Avenir"/>
                <a:sym typeface="Avenir"/>
              </a:rPr>
              <a:t>3.</a:t>
            </a:r>
            <a:r>
              <a:rPr lang="en" sz="1400">
                <a:solidFill>
                  <a:srgbClr val="999999"/>
                </a:solidFill>
                <a:latin typeface="Avenir"/>
                <a:ea typeface="Avenir"/>
                <a:cs typeface="Avenir"/>
                <a:sym typeface="Avenir"/>
              </a:rPr>
              <a:t>   </a:t>
            </a:r>
            <a:r>
              <a:rPr b="0" lang="en" sz="2400">
                <a:solidFill>
                  <a:srgbClr val="021834"/>
                </a:solidFill>
              </a:rPr>
              <a:t>In remission/cured</a:t>
            </a:r>
            <a:endParaRPr b="0" sz="2400">
              <a:solidFill>
                <a:srgbClr val="02183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2" name="Google Shape;192;p32"/>
          <p:cNvSpPr txBox="1"/>
          <p:nvPr>
            <p:ph type="title"/>
          </p:nvPr>
        </p:nvSpPr>
        <p:spPr>
          <a:xfrm>
            <a:off x="1118175" y="3496900"/>
            <a:ext cx="60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BDE"/>
                </a:solidFill>
                <a:latin typeface="Avenir"/>
                <a:ea typeface="Avenir"/>
                <a:cs typeface="Avenir"/>
                <a:sym typeface="Avenir"/>
              </a:rPr>
              <a:t>4.</a:t>
            </a:r>
            <a:r>
              <a:rPr lang="en" sz="1400">
                <a:solidFill>
                  <a:srgbClr val="999999"/>
                </a:solidFill>
                <a:latin typeface="Avenir"/>
                <a:ea typeface="Avenir"/>
                <a:cs typeface="Avenir"/>
                <a:sym typeface="Avenir"/>
              </a:rPr>
              <a:t>   </a:t>
            </a:r>
            <a:r>
              <a:rPr b="0" lang="en" sz="2400">
                <a:solidFill>
                  <a:srgbClr val="021834"/>
                </a:solidFill>
              </a:rPr>
              <a:t>Diagnosed long ago not in treatment</a:t>
            </a:r>
            <a:endParaRPr b="0" sz="2400">
              <a:solidFill>
                <a:srgbClr val="02183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3" name="Google Shape;193;p32"/>
          <p:cNvSpPr/>
          <p:nvPr/>
        </p:nvSpPr>
        <p:spPr>
          <a:xfrm>
            <a:off x="1111200" y="2760000"/>
            <a:ext cx="5744400" cy="1397700"/>
          </a:xfrm>
          <a:prstGeom prst="rect">
            <a:avLst/>
          </a:prstGeom>
          <a:noFill/>
          <a:ln cap="flat" cmpd="sng" w="28575">
            <a:solidFill>
              <a:srgbClr val="003BD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2"/>
          <p:cNvSpPr txBox="1"/>
          <p:nvPr>
            <p:ph idx="2" type="title"/>
          </p:nvPr>
        </p:nvSpPr>
        <p:spPr>
          <a:xfrm>
            <a:off x="341700" y="367400"/>
            <a:ext cx="7491300" cy="7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3BDE"/>
                </a:solidFill>
              </a:rPr>
              <a:t>Known unknowns: common but less intuitive cases</a:t>
            </a:r>
            <a:endParaRPr b="1" sz="2400">
              <a:solidFill>
                <a:srgbClr val="003BD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3BDE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 txBox="1"/>
          <p:nvPr>
            <p:ph idx="2" type="title"/>
          </p:nvPr>
        </p:nvSpPr>
        <p:spPr>
          <a:xfrm>
            <a:off x="341700" y="367400"/>
            <a:ext cx="7491300" cy="7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3BDE"/>
                </a:solidFill>
              </a:rPr>
              <a:t>Getting rid of noise: procedure-diagnosis weighting</a:t>
            </a:r>
            <a:endParaRPr b="1" sz="2400">
              <a:solidFill>
                <a:srgbClr val="003BD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3BDE"/>
              </a:solidFill>
            </a:endParaRPr>
          </a:p>
        </p:txBody>
      </p:sp>
      <p:pic>
        <p:nvPicPr>
          <p:cNvPr id="200" name="Google Shape;200;p3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4423" y="1510400"/>
            <a:ext cx="5051524" cy="3122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1" name="Google Shape;201;p33"/>
          <p:cNvGrpSpPr/>
          <p:nvPr/>
        </p:nvGrpSpPr>
        <p:grpSpPr>
          <a:xfrm>
            <a:off x="465366" y="1441825"/>
            <a:ext cx="3055134" cy="1177200"/>
            <a:chOff x="2048223" y="1791325"/>
            <a:chExt cx="3055134" cy="1177200"/>
          </a:xfrm>
        </p:grpSpPr>
        <p:pic>
          <p:nvPicPr>
            <p:cNvPr id="202" name="Google Shape;202;p33"/>
            <p:cNvPicPr preferRelativeResize="0"/>
            <p:nvPr/>
          </p:nvPicPr>
          <p:blipFill rotWithShape="1">
            <a:blip r:embed="rId4">
              <a:alphaModFix/>
            </a:blip>
            <a:srcRect b="20420" l="28027" r="26086" t="22761"/>
            <a:stretch/>
          </p:blipFill>
          <p:spPr>
            <a:xfrm>
              <a:off x="2048223" y="1791325"/>
              <a:ext cx="759980" cy="941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3" name="Google Shape;203;p33"/>
            <p:cNvSpPr txBox="1"/>
            <p:nvPr/>
          </p:nvSpPr>
          <p:spPr>
            <a:xfrm>
              <a:off x="3047757" y="1791325"/>
              <a:ext cx="2055600" cy="11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001837"/>
                  </a:solidFill>
                  <a:latin typeface="Avenir"/>
                  <a:ea typeface="Avenir"/>
                  <a:cs typeface="Avenir"/>
                  <a:sym typeface="Avenir"/>
                </a:rPr>
                <a:t>Procedure j_6585z: </a:t>
              </a:r>
              <a:r>
                <a:rPr lang="en">
                  <a:solidFill>
                    <a:schemeClr val="dk1"/>
                  </a:solidFill>
                  <a:highlight>
                    <a:srgbClr val="FFFFFF"/>
                  </a:highlight>
                  <a:latin typeface="Avenir"/>
                  <a:ea typeface="Avenir"/>
                  <a:cs typeface="Avenir"/>
                  <a:sym typeface="Avenir"/>
                </a:rPr>
                <a:t>Red blood cell sedimentation rate, to detect inflammation</a:t>
              </a:r>
              <a:endParaRPr b="1">
                <a:solidFill>
                  <a:srgbClr val="001837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pic>
        <p:nvPicPr>
          <p:cNvPr descr="Shape 79" id="204" name="Google Shape;204;p33"/>
          <p:cNvPicPr preferRelativeResize="0"/>
          <p:nvPr/>
        </p:nvPicPr>
        <p:blipFill rotWithShape="1">
          <a:blip r:embed="rId5">
            <a:alphaModFix/>
          </a:blip>
          <a:srcRect b="0" l="25000" r="25000" t="0"/>
          <a:stretch/>
        </p:blipFill>
        <p:spPr>
          <a:xfrm>
            <a:off x="2319126" y="3423998"/>
            <a:ext cx="960300" cy="960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cubicBezTo>
                  <a:pt x="26861" y="0"/>
                  <a:pt x="0" y="26861"/>
                  <a:pt x="0" y="60000"/>
                </a:cubicBezTo>
                <a:cubicBezTo>
                  <a:pt x="0" y="93138"/>
                  <a:pt x="26861" y="120000"/>
                  <a:pt x="60000" y="120000"/>
                </a:cubicBezTo>
                <a:cubicBezTo>
                  <a:pt x="93138" y="120000"/>
                  <a:pt x="120000" y="93138"/>
                  <a:pt x="120000" y="60000"/>
                </a:cubicBezTo>
                <a:cubicBezTo>
                  <a:pt x="120000" y="26861"/>
                  <a:pt x="93138" y="0"/>
                  <a:pt x="60000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228600" rotWithShape="0" algn="bl" dir="5400000" dist="76200">
              <a:srgbClr val="000000">
                <a:alpha val="10000"/>
              </a:srgbClr>
            </a:outerShdw>
          </a:effectLst>
        </p:spPr>
      </p:pic>
      <p:sp>
        <p:nvSpPr>
          <p:cNvPr id="205" name="Google Shape;205;p33"/>
          <p:cNvSpPr txBox="1"/>
          <p:nvPr/>
        </p:nvSpPr>
        <p:spPr>
          <a:xfrm>
            <a:off x="119975" y="3696550"/>
            <a:ext cx="20634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1837"/>
                </a:solidFill>
                <a:latin typeface="Avenir"/>
                <a:ea typeface="Avenir"/>
                <a:cs typeface="Avenir"/>
                <a:sym typeface="Avenir"/>
              </a:rPr>
              <a:t>Diagnosis HHS_CC056</a:t>
            </a:r>
            <a:r>
              <a:rPr b="1" lang="en">
                <a:solidFill>
                  <a:srgbClr val="001837"/>
                </a:solidFill>
                <a:latin typeface="Avenir"/>
                <a:ea typeface="Avenir"/>
                <a:cs typeface="Avenir"/>
                <a:sym typeface="Avenir"/>
              </a:rPr>
              <a:t>: 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Autoimmune disease</a:t>
            </a:r>
            <a:endParaRPr b="1">
              <a:solidFill>
                <a:srgbClr val="001837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6" name="Google Shape;206;p33"/>
          <p:cNvSpPr/>
          <p:nvPr/>
        </p:nvSpPr>
        <p:spPr>
          <a:xfrm>
            <a:off x="1166000" y="2513500"/>
            <a:ext cx="1097400" cy="1097400"/>
          </a:xfrm>
          <a:prstGeom prst="mathMultiply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33"/>
          <p:cNvSpPr txBox="1"/>
          <p:nvPr/>
        </p:nvSpPr>
        <p:spPr>
          <a:xfrm>
            <a:off x="3921300" y="3609850"/>
            <a:ext cx="20634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3BDE"/>
                </a:solidFill>
                <a:latin typeface="Avenir"/>
                <a:ea typeface="Avenir"/>
                <a:cs typeface="Avenir"/>
                <a:sym typeface="Avenir"/>
              </a:rPr>
              <a:t>Members without the diagnosis:</a:t>
            </a:r>
            <a:endParaRPr b="1">
              <a:solidFill>
                <a:srgbClr val="003BDE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3BDE"/>
                </a:solidFill>
                <a:latin typeface="Avenir"/>
                <a:ea typeface="Avenir"/>
                <a:cs typeface="Avenir"/>
                <a:sym typeface="Avenir"/>
              </a:rPr>
              <a:t>220,371</a:t>
            </a:r>
            <a:endParaRPr b="1">
              <a:solidFill>
                <a:srgbClr val="003BD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8" name="Google Shape;208;p33"/>
          <p:cNvSpPr txBox="1"/>
          <p:nvPr/>
        </p:nvSpPr>
        <p:spPr>
          <a:xfrm>
            <a:off x="6756350" y="1205600"/>
            <a:ext cx="20634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3BDE"/>
                </a:solidFill>
                <a:latin typeface="Avenir"/>
                <a:ea typeface="Avenir"/>
                <a:cs typeface="Avenir"/>
                <a:sym typeface="Avenir"/>
              </a:rPr>
              <a:t>Members with the diagnosis:</a:t>
            </a:r>
            <a:endParaRPr b="1">
              <a:solidFill>
                <a:srgbClr val="003BDE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3BDE"/>
                </a:solidFill>
                <a:latin typeface="Avenir"/>
                <a:ea typeface="Avenir"/>
                <a:cs typeface="Avenir"/>
                <a:sym typeface="Avenir"/>
              </a:rPr>
              <a:t>30,245</a:t>
            </a:r>
            <a:endParaRPr b="1">
              <a:solidFill>
                <a:srgbClr val="003BD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9" name="Google Shape;209;p33"/>
          <p:cNvSpPr/>
          <p:nvPr/>
        </p:nvSpPr>
        <p:spPr>
          <a:xfrm>
            <a:off x="7875225" y="1846750"/>
            <a:ext cx="960300" cy="285900"/>
          </a:xfrm>
          <a:prstGeom prst="rect">
            <a:avLst/>
          </a:prstGeom>
          <a:noFill/>
          <a:ln cap="flat" cmpd="sng" w="38100">
            <a:solidFill>
              <a:srgbClr val="003BD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scar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FFFFFF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scar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