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394" r:id="rId144"/>
  </p:sldIdLst>
  <p:sldSz cy="5143500" cx="9144000"/>
  <p:notesSz cx="6858000" cy="9144000"/>
  <p:embeddedFontLst>
    <p:embeddedFont>
      <p:font typeface="Playfair Display"/>
      <p:regular r:id="rId145"/>
      <p:bold r:id="rId146"/>
      <p:italic r:id="rId147"/>
      <p:boldItalic r:id="rId148"/>
    </p:embeddedFont>
    <p:embeddedFont>
      <p:font typeface="Oswald"/>
      <p:regular r:id="rId149"/>
      <p:bold r:id="rId1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29" Type="http://schemas.openxmlformats.org/officeDocument/2006/relationships/slide" Target="slides/slide124.xml"/><Relationship Id="rId128" Type="http://schemas.openxmlformats.org/officeDocument/2006/relationships/slide" Target="slides/slide123.xml"/><Relationship Id="rId127" Type="http://schemas.openxmlformats.org/officeDocument/2006/relationships/slide" Target="slides/slide122.xml"/><Relationship Id="rId126" Type="http://schemas.openxmlformats.org/officeDocument/2006/relationships/slide" Target="slides/slide121.xml"/><Relationship Id="rId26" Type="http://schemas.openxmlformats.org/officeDocument/2006/relationships/slide" Target="slides/slide21.xml"/><Relationship Id="rId121" Type="http://schemas.openxmlformats.org/officeDocument/2006/relationships/slide" Target="slides/slide116.xml"/><Relationship Id="rId25" Type="http://schemas.openxmlformats.org/officeDocument/2006/relationships/slide" Target="slides/slide20.xml"/><Relationship Id="rId120" Type="http://schemas.openxmlformats.org/officeDocument/2006/relationships/slide" Target="slides/slide115.xml"/><Relationship Id="rId28" Type="http://schemas.openxmlformats.org/officeDocument/2006/relationships/slide" Target="slides/slide23.xml"/><Relationship Id="rId27" Type="http://schemas.openxmlformats.org/officeDocument/2006/relationships/slide" Target="slides/slide22.xml"/><Relationship Id="rId125" Type="http://schemas.openxmlformats.org/officeDocument/2006/relationships/slide" Target="slides/slide120.xml"/><Relationship Id="rId29" Type="http://schemas.openxmlformats.org/officeDocument/2006/relationships/slide" Target="slides/slide24.xml"/><Relationship Id="rId124" Type="http://schemas.openxmlformats.org/officeDocument/2006/relationships/slide" Target="slides/slide119.xml"/><Relationship Id="rId123" Type="http://schemas.openxmlformats.org/officeDocument/2006/relationships/slide" Target="slides/slide118.xml"/><Relationship Id="rId122" Type="http://schemas.openxmlformats.org/officeDocument/2006/relationships/slide" Target="slides/slide117.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117" Type="http://schemas.openxmlformats.org/officeDocument/2006/relationships/slide" Target="slides/slide112.xml"/><Relationship Id="rId116" Type="http://schemas.openxmlformats.org/officeDocument/2006/relationships/slide" Target="slides/slide111.xml"/><Relationship Id="rId115" Type="http://schemas.openxmlformats.org/officeDocument/2006/relationships/slide" Target="slides/slide110.xml"/><Relationship Id="rId119" Type="http://schemas.openxmlformats.org/officeDocument/2006/relationships/slide" Target="slides/slide114.xml"/><Relationship Id="rId15" Type="http://schemas.openxmlformats.org/officeDocument/2006/relationships/slide" Target="slides/slide10.xml"/><Relationship Id="rId110" Type="http://schemas.openxmlformats.org/officeDocument/2006/relationships/slide" Target="slides/slide105.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slide" Target="slides/slide109.xml"/><Relationship Id="rId18" Type="http://schemas.openxmlformats.org/officeDocument/2006/relationships/slide" Target="slides/slide13.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150" Type="http://schemas.openxmlformats.org/officeDocument/2006/relationships/font" Target="fonts/Oswald-bold.fntdata"/><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font" Target="fonts/Oswald-regular.fntdata"/><Relationship Id="rId4" Type="http://schemas.openxmlformats.org/officeDocument/2006/relationships/slideMaster" Target="slideMasters/slideMaster1.xml"/><Relationship Id="rId148" Type="http://schemas.openxmlformats.org/officeDocument/2006/relationships/font" Target="fonts/PlayfairDisplay-boldItalic.fntdata"/><Relationship Id="rId9" Type="http://schemas.openxmlformats.org/officeDocument/2006/relationships/slide" Target="slides/slide4.xml"/><Relationship Id="rId143" Type="http://schemas.openxmlformats.org/officeDocument/2006/relationships/slide" Target="slides/slide138.xml"/><Relationship Id="rId142" Type="http://schemas.openxmlformats.org/officeDocument/2006/relationships/slide" Target="slides/slide137.xml"/><Relationship Id="rId141" Type="http://schemas.openxmlformats.org/officeDocument/2006/relationships/slide" Target="slides/slide136.xml"/><Relationship Id="rId140" Type="http://schemas.openxmlformats.org/officeDocument/2006/relationships/slide" Target="slides/slide135.xml"/><Relationship Id="rId5" Type="http://schemas.openxmlformats.org/officeDocument/2006/relationships/notesMaster" Target="notesMasters/notesMaster1.xml"/><Relationship Id="rId147" Type="http://schemas.openxmlformats.org/officeDocument/2006/relationships/font" Target="fonts/PlayfairDisplay-italic.fntdata"/><Relationship Id="rId6" Type="http://schemas.openxmlformats.org/officeDocument/2006/relationships/slide" Target="slides/slide1.xml"/><Relationship Id="rId146" Type="http://schemas.openxmlformats.org/officeDocument/2006/relationships/font" Target="fonts/PlayfairDisplay-bold.fntdata"/><Relationship Id="rId7" Type="http://schemas.openxmlformats.org/officeDocument/2006/relationships/slide" Target="slides/slide2.xml"/><Relationship Id="rId145" Type="http://schemas.openxmlformats.org/officeDocument/2006/relationships/font" Target="fonts/PlayfairDisplay-regular.fntdata"/><Relationship Id="rId8" Type="http://schemas.openxmlformats.org/officeDocument/2006/relationships/slide" Target="slides/slide3.xml"/><Relationship Id="rId144" Type="http://schemas.openxmlformats.org/officeDocument/2006/relationships/slide" Target="slides/slide139.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139" Type="http://schemas.openxmlformats.org/officeDocument/2006/relationships/slide" Target="slides/slide134.xml"/><Relationship Id="rId138" Type="http://schemas.openxmlformats.org/officeDocument/2006/relationships/slide" Target="slides/slide133.xml"/><Relationship Id="rId137" Type="http://schemas.openxmlformats.org/officeDocument/2006/relationships/slide" Target="slides/slide132.xml"/><Relationship Id="rId132" Type="http://schemas.openxmlformats.org/officeDocument/2006/relationships/slide" Target="slides/slide127.xml"/><Relationship Id="rId131" Type="http://schemas.openxmlformats.org/officeDocument/2006/relationships/slide" Target="slides/slide126.xml"/><Relationship Id="rId130" Type="http://schemas.openxmlformats.org/officeDocument/2006/relationships/slide" Target="slides/slide125.xml"/><Relationship Id="rId136" Type="http://schemas.openxmlformats.org/officeDocument/2006/relationships/slide" Target="slides/slide131.xml"/><Relationship Id="rId135" Type="http://schemas.openxmlformats.org/officeDocument/2006/relationships/slide" Target="slides/slide130.xml"/><Relationship Id="rId134" Type="http://schemas.openxmlformats.org/officeDocument/2006/relationships/slide" Target="slides/slide129.xml"/><Relationship Id="rId133" Type="http://schemas.openxmlformats.org/officeDocument/2006/relationships/slide" Target="slides/slide128.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rugman.blogs.nytimes.com/2011/02/02/models-plain-and-fancy/" TargetMode="External"/><Relationship Id="rId3" Type="http://schemas.openxmlformats.org/officeDocument/2006/relationships/hyperlink" Target="https://krugman.blogs.nytimes.com/2011/02/02/models-plain-and-fancy/" TargetMode="Externa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g458d530c43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458d530c43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Now, before getting into it, one bit of housekeeping. Some people will talk about data analysts, some people will talk about business analysts, some people will talk about data scientists. For the sake of this talk, I'll use the terms analysts and data scientists interchangeably. There is a passionate debate to be had about what's what, but I'm not interested in having that now. For the sake of this talk, I'm referring to anyone who works with data to answer questions in a mildly technical way as an analyst or data scientists. You may disagree; I don't care. Ok, let's get to it. Better know an analyst. Now, as a analyst turned PM turned analyst again, I'm going to present this in the only way I know how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9" name="Shape 719"/>
        <p:cNvGrpSpPr/>
        <p:nvPr/>
      </p:nvGrpSpPr>
      <p:grpSpPr>
        <a:xfrm>
          <a:off x="0" y="0"/>
          <a:ext cx="0" cy="0"/>
          <a:chOff x="0" y="0"/>
          <a:chExt cx="0" cy="0"/>
        </a:xfrm>
      </p:grpSpPr>
      <p:sp>
        <p:nvSpPr>
          <p:cNvPr id="720" name="Google Shape;720;g47bf9aa982_0_1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1" name="Google Shape;721;g47bf9aa982_0_1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These are the sorts of things that make us analysts. It's the questions that you see that make you curious about why something is that way. It's quesitons about whether all five star ratings are the same? Or which tips people choose on Square? Or some other thing [ should have three answers ]. What causes our interest in these things likely makes us an analyst. [ Show cofounder chart ] Often, this curiosity is what's at the heart of analyst's motivations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0" name="Shape 730"/>
        <p:cNvGrpSpPr/>
        <p:nvPr/>
      </p:nvGrpSpPr>
      <p:grpSpPr>
        <a:xfrm>
          <a:off x="0" y="0"/>
          <a:ext cx="0" cy="0"/>
          <a:chOff x="0" y="0"/>
          <a:chExt cx="0" cy="0"/>
        </a:xfrm>
      </p:grpSpPr>
      <p:sp>
        <p:nvSpPr>
          <p:cNvPr id="731" name="Google Shape;731;g47bf9aa982_0_5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2" name="Google Shape;732;g47bf9aa982_0_5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5" name="Shape 735"/>
        <p:cNvGrpSpPr/>
        <p:nvPr/>
      </p:nvGrpSpPr>
      <p:grpSpPr>
        <a:xfrm>
          <a:off x="0" y="0"/>
          <a:ext cx="0" cy="0"/>
          <a:chOff x="0" y="0"/>
          <a:chExt cx="0" cy="0"/>
        </a:xfrm>
      </p:grpSpPr>
      <p:sp>
        <p:nvSpPr>
          <p:cNvPr id="736" name="Google Shape;736;g47bf9aa982_0_5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7" name="Google Shape;737;g47bf9aa982_0_5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0" name="Shape 740"/>
        <p:cNvGrpSpPr/>
        <p:nvPr/>
      </p:nvGrpSpPr>
      <p:grpSpPr>
        <a:xfrm>
          <a:off x="0" y="0"/>
          <a:ext cx="0" cy="0"/>
          <a:chOff x="0" y="0"/>
          <a:chExt cx="0" cy="0"/>
        </a:xfrm>
      </p:grpSpPr>
      <p:sp>
        <p:nvSpPr>
          <p:cNvPr id="741" name="Google Shape;741;g47bf9aa982_0_5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2" name="Google Shape;742;g47bf9aa982_0_5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6" name="Shape 746"/>
        <p:cNvGrpSpPr/>
        <p:nvPr/>
      </p:nvGrpSpPr>
      <p:grpSpPr>
        <a:xfrm>
          <a:off x="0" y="0"/>
          <a:ext cx="0" cy="0"/>
          <a:chOff x="0" y="0"/>
          <a:chExt cx="0" cy="0"/>
        </a:xfrm>
      </p:grpSpPr>
      <p:sp>
        <p:nvSpPr>
          <p:cNvPr id="747" name="Google Shape;747;g47bf9aa982_0_5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8" name="Google Shape;748;g47bf9aa982_0_5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2" name="Shape 752"/>
        <p:cNvGrpSpPr/>
        <p:nvPr/>
      </p:nvGrpSpPr>
      <p:grpSpPr>
        <a:xfrm>
          <a:off x="0" y="0"/>
          <a:ext cx="0" cy="0"/>
          <a:chOff x="0" y="0"/>
          <a:chExt cx="0" cy="0"/>
        </a:xfrm>
      </p:grpSpPr>
      <p:sp>
        <p:nvSpPr>
          <p:cNvPr id="753" name="Google Shape;753;g47bf9aa982_0_5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4" name="Google Shape;754;g47bf9aa982_0_5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8" name="Shape 758"/>
        <p:cNvGrpSpPr/>
        <p:nvPr/>
      </p:nvGrpSpPr>
      <p:grpSpPr>
        <a:xfrm>
          <a:off x="0" y="0"/>
          <a:ext cx="0" cy="0"/>
          <a:chOff x="0" y="0"/>
          <a:chExt cx="0" cy="0"/>
        </a:xfrm>
      </p:grpSpPr>
      <p:sp>
        <p:nvSpPr>
          <p:cNvPr id="759" name="Google Shape;759;g47bf9aa982_0_5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0" name="Google Shape;760;g47bf9aa982_0_5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4" name="Shape 764"/>
        <p:cNvGrpSpPr/>
        <p:nvPr/>
      </p:nvGrpSpPr>
      <p:grpSpPr>
        <a:xfrm>
          <a:off x="0" y="0"/>
          <a:ext cx="0" cy="0"/>
          <a:chOff x="0" y="0"/>
          <a:chExt cx="0" cy="0"/>
        </a:xfrm>
      </p:grpSpPr>
      <p:sp>
        <p:nvSpPr>
          <p:cNvPr id="765" name="Google Shape;765;g47bf9aa982_0_5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6" name="Google Shape;766;g47bf9aa982_0_5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0" name="Shape 770"/>
        <p:cNvGrpSpPr/>
        <p:nvPr/>
      </p:nvGrpSpPr>
      <p:grpSpPr>
        <a:xfrm>
          <a:off x="0" y="0"/>
          <a:ext cx="0" cy="0"/>
          <a:chOff x="0" y="0"/>
          <a:chExt cx="0" cy="0"/>
        </a:xfrm>
      </p:grpSpPr>
      <p:sp>
        <p:nvSpPr>
          <p:cNvPr id="771" name="Google Shape;771;g47bf9aa982_0_5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2" name="Google Shape;772;g47bf9aa982_0_5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6" name="Shape 776"/>
        <p:cNvGrpSpPr/>
        <p:nvPr/>
      </p:nvGrpSpPr>
      <p:grpSpPr>
        <a:xfrm>
          <a:off x="0" y="0"/>
          <a:ext cx="0" cy="0"/>
          <a:chOff x="0" y="0"/>
          <a:chExt cx="0" cy="0"/>
        </a:xfrm>
      </p:grpSpPr>
      <p:sp>
        <p:nvSpPr>
          <p:cNvPr id="777" name="Google Shape;777;g47bf9aa982_0_5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8" name="Google Shape;778;g47bf9aa982_0_5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Google Shape;105;g47bf9aa982_0_6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47bf9aa982_0_6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Maslow’s hierarchy of needs</a:t>
            </a:r>
            <a:endParaRPr/>
          </a:p>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2" name="Shape 782"/>
        <p:cNvGrpSpPr/>
        <p:nvPr/>
      </p:nvGrpSpPr>
      <p:grpSpPr>
        <a:xfrm>
          <a:off x="0" y="0"/>
          <a:ext cx="0" cy="0"/>
          <a:chOff x="0" y="0"/>
          <a:chExt cx="0" cy="0"/>
        </a:xfrm>
      </p:grpSpPr>
      <p:sp>
        <p:nvSpPr>
          <p:cNvPr id="783" name="Google Shape;783;g47bf9aa982_0_5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4" name="Google Shape;784;g47bf9aa982_0_5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8" name="Shape 788"/>
        <p:cNvGrpSpPr/>
        <p:nvPr/>
      </p:nvGrpSpPr>
      <p:grpSpPr>
        <a:xfrm>
          <a:off x="0" y="0"/>
          <a:ext cx="0" cy="0"/>
          <a:chOff x="0" y="0"/>
          <a:chExt cx="0" cy="0"/>
        </a:xfrm>
      </p:grpSpPr>
      <p:sp>
        <p:nvSpPr>
          <p:cNvPr id="789" name="Google Shape;789;g47bf9aa982_0_9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0" name="Google Shape;790;g47bf9aa982_0_9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As analysts, we want to present truth, and reality is messy. We rarely say "something is" but often speak in conjecture, saying something "suggests" and "points to." The trouble here is, this isn't always a good thing. People only hear pieces of what we say, and it won't always be the headlines. The more we muddy the point, or the more you say, the less likely people are to walk away with the thing you want them to walk away with.</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9" name="Shape 799"/>
        <p:cNvGrpSpPr/>
        <p:nvPr/>
      </p:nvGrpSpPr>
      <p:grpSpPr>
        <a:xfrm>
          <a:off x="0" y="0"/>
          <a:ext cx="0" cy="0"/>
          <a:chOff x="0" y="0"/>
          <a:chExt cx="0" cy="0"/>
        </a:xfrm>
      </p:grpSpPr>
      <p:sp>
        <p:nvSpPr>
          <p:cNvPr id="800" name="Google Shape;800;g47bf9aa982_0_5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1" name="Google Shape;801;g47bf9aa982_0_5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5" name="Shape 805"/>
        <p:cNvGrpSpPr/>
        <p:nvPr/>
      </p:nvGrpSpPr>
      <p:grpSpPr>
        <a:xfrm>
          <a:off x="0" y="0"/>
          <a:ext cx="0" cy="0"/>
          <a:chOff x="0" y="0"/>
          <a:chExt cx="0" cy="0"/>
        </a:xfrm>
      </p:grpSpPr>
      <p:sp>
        <p:nvSpPr>
          <p:cNvPr id="806" name="Google Shape;806;g47bf9aa982_0_9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7" name="Google Shape;807;g47bf9aa982_0_9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3" name="Shape 813"/>
        <p:cNvGrpSpPr/>
        <p:nvPr/>
      </p:nvGrpSpPr>
      <p:grpSpPr>
        <a:xfrm>
          <a:off x="0" y="0"/>
          <a:ext cx="0" cy="0"/>
          <a:chOff x="0" y="0"/>
          <a:chExt cx="0" cy="0"/>
        </a:xfrm>
      </p:grpSpPr>
      <p:sp>
        <p:nvSpPr>
          <p:cNvPr id="814" name="Google Shape;814;g47bf9aa982_0_1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5" name="Google Shape;815;g47bf9aa982_0_1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We ask this all the time. This is the core of our job. When working with people, this is most of what we do. [ y tho meme]. Our job is to ask why. We don't alway do it great [ bedside manner isn't always the best ] but it comes from a perspective of understanding how to answer a question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3" name="Shape 823"/>
        <p:cNvGrpSpPr/>
        <p:nvPr/>
      </p:nvGrpSpPr>
      <p:grpSpPr>
        <a:xfrm>
          <a:off x="0" y="0"/>
          <a:ext cx="0" cy="0"/>
          <a:chOff x="0" y="0"/>
          <a:chExt cx="0" cy="0"/>
        </a:xfrm>
      </p:grpSpPr>
      <p:sp>
        <p:nvSpPr>
          <p:cNvPr id="824" name="Google Shape;824;g47bf9aa982_0_9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5" name="Google Shape;825;g47bf9aa982_0_9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We ask this all the time. This is the core of our job. When working with people, this is most of what we do. [ y tho meme]. Our job is to ask why. We don't alway do it great [ bedside manner isn't always the best ] but it comes from a perspective of understanding how to answer a question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4" name="Shape 834"/>
        <p:cNvGrpSpPr/>
        <p:nvPr/>
      </p:nvGrpSpPr>
      <p:grpSpPr>
        <a:xfrm>
          <a:off x="0" y="0"/>
          <a:ext cx="0" cy="0"/>
          <a:chOff x="0" y="0"/>
          <a:chExt cx="0" cy="0"/>
        </a:xfrm>
      </p:grpSpPr>
      <p:sp>
        <p:nvSpPr>
          <p:cNvPr id="835" name="Google Shape;835;g47bf9aa982_0_10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6" name="Google Shape;836;g47bf9aa982_0_10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9" name="Shape 839"/>
        <p:cNvGrpSpPr/>
        <p:nvPr/>
      </p:nvGrpSpPr>
      <p:grpSpPr>
        <a:xfrm>
          <a:off x="0" y="0"/>
          <a:ext cx="0" cy="0"/>
          <a:chOff x="0" y="0"/>
          <a:chExt cx="0" cy="0"/>
        </a:xfrm>
      </p:grpSpPr>
      <p:sp>
        <p:nvSpPr>
          <p:cNvPr id="840" name="Google Shape;840;g47bf9aa982_0_10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1" name="Google Shape;841;g47bf9aa982_0_10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This is a question we get asked a lot. People want a "data pull." As analysts, our job is to help people and our organizations make better decisions. Our value comes not just from providing data, but also from finding and presenting the story that data tells. When we ship a data pull, we can’t tell that story. We forgo our opportunity to be analysts.. Data pulls are a handoff, as if to say, “you take it from here.” In some cases, that’s the point — analysts can’t and shouldn’t be involved in everything with data. But if data is the most common thing we deliver, people involving us to solve problems and will start seeing us as people who fetch data. As analysts, we have lots of tools for helping people. But to paraphrase the old saying, if all we do is nail things, people are going to assume all we’ve got is a hammer. The best analysts focus not on just delivering data, but focus the places where they can truly affect the business. They make it clear that they’re here for helping solve problems.</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0" name="Shape 850"/>
        <p:cNvGrpSpPr/>
        <p:nvPr/>
      </p:nvGrpSpPr>
      <p:grpSpPr>
        <a:xfrm>
          <a:off x="0" y="0"/>
          <a:ext cx="0" cy="0"/>
          <a:chOff x="0" y="0"/>
          <a:chExt cx="0" cy="0"/>
        </a:xfrm>
      </p:grpSpPr>
      <p:sp>
        <p:nvSpPr>
          <p:cNvPr id="851" name="Google Shape;851;g44477ec03d_0_1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2" name="Google Shape;852;g44477ec03d_0_1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6" name="Shape 856"/>
        <p:cNvGrpSpPr/>
        <p:nvPr/>
      </p:nvGrpSpPr>
      <p:grpSpPr>
        <a:xfrm>
          <a:off x="0" y="0"/>
          <a:ext cx="0" cy="0"/>
          <a:chOff x="0" y="0"/>
          <a:chExt cx="0" cy="0"/>
        </a:xfrm>
      </p:grpSpPr>
      <p:sp>
        <p:nvSpPr>
          <p:cNvPr id="857" name="Google Shape;857;g47bf9aa982_0_10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8" name="Google Shape;858;g47bf9aa982_0_10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g47bf9aa982_0_7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47bf9aa982_0_7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Instead, my background is as an analyst. I began my professional career living in Excel, and have sense migrated to more “technical” tools like SQL and Python scripting. As an analyst, my job is to consume data, figure out what story it tells, and work with other people so that they can better understand their worlds or figure out problems because of it.</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2" name="Shape 862"/>
        <p:cNvGrpSpPr/>
        <p:nvPr/>
      </p:nvGrpSpPr>
      <p:grpSpPr>
        <a:xfrm>
          <a:off x="0" y="0"/>
          <a:ext cx="0" cy="0"/>
          <a:chOff x="0" y="0"/>
          <a:chExt cx="0" cy="0"/>
        </a:xfrm>
      </p:grpSpPr>
      <p:sp>
        <p:nvSpPr>
          <p:cNvPr id="863" name="Google Shape;863;g47bf9aa982_0_10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4" name="Google Shape;864;g47bf9aa982_0_10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Maslow’s hierarchy of needs</a:t>
            </a:r>
            <a:endParaRPr/>
          </a:p>
          <a:p>
            <a:pPr indent="0" lvl="0" marL="0" rtl="0" algn="l">
              <a:spcBef>
                <a:spcPts val="0"/>
              </a:spcBef>
              <a:spcAft>
                <a:spcPts val="0"/>
              </a:spcAft>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2" name="Shape 872"/>
        <p:cNvGrpSpPr/>
        <p:nvPr/>
      </p:nvGrpSpPr>
      <p:grpSpPr>
        <a:xfrm>
          <a:off x="0" y="0"/>
          <a:ext cx="0" cy="0"/>
          <a:chOff x="0" y="0"/>
          <a:chExt cx="0" cy="0"/>
        </a:xfrm>
      </p:grpSpPr>
      <p:sp>
        <p:nvSpPr>
          <p:cNvPr id="873" name="Google Shape;873;g47bf9aa982_0_1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4" name="Google Shape;874;g47bf9aa982_0_1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7" name="Shape 877"/>
        <p:cNvGrpSpPr/>
        <p:nvPr/>
      </p:nvGrpSpPr>
      <p:grpSpPr>
        <a:xfrm>
          <a:off x="0" y="0"/>
          <a:ext cx="0" cy="0"/>
          <a:chOff x="0" y="0"/>
          <a:chExt cx="0" cy="0"/>
        </a:xfrm>
      </p:grpSpPr>
      <p:sp>
        <p:nvSpPr>
          <p:cNvPr id="878" name="Google Shape;878;g47bf9aa982_0_1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9" name="Google Shape;879;g47bf9aa982_0_1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2" name="Shape 882"/>
        <p:cNvGrpSpPr/>
        <p:nvPr/>
      </p:nvGrpSpPr>
      <p:grpSpPr>
        <a:xfrm>
          <a:off x="0" y="0"/>
          <a:ext cx="0" cy="0"/>
          <a:chOff x="0" y="0"/>
          <a:chExt cx="0" cy="0"/>
        </a:xfrm>
      </p:grpSpPr>
      <p:sp>
        <p:nvSpPr>
          <p:cNvPr id="883" name="Google Shape;883;g47bf9aa982_0_1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4" name="Google Shape;884;g47bf9aa982_0_1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7" name="Shape 887"/>
        <p:cNvGrpSpPr/>
        <p:nvPr/>
      </p:nvGrpSpPr>
      <p:grpSpPr>
        <a:xfrm>
          <a:off x="0" y="0"/>
          <a:ext cx="0" cy="0"/>
          <a:chOff x="0" y="0"/>
          <a:chExt cx="0" cy="0"/>
        </a:xfrm>
      </p:grpSpPr>
      <p:sp>
        <p:nvSpPr>
          <p:cNvPr id="888" name="Google Shape;888;g47bf9aa982_0_1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9" name="Google Shape;889;g47bf9aa982_0_1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2" name="Shape 892"/>
        <p:cNvGrpSpPr/>
        <p:nvPr/>
      </p:nvGrpSpPr>
      <p:grpSpPr>
        <a:xfrm>
          <a:off x="0" y="0"/>
          <a:ext cx="0" cy="0"/>
          <a:chOff x="0" y="0"/>
          <a:chExt cx="0" cy="0"/>
        </a:xfrm>
      </p:grpSpPr>
      <p:sp>
        <p:nvSpPr>
          <p:cNvPr id="893" name="Google Shape;893;g47bf9aa982_0_1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4" name="Google Shape;894;g47bf9aa982_0_1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7" name="Shape 897"/>
        <p:cNvGrpSpPr/>
        <p:nvPr/>
      </p:nvGrpSpPr>
      <p:grpSpPr>
        <a:xfrm>
          <a:off x="0" y="0"/>
          <a:ext cx="0" cy="0"/>
          <a:chOff x="0" y="0"/>
          <a:chExt cx="0" cy="0"/>
        </a:xfrm>
      </p:grpSpPr>
      <p:sp>
        <p:nvSpPr>
          <p:cNvPr id="898" name="Google Shape;898;g44477ec03d_0_10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9" name="Google Shape;899;g44477ec03d_0_10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 better approach is to build radio towers. To get you to an answer, we want you to get there as fast as you can. If the question changes, it's cheap to build a new radio tower. And just as importantly, if that answer uncovers more answers, it's cheap to build more radio towers to pursue them.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enable this by allowing analysts to put as little space between you and your data as possible. As an analyst, I can go from having never heard of Mode to using Mode to share an answer with a colleague in 15 minutes. Mode is incredibly unique in this regard. Most tools put a ton a friction in between these two things. With Mode, you can sign up, connect your data, query it directly, analyze it, deeply, and build reports, and share them right away.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That’s an incredibly powerful proposition,  and  something we have to always be committed to. Nothing we do should shorten “time to radio tower.” That’s our beachhead.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However, we’re not done.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2" name="Shape 902"/>
        <p:cNvGrpSpPr/>
        <p:nvPr/>
      </p:nvGrpSpPr>
      <p:grpSpPr>
        <a:xfrm>
          <a:off x="0" y="0"/>
          <a:ext cx="0" cy="0"/>
          <a:chOff x="0" y="0"/>
          <a:chExt cx="0" cy="0"/>
        </a:xfrm>
      </p:grpSpPr>
      <p:sp>
        <p:nvSpPr>
          <p:cNvPr id="903" name="Google Shape;903;g47bf9aa982_0_10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4" name="Google Shape;904;g47bf9aa982_0_10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7" name="Shape 907"/>
        <p:cNvGrpSpPr/>
        <p:nvPr/>
      </p:nvGrpSpPr>
      <p:grpSpPr>
        <a:xfrm>
          <a:off x="0" y="0"/>
          <a:ext cx="0" cy="0"/>
          <a:chOff x="0" y="0"/>
          <a:chExt cx="0" cy="0"/>
        </a:xfrm>
      </p:grpSpPr>
      <p:sp>
        <p:nvSpPr>
          <p:cNvPr id="908" name="Google Shape;908;g44477ec03d_0_16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9" name="Google Shape;909;g44477ec03d_0_16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2" name="Shape 912"/>
        <p:cNvGrpSpPr/>
        <p:nvPr/>
      </p:nvGrpSpPr>
      <p:grpSpPr>
        <a:xfrm>
          <a:off x="0" y="0"/>
          <a:ext cx="0" cy="0"/>
          <a:chOff x="0" y="0"/>
          <a:chExt cx="0" cy="0"/>
        </a:xfrm>
      </p:grpSpPr>
      <p:sp>
        <p:nvSpPr>
          <p:cNvPr id="913" name="Google Shape;913;g44477ec03d_0_9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4" name="Google Shape;914;g44477ec03d_0_9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Traditional BI is a pyramid. It takes for ever to build. You have to build it up, layer by layer. If you get all of this planning right, you end up with an incredibly sturdy structure. But, if you didn't, and you realize you actually needed to ask a different question - or if your business shifted as you were building toward an answer - you're in a lot of trouble. You have to rebuild a lot of foundation to move it.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g47bf9aa982_0_1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47bf9aa982_0_1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We don't think a lot about data engineering. The latest and greatest data technologies don't matter that much to us. To us, it's like the engine of a car. It's important for it to work, and we think about it when there are problems. But when it's working, we often take it for a given. There are some results of data engineering we care about though.</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8" name="Shape 918"/>
        <p:cNvGrpSpPr/>
        <p:nvPr/>
      </p:nvGrpSpPr>
      <p:grpSpPr>
        <a:xfrm>
          <a:off x="0" y="0"/>
          <a:ext cx="0" cy="0"/>
          <a:chOff x="0" y="0"/>
          <a:chExt cx="0" cy="0"/>
        </a:xfrm>
      </p:grpSpPr>
      <p:sp>
        <p:nvSpPr>
          <p:cNvPr id="919" name="Google Shape;919;g45a35a3e0c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0" name="Google Shape;920;g45a35a3e0c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4" name="Shape 924"/>
        <p:cNvGrpSpPr/>
        <p:nvPr/>
      </p:nvGrpSpPr>
      <p:grpSpPr>
        <a:xfrm>
          <a:off x="0" y="0"/>
          <a:ext cx="0" cy="0"/>
          <a:chOff x="0" y="0"/>
          <a:chExt cx="0" cy="0"/>
        </a:xfrm>
      </p:grpSpPr>
      <p:sp>
        <p:nvSpPr>
          <p:cNvPr id="925" name="Google Shape;925;g47bf9aa982_0_10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6" name="Google Shape;926;g47bf9aa982_0_10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0" name="Shape 930"/>
        <p:cNvGrpSpPr/>
        <p:nvPr/>
      </p:nvGrpSpPr>
      <p:grpSpPr>
        <a:xfrm>
          <a:off x="0" y="0"/>
          <a:ext cx="0" cy="0"/>
          <a:chOff x="0" y="0"/>
          <a:chExt cx="0" cy="0"/>
        </a:xfrm>
      </p:grpSpPr>
      <p:sp>
        <p:nvSpPr>
          <p:cNvPr id="931" name="Google Shape;931;g47bf9aa982_0_6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2" name="Google Shape;932;g47bf9aa982_0_6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Like so many others, we're probelm solvers. Like engineers, we want to not just be given directions, but want to be given problems. The best analysts are those that find creative solutions to open ended problems, not those who can do hard math.</a:t>
            </a:r>
            <a:endParaRPr>
              <a:solidFill>
                <a:schemeClr val="dk1"/>
              </a:solidFill>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1" name="Shape 941"/>
        <p:cNvGrpSpPr/>
        <p:nvPr/>
      </p:nvGrpSpPr>
      <p:grpSpPr>
        <a:xfrm>
          <a:off x="0" y="0"/>
          <a:ext cx="0" cy="0"/>
          <a:chOff x="0" y="0"/>
          <a:chExt cx="0" cy="0"/>
        </a:xfrm>
      </p:grpSpPr>
      <p:sp>
        <p:nvSpPr>
          <p:cNvPr id="942" name="Google Shape;942;g44477ec03d_0_18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3" name="Google Shape;943;g44477ec03d_0_18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One way that statistics shows up  a lot is a lot of times, analysts get a question like "is it statistically significant?"</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4" name="Shape 954"/>
        <p:cNvGrpSpPr/>
        <p:nvPr/>
      </p:nvGrpSpPr>
      <p:grpSpPr>
        <a:xfrm>
          <a:off x="0" y="0"/>
          <a:ext cx="0" cy="0"/>
          <a:chOff x="0" y="0"/>
          <a:chExt cx="0" cy="0"/>
        </a:xfrm>
      </p:grpSpPr>
      <p:sp>
        <p:nvSpPr>
          <p:cNvPr id="955" name="Google Shape;955;g44477ec03d_0_18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6" name="Google Shape;956;g44477ec03d_0_18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We’re not as big of experts on what this means as we  might like to be.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0" name="Shape 960"/>
        <p:cNvGrpSpPr/>
        <p:nvPr/>
      </p:nvGrpSpPr>
      <p:grpSpPr>
        <a:xfrm>
          <a:off x="0" y="0"/>
          <a:ext cx="0" cy="0"/>
          <a:chOff x="0" y="0"/>
          <a:chExt cx="0" cy="0"/>
        </a:xfrm>
      </p:grpSpPr>
      <p:sp>
        <p:nvSpPr>
          <p:cNvPr id="961" name="Google Shape;961;g47bf9aa982_0_1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2" name="Google Shape;962;g47bf9aa982_0_1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don’t even know how to do a case statement, which is a basic if statement. Sometimes it’s this.</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5" name="Shape 965"/>
        <p:cNvGrpSpPr/>
        <p:nvPr/>
      </p:nvGrpSpPr>
      <p:grpSpPr>
        <a:xfrm>
          <a:off x="0" y="0"/>
          <a:ext cx="0" cy="0"/>
          <a:chOff x="0" y="0"/>
          <a:chExt cx="0" cy="0"/>
        </a:xfrm>
      </p:grpSpPr>
      <p:sp>
        <p:nvSpPr>
          <p:cNvPr id="966" name="Google Shape;966;g47bf9aa982_0_1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7" name="Google Shape;967;g47bf9aa982_0_1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Or this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0" name="Shape 970"/>
        <p:cNvGrpSpPr/>
        <p:nvPr/>
      </p:nvGrpSpPr>
      <p:grpSpPr>
        <a:xfrm>
          <a:off x="0" y="0"/>
          <a:ext cx="0" cy="0"/>
          <a:chOff x="0" y="0"/>
          <a:chExt cx="0" cy="0"/>
        </a:xfrm>
      </p:grpSpPr>
      <p:sp>
        <p:nvSpPr>
          <p:cNvPr id="971" name="Google Shape;971;g47bf9aa982_0_1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2" name="Google Shape;972;g47bf9aa982_0_1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Or this</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5" name="Shape 975"/>
        <p:cNvGrpSpPr/>
        <p:nvPr/>
      </p:nvGrpSpPr>
      <p:grpSpPr>
        <a:xfrm>
          <a:off x="0" y="0"/>
          <a:ext cx="0" cy="0"/>
          <a:chOff x="0" y="0"/>
          <a:chExt cx="0" cy="0"/>
        </a:xfrm>
      </p:grpSpPr>
      <p:sp>
        <p:nvSpPr>
          <p:cNvPr id="976" name="Google Shape;976;g47bf9aa982_0_1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7" name="Google Shape;977;g47bf9aa982_0_1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Nobody should do this. Everybody has a different way of doing it, nobody agrees, but we care about it. </a:t>
            </a:r>
            <a:r>
              <a:rPr lang="en">
                <a:solidFill>
                  <a:schemeClr val="dk1"/>
                </a:solidFill>
              </a:rPr>
              <a:t>And if you do it this way, you're wrong.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0" name="Shape 980"/>
        <p:cNvGrpSpPr/>
        <p:nvPr/>
      </p:nvGrpSpPr>
      <p:grpSpPr>
        <a:xfrm>
          <a:off x="0" y="0"/>
          <a:ext cx="0" cy="0"/>
          <a:chOff x="0" y="0"/>
          <a:chExt cx="0" cy="0"/>
        </a:xfrm>
      </p:grpSpPr>
      <p:sp>
        <p:nvSpPr>
          <p:cNvPr id="981" name="Google Shape;981;g47bf9aa982_0_1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2" name="Google Shape;982;g47bf9aa982_0_1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g47bf9aa982_0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47bf9aa982_0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Stats is often thought of as being a core part of what analysts do. This diagram is pretty common around the internet.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47bf9aa982_0_6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47bf9aa982_0_6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We don't think a lot about data engineering. The latest and greatest data technologies don't matter that much to us. To us, it's like the engine of a car. It's important for it to work, and we think about it when there are problems. But when it's working, we often take it for a given. There are some results of data engineering we care about though.</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Google Shape;152;g47bf9aa982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47bf9aa98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g47bf9aa982_0_6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47bf9aa982_0_6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As analysts, SQL is our foundation. It opens two doors - first, it opens the door to data. We typically can't go anywhere before getting data, and SQL is our entry point. Second, it opens the door to more technical work. It's an entry point to code. A lot of analysts who come from background in Excel will being their "coding" careers in SQL. As a result, we do some crazy stuff with it. Sessionize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g47bf9aa982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47bf9aa982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47bf9aa982_0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47bf9aa982_0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g458d530c4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458d530c4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a quick introduction, I'm not an engineer. I work with data and data engineers a lot, but as you're see clearly illustrated throughout this talk, my background nor my work is not in engineering.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47bf9aa982_0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47bf9aa982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g47bf9aa982_0_7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47bf9aa982_0_7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As analysts, SQL is our foundation. It opens two doors - first, it opens the door to data. We typically can't go anywhere before getting data, and SQL is our entry point. Second, it opens the door to more technical work. It's an entry point to code. A lot of analysts who come from background in Excel will being their "coding" careers in SQL. As a result, we do some crazy stuff with it. Sessionize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g47bf9aa982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47bf9aa982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Sane people do this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47bf9aa982_0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47bf9aa982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GROUP BY is obviously a really important part of writing SQL. Thing is, very few of us actually know why it's there. And truth, very few of us ask. It's one of those things you have to do, and you just accept it.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g47bf9aa982_0_7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47bf9aa982_0_7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For most analysts, data - not a web application - is the primary surface area of the pipelines engineers build.  If that data is painful to query, we feel that pain often. Here are a few examples of places where I’ve seen this frequently go wrong.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And tables are really important to us. We have opinions about how they're set up in all sorts of ways. I'll show you a few examples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g47bf9aa982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47bf9aa982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Say we’ve got this nightmare table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g47bf9aa982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47bf9aa982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 this detail seems good.  But what’s the difference?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g47bf9aa982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47bf9aa982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Sometimes columns are named reserved words. And in some databases, that won’t wokr.</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g47bf9aa982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47bf9aa982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Sometimes columns have periods in them. Now those won’t work either.</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Google Shape;242;g47bf9aa982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47bf9aa982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SOmetimes people aggressively abbreviate. What does this mean?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Google Shape;63;g47bf9aa982_0_7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47bf9aa982_0_7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g47bf9aa982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47bf9aa982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sometimes people use all caps.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g47bf9aa982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47bf9aa982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every query we write yells at us.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g47bf9aa982_0_7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47bf9aa982_0_7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For most analysts, data - not a web application - is the primary surface area of the pipelines engineers build.  If that data is painful to query, we feel that pain often. Here are a few examples of places where I’ve seen this frequently go wrong.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And tables are really important to us. We have opinions about how they're set up in all sorts of ways. I'll show you a few examples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Google Shape;272;g47bf9aa982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47bf9aa982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g47bf9aa982_0_7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47bf9aa982_0_7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We know some about statistics.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Google Shape;288;g47bf9aa982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47bf9aa982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 name="Shape 293"/>
        <p:cNvGrpSpPr/>
        <p:nvPr/>
      </p:nvGrpSpPr>
      <p:grpSpPr>
        <a:xfrm>
          <a:off x="0" y="0"/>
          <a:ext cx="0" cy="0"/>
          <a:chOff x="0" y="0"/>
          <a:chExt cx="0" cy="0"/>
        </a:xfrm>
      </p:grpSpPr>
      <p:sp>
        <p:nvSpPr>
          <p:cNvPr id="294" name="Google Shape;294;g47bf9aa982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47bf9aa982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In truth, analysts are to statistics to what engineers are to algorithms. We usually have some familiarity with it, some of us are the best in the world at it, we know enough to be useful and sometimes enough to be dangerous. Stats isn't our job, but a tool that can help yes be better at our jobs.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Google Shape;299;g47bf9aa982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47bf9aa982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Google Shape;304;g47bf9aa982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47bf9aa982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 metric falls, an executive freaks, and the analyst is now sent to figure out why. Sometimes, the answer is easy. Sometimes, the answer is really hard and takes days to figure out - we mistreated people in an A/B test, and the overlap between that test and another test caused us to log them out when they logged in from our app. Sometimes, there is no answer.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 name="Shape 308"/>
        <p:cNvGrpSpPr/>
        <p:nvPr/>
      </p:nvGrpSpPr>
      <p:grpSpPr>
        <a:xfrm>
          <a:off x="0" y="0"/>
          <a:ext cx="0" cy="0"/>
          <a:chOff x="0" y="0"/>
          <a:chExt cx="0" cy="0"/>
        </a:xfrm>
      </p:grpSpPr>
      <p:sp>
        <p:nvSpPr>
          <p:cNvPr id="309" name="Google Shape;309;g47bf9aa982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47bf9aa982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We ask this all the time. This is the core of our job. When working with people, this is most of what we do. [ y tho meme]. Our job is to ask why. We don't alway do it great [ bedside manner isn't always the best ] but it comes from a perspective of understanding how to answer a question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Google Shape;68;g458d530c43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458d530c43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Today, I do something slightly differently. A few years ago, I started a company called Mode to build tools for analysts.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Google Shape;314;g47bf9aa982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47bf9aa982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We ask this all the time. This is the core of our job. When working with people, this is most of what we do. [ y tho meme]. Our job is to ask why. We don't alway do it great [ bedside manner isn't always the best ] but it comes from a perspective of understanding how to answer a question</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 name="Shape 319"/>
        <p:cNvGrpSpPr/>
        <p:nvPr/>
      </p:nvGrpSpPr>
      <p:grpSpPr>
        <a:xfrm>
          <a:off x="0" y="0"/>
          <a:ext cx="0" cy="0"/>
          <a:chOff x="0" y="0"/>
          <a:chExt cx="0" cy="0"/>
        </a:xfrm>
      </p:grpSpPr>
      <p:sp>
        <p:nvSpPr>
          <p:cNvPr id="320" name="Google Shape;320;g47bf9aa982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47bf9aa982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We ask this all the time. This is the core of our job. When working with people, this is most of what we do. [ y tho meme]. Our job is to ask why. We don't alway do it great [ bedside manner isn't always the best ] but it comes from a perspective of understanding how to answer a question</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Google Shape;326;g47bf9aa982_0_7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47bf9aa982_0_7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 name="Shape 331"/>
        <p:cNvGrpSpPr/>
        <p:nvPr/>
      </p:nvGrpSpPr>
      <p:grpSpPr>
        <a:xfrm>
          <a:off x="0" y="0"/>
          <a:ext cx="0" cy="0"/>
          <a:chOff x="0" y="0"/>
          <a:chExt cx="0" cy="0"/>
        </a:xfrm>
      </p:grpSpPr>
      <p:sp>
        <p:nvSpPr>
          <p:cNvPr id="332" name="Google Shape;332;g47bf9aa982_0_1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47bf9aa982_0_1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For most analysts, data - not a web application - is the primary surface area of the pipelines engineers build.  If that data is painful to query, we feel that pain often. Here are a few examples of places where I’ve seen this frequently go wrong.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And tables are really important to us. We have opinions about how they're set up in all sorts of ways. I'll show you a few examples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 name="Shape 341"/>
        <p:cNvGrpSpPr/>
        <p:nvPr/>
      </p:nvGrpSpPr>
      <p:grpSpPr>
        <a:xfrm>
          <a:off x="0" y="0"/>
          <a:ext cx="0" cy="0"/>
          <a:chOff x="0" y="0"/>
          <a:chExt cx="0" cy="0"/>
        </a:xfrm>
      </p:grpSpPr>
      <p:sp>
        <p:nvSpPr>
          <p:cNvPr id="342" name="Google Shape;342;g47bf9aa982_0_7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47bf9aa982_0_7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For most analysts, data - not a web application - is the primary surface area of the pipelines engineers build.  If that data is painful to query, we feel that pain often. Here are a few examples of places where I’ve seen this frequently go wrong.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And tables are really important to us. We have opinions about how they're set up in all sorts of ways. I'll show you a few examples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Google Shape;353;g47bf9aa982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47bf9aa982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Graph on the number ].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Google Shape;358;g47bf9aa982_0_3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47bf9aa982_0_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Queries we run take an average of X seconds.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 name="Shape 362"/>
        <p:cNvGrpSpPr/>
        <p:nvPr/>
      </p:nvGrpSpPr>
      <p:grpSpPr>
        <a:xfrm>
          <a:off x="0" y="0"/>
          <a:ext cx="0" cy="0"/>
          <a:chOff x="0" y="0"/>
          <a:chExt cx="0" cy="0"/>
        </a:xfrm>
      </p:grpSpPr>
      <p:sp>
        <p:nvSpPr>
          <p:cNvPr id="363" name="Google Shape;363;g47bf9aa982_0_3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47bf9aa982_0_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average analyst, therefore, spends a little less than half an hour a day with queries running. If our queries get 25% slower, we lose 7 or 8 minutes a day. That's a lot. So we're very aware of small differences in query times. And for the most part, we don't know why they run how fast they do. We can optimize queries some, but at the end of the day, for most analysts, the database is a black box that queries go in and results come out. Every bit of time yall save to make it faster, the happier we'll be.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8" name="Shape 368"/>
        <p:cNvGrpSpPr/>
        <p:nvPr/>
      </p:nvGrpSpPr>
      <p:grpSpPr>
        <a:xfrm>
          <a:off x="0" y="0"/>
          <a:ext cx="0" cy="0"/>
          <a:chOff x="0" y="0"/>
          <a:chExt cx="0" cy="0"/>
        </a:xfrm>
      </p:grpSpPr>
      <p:sp>
        <p:nvSpPr>
          <p:cNvPr id="369" name="Google Shape;369;g47bf9aa982_0_8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47bf9aa982_0_8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Sometimes, we'll be working on something, and the data will be different. One day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9" name="Shape 379"/>
        <p:cNvGrpSpPr/>
        <p:nvPr/>
      </p:nvGrpSpPr>
      <p:grpSpPr>
        <a:xfrm>
          <a:off x="0" y="0"/>
          <a:ext cx="0" cy="0"/>
          <a:chOff x="0" y="0"/>
          <a:chExt cx="0" cy="0"/>
        </a:xfrm>
      </p:grpSpPr>
      <p:sp>
        <p:nvSpPr>
          <p:cNvPr id="380" name="Google Shape;380;g47bf9aa982_0_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47bf9aa982_0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It’ll look like this,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 name="Shape 72"/>
        <p:cNvGrpSpPr/>
        <p:nvPr/>
      </p:nvGrpSpPr>
      <p:grpSpPr>
        <a:xfrm>
          <a:off x="0" y="0"/>
          <a:ext cx="0" cy="0"/>
          <a:chOff x="0" y="0"/>
          <a:chExt cx="0" cy="0"/>
        </a:xfrm>
      </p:grpSpPr>
      <p:sp>
        <p:nvSpPr>
          <p:cNvPr id="73" name="Google Shape;73;g458d530c43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458d530c43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a little bit of reference, Mode looks something like this.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5" name="Shape 385"/>
        <p:cNvGrpSpPr/>
        <p:nvPr/>
      </p:nvGrpSpPr>
      <p:grpSpPr>
        <a:xfrm>
          <a:off x="0" y="0"/>
          <a:ext cx="0" cy="0"/>
          <a:chOff x="0" y="0"/>
          <a:chExt cx="0" cy="0"/>
        </a:xfrm>
      </p:grpSpPr>
      <p:sp>
        <p:nvSpPr>
          <p:cNvPr id="386" name="Google Shape;386;g47bf9aa982_0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47bf9aa982_0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And the next day, it’ll be this. We often have no idea why. I don't know how to solve this problem, but if y'all can, it'd make us very happy.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1" name="Shape 391"/>
        <p:cNvGrpSpPr/>
        <p:nvPr/>
      </p:nvGrpSpPr>
      <p:grpSpPr>
        <a:xfrm>
          <a:off x="0" y="0"/>
          <a:ext cx="0" cy="0"/>
          <a:chOff x="0" y="0"/>
          <a:chExt cx="0" cy="0"/>
        </a:xfrm>
      </p:grpSpPr>
      <p:sp>
        <p:nvSpPr>
          <p:cNvPr id="392" name="Google Shape;392;g47bf9aa982_0_8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47bf9aa982_0_8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We're told we need to know git. And a lot of us do. But most people only kinda sorta know what they need to get by. This is how a lot of us use git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2" name="Shape 402"/>
        <p:cNvGrpSpPr/>
        <p:nvPr/>
      </p:nvGrpSpPr>
      <p:grpSpPr>
        <a:xfrm>
          <a:off x="0" y="0"/>
          <a:ext cx="0" cy="0"/>
          <a:chOff x="0" y="0"/>
          <a:chExt cx="0" cy="0"/>
        </a:xfrm>
      </p:grpSpPr>
      <p:sp>
        <p:nvSpPr>
          <p:cNvPr id="403" name="Google Shape;403;g47bf9aa982_0_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47bf9aa982_0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Something like this</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7" name="Shape 407"/>
        <p:cNvGrpSpPr/>
        <p:nvPr/>
      </p:nvGrpSpPr>
      <p:grpSpPr>
        <a:xfrm>
          <a:off x="0" y="0"/>
          <a:ext cx="0" cy="0"/>
          <a:chOff x="0" y="0"/>
          <a:chExt cx="0" cy="0"/>
        </a:xfrm>
      </p:grpSpPr>
      <p:sp>
        <p:nvSpPr>
          <p:cNvPr id="408" name="Google Shape;408;g47bf9aa982_0_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47bf9aa982_0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2" name="Shape 412"/>
        <p:cNvGrpSpPr/>
        <p:nvPr/>
      </p:nvGrpSpPr>
      <p:grpSpPr>
        <a:xfrm>
          <a:off x="0" y="0"/>
          <a:ext cx="0" cy="0"/>
          <a:chOff x="0" y="0"/>
          <a:chExt cx="0" cy="0"/>
        </a:xfrm>
      </p:grpSpPr>
      <p:sp>
        <p:nvSpPr>
          <p:cNvPr id="413" name="Google Shape;413;g47bf9aa982_0_3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47bf9aa982_0_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Sane people do this</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7" name="Shape 417"/>
        <p:cNvGrpSpPr/>
        <p:nvPr/>
      </p:nvGrpSpPr>
      <p:grpSpPr>
        <a:xfrm>
          <a:off x="0" y="0"/>
          <a:ext cx="0" cy="0"/>
          <a:chOff x="0" y="0"/>
          <a:chExt cx="0" cy="0"/>
        </a:xfrm>
      </p:grpSpPr>
      <p:sp>
        <p:nvSpPr>
          <p:cNvPr id="418" name="Google Shape;418;g47bf9aa982_0_3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47bf9aa982_0_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Sane people do this</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2" name="Shape 422"/>
        <p:cNvGrpSpPr/>
        <p:nvPr/>
      </p:nvGrpSpPr>
      <p:grpSpPr>
        <a:xfrm>
          <a:off x="0" y="0"/>
          <a:ext cx="0" cy="0"/>
          <a:chOff x="0" y="0"/>
          <a:chExt cx="0" cy="0"/>
        </a:xfrm>
      </p:grpSpPr>
      <p:sp>
        <p:nvSpPr>
          <p:cNvPr id="423" name="Google Shape;423;g47bf9aa982_0_3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47bf9aa982_0_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Sane people do this</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7" name="Shape 427"/>
        <p:cNvGrpSpPr/>
        <p:nvPr/>
      </p:nvGrpSpPr>
      <p:grpSpPr>
        <a:xfrm>
          <a:off x="0" y="0"/>
          <a:ext cx="0" cy="0"/>
          <a:chOff x="0" y="0"/>
          <a:chExt cx="0" cy="0"/>
        </a:xfrm>
      </p:grpSpPr>
      <p:sp>
        <p:nvSpPr>
          <p:cNvPr id="428" name="Google Shape;428;g47bf9aa982_0_3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47bf9aa982_0_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Sane people do this</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2" name="Shape 432"/>
        <p:cNvGrpSpPr/>
        <p:nvPr/>
      </p:nvGrpSpPr>
      <p:grpSpPr>
        <a:xfrm>
          <a:off x="0" y="0"/>
          <a:ext cx="0" cy="0"/>
          <a:chOff x="0" y="0"/>
          <a:chExt cx="0" cy="0"/>
        </a:xfrm>
      </p:grpSpPr>
      <p:sp>
        <p:nvSpPr>
          <p:cNvPr id="433" name="Google Shape;433;g47bf9aa982_0_3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47bf9aa982_0_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Sane people do this</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7" name="Shape 437"/>
        <p:cNvGrpSpPr/>
        <p:nvPr/>
      </p:nvGrpSpPr>
      <p:grpSpPr>
        <a:xfrm>
          <a:off x="0" y="0"/>
          <a:ext cx="0" cy="0"/>
          <a:chOff x="0" y="0"/>
          <a:chExt cx="0" cy="0"/>
        </a:xfrm>
      </p:grpSpPr>
      <p:sp>
        <p:nvSpPr>
          <p:cNvPr id="438" name="Google Shape;438;g47bf9aa982_0_3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47bf9aa982_0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Sane people do this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 name="Shape 77"/>
        <p:cNvGrpSpPr/>
        <p:nvPr/>
      </p:nvGrpSpPr>
      <p:grpSpPr>
        <a:xfrm>
          <a:off x="0" y="0"/>
          <a:ext cx="0" cy="0"/>
          <a:chOff x="0" y="0"/>
          <a:chExt cx="0" cy="0"/>
        </a:xfrm>
      </p:grpSpPr>
      <p:sp>
        <p:nvSpPr>
          <p:cNvPr id="78" name="Google Shape;78;g458d530c43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458d530c43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this. </a:t>
            </a:r>
            <a:r>
              <a:rPr lang="en">
                <a:solidFill>
                  <a:schemeClr val="dk1"/>
                </a:solidFill>
              </a:rPr>
              <a:t>Our goal is to build a platform that could sit on top of all the things that data engineers like all of you build, to make analysts like me more productive.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2" name="Shape 442"/>
        <p:cNvGrpSpPr/>
        <p:nvPr/>
      </p:nvGrpSpPr>
      <p:grpSpPr>
        <a:xfrm>
          <a:off x="0" y="0"/>
          <a:ext cx="0" cy="0"/>
          <a:chOff x="0" y="0"/>
          <a:chExt cx="0" cy="0"/>
        </a:xfrm>
      </p:grpSpPr>
      <p:sp>
        <p:nvSpPr>
          <p:cNvPr id="443" name="Google Shape;443;g47bf9aa982_0_3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47bf9aa982_0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Sane people do this</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7" name="Shape 447"/>
        <p:cNvGrpSpPr/>
        <p:nvPr/>
      </p:nvGrpSpPr>
      <p:grpSpPr>
        <a:xfrm>
          <a:off x="0" y="0"/>
          <a:ext cx="0" cy="0"/>
          <a:chOff x="0" y="0"/>
          <a:chExt cx="0" cy="0"/>
        </a:xfrm>
      </p:grpSpPr>
      <p:sp>
        <p:nvSpPr>
          <p:cNvPr id="448" name="Google Shape;448;g47bf9aa982_0_3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47bf9aa982_0_3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Sane people do this</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2" name="Shape 452"/>
        <p:cNvGrpSpPr/>
        <p:nvPr/>
      </p:nvGrpSpPr>
      <p:grpSpPr>
        <a:xfrm>
          <a:off x="0" y="0"/>
          <a:ext cx="0" cy="0"/>
          <a:chOff x="0" y="0"/>
          <a:chExt cx="0" cy="0"/>
        </a:xfrm>
      </p:grpSpPr>
      <p:sp>
        <p:nvSpPr>
          <p:cNvPr id="453" name="Google Shape;453;g47bf9aa982_0_3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47bf9aa982_0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Sane people do this</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7" name="Shape 457"/>
        <p:cNvGrpSpPr/>
        <p:nvPr/>
      </p:nvGrpSpPr>
      <p:grpSpPr>
        <a:xfrm>
          <a:off x="0" y="0"/>
          <a:ext cx="0" cy="0"/>
          <a:chOff x="0" y="0"/>
          <a:chExt cx="0" cy="0"/>
        </a:xfrm>
      </p:grpSpPr>
      <p:sp>
        <p:nvSpPr>
          <p:cNvPr id="458" name="Google Shape;458;g47bf9aa982_0_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47bf9aa982_0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Things like merge conflicts, don’t get me started on merge conflicts.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2" name="Shape 462"/>
        <p:cNvGrpSpPr/>
        <p:nvPr/>
      </p:nvGrpSpPr>
      <p:grpSpPr>
        <a:xfrm>
          <a:off x="0" y="0"/>
          <a:ext cx="0" cy="0"/>
          <a:chOff x="0" y="0"/>
          <a:chExt cx="0" cy="0"/>
        </a:xfrm>
      </p:grpSpPr>
      <p:sp>
        <p:nvSpPr>
          <p:cNvPr id="463" name="Google Shape;463;g47bf9aa982_0_8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47bf9aa982_0_8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We use a lot of SQL, and SQL does some weird stuff. Analysts are the people that find those cases. We don't really think about it, but we know a lot about it.</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3" name="Shape 473"/>
        <p:cNvGrpSpPr/>
        <p:nvPr/>
      </p:nvGrpSpPr>
      <p:grpSpPr>
        <a:xfrm>
          <a:off x="0" y="0"/>
          <a:ext cx="0" cy="0"/>
          <a:chOff x="0" y="0"/>
          <a:chExt cx="0" cy="0"/>
        </a:xfrm>
      </p:grpSpPr>
      <p:sp>
        <p:nvSpPr>
          <p:cNvPr id="474" name="Google Shape;474;g45a35a3e0c_0_7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45a35a3e0c_0_7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Sane people do this</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8" name="Shape 478"/>
        <p:cNvGrpSpPr/>
        <p:nvPr/>
      </p:nvGrpSpPr>
      <p:grpSpPr>
        <a:xfrm>
          <a:off x="0" y="0"/>
          <a:ext cx="0" cy="0"/>
          <a:chOff x="0" y="0"/>
          <a:chExt cx="0" cy="0"/>
        </a:xfrm>
      </p:grpSpPr>
      <p:sp>
        <p:nvSpPr>
          <p:cNvPr id="479" name="Google Shape;479;g45a35a3e0c_0_7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45a35a3e0c_0_7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Sane people do this</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4" name="Shape 484"/>
        <p:cNvGrpSpPr/>
        <p:nvPr/>
      </p:nvGrpSpPr>
      <p:grpSpPr>
        <a:xfrm>
          <a:off x="0" y="0"/>
          <a:ext cx="0" cy="0"/>
          <a:chOff x="0" y="0"/>
          <a:chExt cx="0" cy="0"/>
        </a:xfrm>
      </p:grpSpPr>
      <p:sp>
        <p:nvSpPr>
          <p:cNvPr id="485" name="Google Shape;485;g44477ec03d_0_16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44477ec03d_0_16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Sane people do this</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0" name="Shape 490"/>
        <p:cNvGrpSpPr/>
        <p:nvPr/>
      </p:nvGrpSpPr>
      <p:grpSpPr>
        <a:xfrm>
          <a:off x="0" y="0"/>
          <a:ext cx="0" cy="0"/>
          <a:chOff x="0" y="0"/>
          <a:chExt cx="0" cy="0"/>
        </a:xfrm>
      </p:grpSpPr>
      <p:sp>
        <p:nvSpPr>
          <p:cNvPr id="491" name="Google Shape;491;g44477ec03d_0_16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44477ec03d_0_16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Sane people do this</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6" name="Shape 496"/>
        <p:cNvGrpSpPr/>
        <p:nvPr/>
      </p:nvGrpSpPr>
      <p:grpSpPr>
        <a:xfrm>
          <a:off x="0" y="0"/>
          <a:ext cx="0" cy="0"/>
          <a:chOff x="0" y="0"/>
          <a:chExt cx="0" cy="0"/>
        </a:xfrm>
      </p:grpSpPr>
      <p:sp>
        <p:nvSpPr>
          <p:cNvPr id="497" name="Google Shape;497;g45a35a3e0c_0_7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45a35a3e0c_0_7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Sane people do this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 name="Shape 82"/>
        <p:cNvGrpSpPr/>
        <p:nvPr/>
      </p:nvGrpSpPr>
      <p:grpSpPr>
        <a:xfrm>
          <a:off x="0" y="0"/>
          <a:ext cx="0" cy="0"/>
          <a:chOff x="0" y="0"/>
          <a:chExt cx="0" cy="0"/>
        </a:xfrm>
      </p:grpSpPr>
      <p:sp>
        <p:nvSpPr>
          <p:cNvPr id="83" name="Google Shape;83;g458d530c43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458d530c43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big part of my job at Mode has been as a product owner. And a big part of that job has been to understand our customers. To build tools for analysts, we have to understand analysts. The same is true for data engineers, or at least the ones working on tools that are meant to help analysts and data scientists. So that's what I want to talk about here. We talk to thousands of analysts.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2" name="Shape 502"/>
        <p:cNvGrpSpPr/>
        <p:nvPr/>
      </p:nvGrpSpPr>
      <p:grpSpPr>
        <a:xfrm>
          <a:off x="0" y="0"/>
          <a:ext cx="0" cy="0"/>
          <a:chOff x="0" y="0"/>
          <a:chExt cx="0" cy="0"/>
        </a:xfrm>
      </p:grpSpPr>
      <p:sp>
        <p:nvSpPr>
          <p:cNvPr id="503" name="Google Shape;503;g45a35a3e0c_0_7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45a35a3e0c_0_7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Sane people do this success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8" name="Shape 508"/>
        <p:cNvGrpSpPr/>
        <p:nvPr/>
      </p:nvGrpSpPr>
      <p:grpSpPr>
        <a:xfrm>
          <a:off x="0" y="0"/>
          <a:ext cx="0" cy="0"/>
          <a:chOff x="0" y="0"/>
          <a:chExt cx="0" cy="0"/>
        </a:xfrm>
      </p:grpSpPr>
      <p:sp>
        <p:nvSpPr>
          <p:cNvPr id="509" name="Google Shape;509;g45a35a3e0c_0_7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45a35a3e0c_0_7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Sane people do this success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4" name="Shape 514"/>
        <p:cNvGrpSpPr/>
        <p:nvPr/>
      </p:nvGrpSpPr>
      <p:grpSpPr>
        <a:xfrm>
          <a:off x="0" y="0"/>
          <a:ext cx="0" cy="0"/>
          <a:chOff x="0" y="0"/>
          <a:chExt cx="0" cy="0"/>
        </a:xfrm>
      </p:grpSpPr>
      <p:sp>
        <p:nvSpPr>
          <p:cNvPr id="515" name="Google Shape;515;g45a35a3e0c_0_7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45a35a3e0c_0_7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Sane people do this</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0" name="Shape 520"/>
        <p:cNvGrpSpPr/>
        <p:nvPr/>
      </p:nvGrpSpPr>
      <p:grpSpPr>
        <a:xfrm>
          <a:off x="0" y="0"/>
          <a:ext cx="0" cy="0"/>
          <a:chOff x="0" y="0"/>
          <a:chExt cx="0" cy="0"/>
        </a:xfrm>
      </p:grpSpPr>
      <p:sp>
        <p:nvSpPr>
          <p:cNvPr id="521" name="Google Shape;521;g45a35a3e0c_0_7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45a35a3e0c_0_7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Sane people do this</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6" name="Shape 526"/>
        <p:cNvGrpSpPr/>
        <p:nvPr/>
      </p:nvGrpSpPr>
      <p:grpSpPr>
        <a:xfrm>
          <a:off x="0" y="0"/>
          <a:ext cx="0" cy="0"/>
          <a:chOff x="0" y="0"/>
          <a:chExt cx="0" cy="0"/>
        </a:xfrm>
      </p:grpSpPr>
      <p:sp>
        <p:nvSpPr>
          <p:cNvPr id="527" name="Google Shape;527;g47bf9aa982_0_8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47bf9aa982_0_8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Nobody knows how to format SQL queries. We all have strong opinions about it, but none of us know how to do it.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7" name="Shape 537"/>
        <p:cNvGrpSpPr/>
        <p:nvPr/>
      </p:nvGrpSpPr>
      <p:grpSpPr>
        <a:xfrm>
          <a:off x="0" y="0"/>
          <a:ext cx="0" cy="0"/>
          <a:chOff x="0" y="0"/>
          <a:chExt cx="0" cy="0"/>
        </a:xfrm>
      </p:grpSpPr>
      <p:sp>
        <p:nvSpPr>
          <p:cNvPr id="538" name="Google Shape;538;g45a35a3e0c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45a35a3e0c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 people do this</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2" name="Shape 542"/>
        <p:cNvGrpSpPr/>
        <p:nvPr/>
      </p:nvGrpSpPr>
      <p:grpSpPr>
        <a:xfrm>
          <a:off x="0" y="0"/>
          <a:ext cx="0" cy="0"/>
          <a:chOff x="0" y="0"/>
          <a:chExt cx="0" cy="0"/>
        </a:xfrm>
      </p:grpSpPr>
      <p:sp>
        <p:nvSpPr>
          <p:cNvPr id="543" name="Google Shape;543;g45a35a3e0c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45a35a3e0c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 people do this</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7" name="Shape 547"/>
        <p:cNvGrpSpPr/>
        <p:nvPr/>
      </p:nvGrpSpPr>
      <p:grpSpPr>
        <a:xfrm>
          <a:off x="0" y="0"/>
          <a:ext cx="0" cy="0"/>
          <a:chOff x="0" y="0"/>
          <a:chExt cx="0" cy="0"/>
        </a:xfrm>
      </p:grpSpPr>
      <p:sp>
        <p:nvSpPr>
          <p:cNvPr id="548" name="Google Shape;548;g45a35a3e0c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45a35a3e0c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Sane people do this</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2" name="Shape 552"/>
        <p:cNvGrpSpPr/>
        <p:nvPr/>
      </p:nvGrpSpPr>
      <p:grpSpPr>
        <a:xfrm>
          <a:off x="0" y="0"/>
          <a:ext cx="0" cy="0"/>
          <a:chOff x="0" y="0"/>
          <a:chExt cx="0" cy="0"/>
        </a:xfrm>
      </p:grpSpPr>
      <p:sp>
        <p:nvSpPr>
          <p:cNvPr id="553" name="Google Shape;553;g47bf9aa982_0_8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47bf9aa982_0_8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This is really a stand in for one of the biggest challenges for analysts - answering what seems like simple questions that end up becoming incredibly complex.</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3" name="Shape 563"/>
        <p:cNvGrpSpPr/>
        <p:nvPr/>
      </p:nvGrpSpPr>
      <p:grpSpPr>
        <a:xfrm>
          <a:off x="0" y="0"/>
          <a:ext cx="0" cy="0"/>
          <a:chOff x="0" y="0"/>
          <a:chExt cx="0" cy="0"/>
        </a:xfrm>
      </p:grpSpPr>
      <p:sp>
        <p:nvSpPr>
          <p:cNvPr id="564" name="Google Shape;564;g47bf9aa982_0_3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47bf9aa982_0_3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calculate revenue  at organizations with sales teams, for instance, you  sales data is in Salesforce. It's human entered. It's messy. You have to deal with trial contracts, contracts of variable lengths, upsells, renewals, free accounts for non profits, test accounts, early cancellations, refunds, expired credit cards. And you have to tie this with data from your billing system, maybe from your payments processor. It's always harder than you'd expect.  We have to know answer this question, but it’s often frustratingly challenging to do so.</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g458d530c43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458d530c43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the rest of my time, I want to talk about analysts. Let’s better know</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8" name="Shape 568"/>
        <p:cNvGrpSpPr/>
        <p:nvPr/>
      </p:nvGrpSpPr>
      <p:grpSpPr>
        <a:xfrm>
          <a:off x="0" y="0"/>
          <a:ext cx="0" cy="0"/>
          <a:chOff x="0" y="0"/>
          <a:chExt cx="0" cy="0"/>
        </a:xfrm>
      </p:grpSpPr>
      <p:sp>
        <p:nvSpPr>
          <p:cNvPr id="569" name="Google Shape;569;g47bf9aa982_0_8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47bf9aa982_0_8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This is the worst thing to happen to an analyst.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9" name="Shape 579"/>
        <p:cNvGrpSpPr/>
        <p:nvPr/>
      </p:nvGrpSpPr>
      <p:grpSpPr>
        <a:xfrm>
          <a:off x="0" y="0"/>
          <a:ext cx="0" cy="0"/>
          <a:chOff x="0" y="0"/>
          <a:chExt cx="0" cy="0"/>
        </a:xfrm>
      </p:grpSpPr>
      <p:sp>
        <p:nvSpPr>
          <p:cNvPr id="580" name="Google Shape;580;g47bf9aa982_0_4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47bf9aa982_0_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 metric falls, an executive freaks, and the analyst is now sent to figure out why. Sometimes, the answer is easy. Sometimes, the answer is really hard and takes days to figure out - we mistreated people in an A/B test, and the overlap between that test and another test caused us to log them out when they logged in from our app. Sometimes, there is no answer.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4" name="Shape 584"/>
        <p:cNvGrpSpPr/>
        <p:nvPr/>
      </p:nvGrpSpPr>
      <p:grpSpPr>
        <a:xfrm>
          <a:off x="0" y="0"/>
          <a:ext cx="0" cy="0"/>
          <a:chOff x="0" y="0"/>
          <a:chExt cx="0" cy="0"/>
        </a:xfrm>
      </p:grpSpPr>
      <p:sp>
        <p:nvSpPr>
          <p:cNvPr id="585" name="Google Shape;585;g47bf9aa982_0_4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47bf9aa982_0_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We're chasing "what caused the stock market to drop." If we had easier ways to answer these questions, that would be amazing.</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9" name="Shape 589"/>
        <p:cNvGrpSpPr/>
        <p:nvPr/>
      </p:nvGrpSpPr>
      <p:grpSpPr>
        <a:xfrm>
          <a:off x="0" y="0"/>
          <a:ext cx="0" cy="0"/>
          <a:chOff x="0" y="0"/>
          <a:chExt cx="0" cy="0"/>
        </a:xfrm>
      </p:grpSpPr>
      <p:sp>
        <p:nvSpPr>
          <p:cNvPr id="590" name="Google Shape;590;g47bf9aa982_0_4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47bf9aa982_0_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4" name="Shape 594"/>
        <p:cNvGrpSpPr/>
        <p:nvPr/>
      </p:nvGrpSpPr>
      <p:grpSpPr>
        <a:xfrm>
          <a:off x="0" y="0"/>
          <a:ext cx="0" cy="0"/>
          <a:chOff x="0" y="0"/>
          <a:chExt cx="0" cy="0"/>
        </a:xfrm>
      </p:grpSpPr>
      <p:sp>
        <p:nvSpPr>
          <p:cNvPr id="595" name="Google Shape;595;g47bf9aa982_0_8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47bf9aa982_0_8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Our job is to answer questions. Part of trying to understand how the world is requires recognizing that world will change. There are always new products, new marketing campaigns, and new business goals that create new questions to be answered. As a result, data is constantly changing [ schema update frequency ]. We want tools and data that acknowledge this is the way we work.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5" name="Shape 605"/>
        <p:cNvGrpSpPr/>
        <p:nvPr/>
      </p:nvGrpSpPr>
      <p:grpSpPr>
        <a:xfrm>
          <a:off x="0" y="0"/>
          <a:ext cx="0" cy="0"/>
          <a:chOff x="0" y="0"/>
          <a:chExt cx="0" cy="0"/>
        </a:xfrm>
      </p:grpSpPr>
      <p:sp>
        <p:nvSpPr>
          <p:cNvPr id="606" name="Google Shape;606;g47bf9aa982_0_4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47bf9aa982_0_4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0" name="Shape 610"/>
        <p:cNvGrpSpPr/>
        <p:nvPr/>
      </p:nvGrpSpPr>
      <p:grpSpPr>
        <a:xfrm>
          <a:off x="0" y="0"/>
          <a:ext cx="0" cy="0"/>
          <a:chOff x="0" y="0"/>
          <a:chExt cx="0" cy="0"/>
        </a:xfrm>
      </p:grpSpPr>
      <p:sp>
        <p:nvSpPr>
          <p:cNvPr id="611" name="Google Shape;611;g47bf9aa982_0_8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47bf9aa982_0_8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6" name="Shape 616"/>
        <p:cNvGrpSpPr/>
        <p:nvPr/>
      </p:nvGrpSpPr>
      <p:grpSpPr>
        <a:xfrm>
          <a:off x="0" y="0"/>
          <a:ext cx="0" cy="0"/>
          <a:chOff x="0" y="0"/>
          <a:chExt cx="0" cy="0"/>
        </a:xfrm>
      </p:grpSpPr>
      <p:sp>
        <p:nvSpPr>
          <p:cNvPr id="617" name="Google Shape;617;g47bf9aa982_0_1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47bf9aa982_0_1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Our job is to answer questions. Part of trying to understand how the world is requires recognizing that world will change. There are always new products, new marketing campaigns, and new business goals that create new questions to be answered. As a result, data is constantly changing [ schema update frequency ]. We want tools and data that acknowledge this is the way we work.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6" name="Shape 626"/>
        <p:cNvGrpSpPr/>
        <p:nvPr/>
      </p:nvGrpSpPr>
      <p:grpSpPr>
        <a:xfrm>
          <a:off x="0" y="0"/>
          <a:ext cx="0" cy="0"/>
          <a:chOff x="0" y="0"/>
          <a:chExt cx="0" cy="0"/>
        </a:xfrm>
      </p:grpSpPr>
      <p:sp>
        <p:nvSpPr>
          <p:cNvPr id="627" name="Google Shape;627;g47bf9aa982_0_8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8" name="Google Shape;628;g47bf9aa982_0_8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Our job is to answer questions. Part of trying to understand how the world is requires recognizing that world will change. There are always new products, new marketing campaigns, and new business goals that create new questions to be answered. As a result, data is constantly changing [ schema update frequency ]. We want tools and data that acknowledge this is the way we work.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7" name="Shape 637"/>
        <p:cNvGrpSpPr/>
        <p:nvPr/>
      </p:nvGrpSpPr>
      <p:grpSpPr>
        <a:xfrm>
          <a:off x="0" y="0"/>
          <a:ext cx="0" cy="0"/>
          <a:chOff x="0" y="0"/>
          <a:chExt cx="0" cy="0"/>
        </a:xfrm>
      </p:grpSpPr>
      <p:sp>
        <p:nvSpPr>
          <p:cNvPr id="638" name="Google Shape;638;g47bf9aa982_0_4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47bf9aa982_0_4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g458d530c43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458d530c43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 analyst.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2" name="Shape 642"/>
        <p:cNvGrpSpPr/>
        <p:nvPr/>
      </p:nvGrpSpPr>
      <p:grpSpPr>
        <a:xfrm>
          <a:off x="0" y="0"/>
          <a:ext cx="0" cy="0"/>
          <a:chOff x="0" y="0"/>
          <a:chExt cx="0" cy="0"/>
        </a:xfrm>
      </p:grpSpPr>
      <p:sp>
        <p:nvSpPr>
          <p:cNvPr id="643" name="Google Shape;643;g47bf9aa982_0_4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4" name="Google Shape;644;g47bf9aa982_0_4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9" name="Shape 649"/>
        <p:cNvGrpSpPr/>
        <p:nvPr/>
      </p:nvGrpSpPr>
      <p:grpSpPr>
        <a:xfrm>
          <a:off x="0" y="0"/>
          <a:ext cx="0" cy="0"/>
          <a:chOff x="0" y="0"/>
          <a:chExt cx="0" cy="0"/>
        </a:xfrm>
      </p:grpSpPr>
      <p:sp>
        <p:nvSpPr>
          <p:cNvPr id="650" name="Google Shape;650;g47bf9aa982_0_8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47bf9aa982_0_8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This does point to another point though...Analysts use a lot of analogies. Why? Analogies are shortcuts that strip out complexity from one situation and map the remaining skeleton onto a similar skeleton from some other situation. This represents two of the most important skills of an analyst - problem reduction and pattern matching. In so many analytical questions, the hardest and most important thing to figure out is what actually matters. What are the critical elements that I care about? What's the signal, and what's the noise? Reducing the problem to</a:t>
            </a:r>
            <a:r>
              <a:rPr lang="en">
                <a:solidFill>
                  <a:schemeClr val="dk1"/>
                </a:solidFill>
                <a:uFill>
                  <a:noFill/>
                </a:uFill>
                <a:hlinkClick r:id="rId2"/>
              </a:rPr>
              <a:t> </a:t>
            </a:r>
            <a:r>
              <a:rPr lang="en" u="sng">
                <a:solidFill>
                  <a:schemeClr val="accent5"/>
                </a:solidFill>
                <a:hlinkClick r:id="rId3"/>
              </a:rPr>
              <a:t>simple models</a:t>
            </a:r>
            <a:r>
              <a:rPr lang="en">
                <a:solidFill>
                  <a:schemeClr val="dk1"/>
                </a:solidFill>
              </a:rPr>
              <a:t> clarify the idea and reveal further questions or solutions that you may not see in a more complex picture. Second, analogies train you to match patterns. What other situations in your life, from a movie you've seen, a book you've read, or an experience you've had, has the same skeleton? Finding these patterns makes you a better analyst.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0" name="Shape 660"/>
        <p:cNvGrpSpPr/>
        <p:nvPr/>
      </p:nvGrpSpPr>
      <p:grpSpPr>
        <a:xfrm>
          <a:off x="0" y="0"/>
          <a:ext cx="0" cy="0"/>
          <a:chOff x="0" y="0"/>
          <a:chExt cx="0" cy="0"/>
        </a:xfrm>
      </p:grpSpPr>
      <p:sp>
        <p:nvSpPr>
          <p:cNvPr id="661" name="Google Shape;661;g47bf9aa982_0_5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47bf9aa982_0_5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333333"/>
                </a:solidFill>
                <a:highlight>
                  <a:srgbClr val="FFFFFF"/>
                </a:highlight>
                <a:latin typeface="Georgia"/>
                <a:ea typeface="Georgia"/>
                <a:cs typeface="Georgia"/>
                <a:sym typeface="Georgia"/>
              </a:rPr>
              <a:t>simple intuitive stories are important, and deserve more credit.</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5" name="Shape 665"/>
        <p:cNvGrpSpPr/>
        <p:nvPr/>
      </p:nvGrpSpPr>
      <p:grpSpPr>
        <a:xfrm>
          <a:off x="0" y="0"/>
          <a:ext cx="0" cy="0"/>
          <a:chOff x="0" y="0"/>
          <a:chExt cx="0" cy="0"/>
        </a:xfrm>
      </p:grpSpPr>
      <p:sp>
        <p:nvSpPr>
          <p:cNvPr id="666" name="Google Shape;666;g47bf9aa982_0_10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7" name="Google Shape;667;g47bf9aa982_0_10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We ask this all the time. This is the core of our job. When working with people, this is most of what we do. [ y tho meme]. Our job is to ask why. We don't alway do it great [ bedside manner isn't always the best ] but it comes from a perspective of understanding how to answer a question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6" name="Shape 676"/>
        <p:cNvGrpSpPr/>
        <p:nvPr/>
      </p:nvGrpSpPr>
      <p:grpSpPr>
        <a:xfrm>
          <a:off x="0" y="0"/>
          <a:ext cx="0" cy="0"/>
          <a:chOff x="0" y="0"/>
          <a:chExt cx="0" cy="0"/>
        </a:xfrm>
      </p:grpSpPr>
      <p:sp>
        <p:nvSpPr>
          <p:cNvPr id="677" name="Google Shape;677;g47bf9aa982_0_10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47bf9aa982_0_10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We ask this all the time. This is the core of our job. When working with people, this is most of what we do. [ y tho meme]. Our job is to ask why. We don't alway do it great [ bedside manner isn't always the best ] but it comes from a perspective of understanding how to answer a question</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1" name="Shape 681"/>
        <p:cNvGrpSpPr/>
        <p:nvPr/>
      </p:nvGrpSpPr>
      <p:grpSpPr>
        <a:xfrm>
          <a:off x="0" y="0"/>
          <a:ext cx="0" cy="0"/>
          <a:chOff x="0" y="0"/>
          <a:chExt cx="0" cy="0"/>
        </a:xfrm>
      </p:grpSpPr>
      <p:sp>
        <p:nvSpPr>
          <p:cNvPr id="682" name="Google Shape;682;g47bf9aa982_0_10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3" name="Google Shape;683;g47bf9aa982_0_10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We ask this all the time. This is the core of our job. When working with people, this is most of what we do. [ y tho meme]. Our job is to ask why. We don't alway do it great [ bedside manner isn't always the best ] but it comes from a perspective of understanding how to answer a question</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7" name="Shape 687"/>
        <p:cNvGrpSpPr/>
        <p:nvPr/>
      </p:nvGrpSpPr>
      <p:grpSpPr>
        <a:xfrm>
          <a:off x="0" y="0"/>
          <a:ext cx="0" cy="0"/>
          <a:chOff x="0" y="0"/>
          <a:chExt cx="0" cy="0"/>
        </a:xfrm>
      </p:grpSpPr>
      <p:sp>
        <p:nvSpPr>
          <p:cNvPr id="688" name="Google Shape;688;g47bf9aa982_0_9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47bf9aa982_0_9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We ask this all the time. This is the core of our job. When working with people, this is most of what we do. [ y tho meme]. Our job is to ask why. We don't alway do it great [ bedside manner isn't always the best ] but it comes from a perspective of understanding how to answer a question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8" name="Shape 698"/>
        <p:cNvGrpSpPr/>
        <p:nvPr/>
      </p:nvGrpSpPr>
      <p:grpSpPr>
        <a:xfrm>
          <a:off x="0" y="0"/>
          <a:ext cx="0" cy="0"/>
          <a:chOff x="0" y="0"/>
          <a:chExt cx="0" cy="0"/>
        </a:xfrm>
      </p:grpSpPr>
      <p:sp>
        <p:nvSpPr>
          <p:cNvPr id="699" name="Google Shape;699;g47bf9aa982_0_10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47bf9aa982_0_10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We ask this all the time. This is the core of our job. When working with people, this is most of what we do. [ y tho meme]. Our job is to ask why. We don't alway do it great [ bedside manner isn't always the best ] but it comes from a perspective of understanding how to answer a question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3" name="Shape 703"/>
        <p:cNvGrpSpPr/>
        <p:nvPr/>
      </p:nvGrpSpPr>
      <p:grpSpPr>
        <a:xfrm>
          <a:off x="0" y="0"/>
          <a:ext cx="0" cy="0"/>
          <a:chOff x="0" y="0"/>
          <a:chExt cx="0" cy="0"/>
        </a:xfrm>
      </p:grpSpPr>
      <p:sp>
        <p:nvSpPr>
          <p:cNvPr id="704" name="Google Shape;704;g47bf9aa982_0_9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47bf9aa982_0_9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9" name="Shape 709"/>
        <p:cNvGrpSpPr/>
        <p:nvPr/>
      </p:nvGrpSpPr>
      <p:grpSpPr>
        <a:xfrm>
          <a:off x="0" y="0"/>
          <a:ext cx="0" cy="0"/>
          <a:chOff x="0" y="0"/>
          <a:chExt cx="0" cy="0"/>
        </a:xfrm>
      </p:grpSpPr>
      <p:sp>
        <p:nvSpPr>
          <p:cNvPr id="710" name="Google Shape;710;g47bf9aa982_0_9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1" name="Google Shape;711;g47bf9aa982_0_9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These are the sorts of things that make us analysts. It's the questions that you see that make you curious about why something is that way. It's quesitons about whether all five star ratings are the same? Or which tips people choose on Square? Or some other thing [ should have three answers ]. What causes our interest in these things likely makes us an analyst. [ Show cofounder chart ] Often, this curiosity is what's at the heart of analyst's motivations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1.xml"/><Relationship Id="rId3" Type="http://schemas.openxmlformats.org/officeDocument/2006/relationships/image" Target="../media/image27.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2.xml"/><Relationship Id="rId3" Type="http://schemas.openxmlformats.org/officeDocument/2006/relationships/image" Target="../media/image24.png"/><Relationship Id="rId4" Type="http://schemas.openxmlformats.org/officeDocument/2006/relationships/image" Target="../media/image26.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3.xml"/><Relationship Id="rId3" Type="http://schemas.openxmlformats.org/officeDocument/2006/relationships/image" Target="../media/image33.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6.xml"/><Relationship Id="rId3" Type="http://schemas.openxmlformats.org/officeDocument/2006/relationships/image" Target="../media/image31.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8.xml"/><Relationship Id="rId3" Type="http://schemas.openxmlformats.org/officeDocument/2006/relationships/image" Target="../media/image37.png"/><Relationship Id="rId4" Type="http://schemas.openxmlformats.org/officeDocument/2006/relationships/image" Target="../media/image25.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9.xml"/><Relationship Id="rId3"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6.xml"/><Relationship Id="rId3" Type="http://schemas.openxmlformats.org/officeDocument/2006/relationships/image" Target="../media/image38.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9.xml"/><Relationship Id="rId3"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0.xml"/><Relationship Id="rId3" Type="http://schemas.openxmlformats.org/officeDocument/2006/relationships/image" Target="../media/image36.png"/><Relationship Id="rId4" Type="http://schemas.openxmlformats.org/officeDocument/2006/relationships/image" Target="../media/image32.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4.xml"/><Relationship Id="rId3" Type="http://schemas.openxmlformats.org/officeDocument/2006/relationships/image" Target="../media/image40.png"/><Relationship Id="rId4" Type="http://schemas.openxmlformats.org/officeDocument/2006/relationships/image" Target="../media/image26.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2.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11.png"/><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1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1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1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image" Target="../media/image2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4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4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3.xml"/><Relationship Id="rId3" Type="http://schemas.openxmlformats.org/officeDocument/2006/relationships/image" Target="../media/image1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2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9.xml"/><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1.xml"/><Relationship Id="rId3" Type="http://schemas.openxmlformats.org/officeDocument/2006/relationships/image" Target="../media/image1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2.xml"/><Relationship Id="rId3" Type="http://schemas.openxmlformats.org/officeDocument/2006/relationships/image" Target="../media/image1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3.xml"/><Relationship Id="rId3" Type="http://schemas.openxmlformats.org/officeDocument/2006/relationships/image" Target="../media/image2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5.xml"/><Relationship Id="rId3" Type="http://schemas.openxmlformats.org/officeDocument/2006/relationships/image" Target="../media/image2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6.xml"/><Relationship Id="rId3" Type="http://schemas.openxmlformats.org/officeDocument/2006/relationships/image" Target="../media/image3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5.xml"/><Relationship Id="rId3" Type="http://schemas.openxmlformats.org/officeDocument/2006/relationships/image" Target="../media/image39.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8.xml"/><Relationship Id="rId3" Type="http://schemas.openxmlformats.org/officeDocument/2006/relationships/image" Target="../media/image30.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91925"/>
        </a:solid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482775" y="573500"/>
            <a:ext cx="6291900" cy="2052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7000">
                <a:solidFill>
                  <a:srgbClr val="FFFFFF"/>
                </a:solidFill>
                <a:latin typeface="Playfair Display"/>
                <a:ea typeface="Playfair Display"/>
                <a:cs typeface="Playfair Display"/>
                <a:sym typeface="Playfair Display"/>
              </a:rPr>
              <a:t>Building data tools that work</a:t>
            </a:r>
            <a:endParaRPr sz="7000">
              <a:solidFill>
                <a:srgbClr val="FFFFFF"/>
              </a:solidFill>
              <a:latin typeface="Playfair Display"/>
              <a:ea typeface="Playfair Display"/>
              <a:cs typeface="Playfair Display"/>
              <a:sym typeface="Playfair Display"/>
            </a:endParaRPr>
          </a:p>
        </p:txBody>
      </p:sp>
      <p:sp>
        <p:nvSpPr>
          <p:cNvPr id="55" name="Google Shape;55;p13"/>
          <p:cNvSpPr txBox="1"/>
          <p:nvPr>
            <p:ph idx="1" type="subTitle"/>
          </p:nvPr>
        </p:nvSpPr>
        <p:spPr>
          <a:xfrm>
            <a:off x="311700" y="3646750"/>
            <a:ext cx="8520600" cy="792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latin typeface="Playfair Display"/>
                <a:ea typeface="Playfair Display"/>
                <a:cs typeface="Playfair Display"/>
                <a:sym typeface="Playfair Display"/>
              </a:rPr>
              <a:t>Benn Stancil</a:t>
            </a:r>
            <a:endParaRPr>
              <a:solidFill>
                <a:srgbClr val="FFFFFF"/>
              </a:solidFill>
              <a:latin typeface="Playfair Display"/>
              <a:ea typeface="Playfair Display"/>
              <a:cs typeface="Playfair Display"/>
              <a:sym typeface="Playfair Display"/>
            </a:endParaRPr>
          </a:p>
          <a:p>
            <a:pPr indent="0" lvl="0" marL="0" rtl="0" algn="r">
              <a:spcBef>
                <a:spcPts val="0"/>
              </a:spcBef>
              <a:spcAft>
                <a:spcPts val="0"/>
              </a:spcAft>
              <a:buNone/>
            </a:pPr>
            <a:r>
              <a:rPr lang="en">
                <a:solidFill>
                  <a:srgbClr val="FFFFFF"/>
                </a:solidFill>
                <a:latin typeface="Playfair Display"/>
                <a:ea typeface="Playfair Display"/>
                <a:cs typeface="Playfair Display"/>
                <a:sym typeface="Playfair Display"/>
              </a:rPr>
              <a:t>Chief analyst, Mode Analytics</a:t>
            </a:r>
            <a:endParaRPr>
              <a:solidFill>
                <a:srgbClr val="FFFFFF"/>
              </a:solidFill>
              <a:latin typeface="Playfair Display"/>
              <a:ea typeface="Playfair Display"/>
              <a:cs typeface="Playfair Display"/>
              <a:sym typeface="Playfair Display"/>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pic>
        <p:nvPicPr>
          <p:cNvPr id="103" name="Google Shape;103;p22"/>
          <p:cNvPicPr preferRelativeResize="0"/>
          <p:nvPr/>
        </p:nvPicPr>
        <p:blipFill>
          <a:blip r:embed="rId3">
            <a:alphaModFix/>
          </a:blip>
          <a:stretch>
            <a:fillRect/>
          </a:stretch>
        </p:blipFill>
        <p:spPr>
          <a:xfrm>
            <a:off x="1023486" y="364638"/>
            <a:ext cx="7097026" cy="4414225"/>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2" name="Shape 722"/>
        <p:cNvGrpSpPr/>
        <p:nvPr/>
      </p:nvGrpSpPr>
      <p:grpSpPr>
        <a:xfrm>
          <a:off x="0" y="0"/>
          <a:ext cx="0" cy="0"/>
          <a:chOff x="0" y="0"/>
          <a:chExt cx="0" cy="0"/>
        </a:xfrm>
      </p:grpSpPr>
      <p:sp>
        <p:nvSpPr>
          <p:cNvPr id="723" name="Google Shape;723;p112"/>
          <p:cNvSpPr txBox="1"/>
          <p:nvPr>
            <p:ph type="ctrTitle"/>
          </p:nvPr>
        </p:nvSpPr>
        <p:spPr>
          <a:xfrm>
            <a:off x="0" y="4141400"/>
            <a:ext cx="9144000" cy="78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0A0F4B"/>
                </a:solidFill>
                <a:highlight>
                  <a:srgbClr val="FFFFFF"/>
                </a:highlight>
                <a:latin typeface="Playfair Display"/>
                <a:ea typeface="Playfair Display"/>
                <a:cs typeface="Playfair Display"/>
                <a:sym typeface="Playfair Display"/>
              </a:rPr>
              <a:t>Figuring out how things work</a:t>
            </a:r>
            <a:endParaRPr sz="4000">
              <a:solidFill>
                <a:srgbClr val="0A0F4B"/>
              </a:solidFill>
              <a:highlight>
                <a:srgbClr val="FFFFFF"/>
              </a:highlight>
              <a:latin typeface="Playfair Display"/>
              <a:ea typeface="Playfair Display"/>
              <a:cs typeface="Playfair Display"/>
              <a:sym typeface="Playfair Display"/>
            </a:endParaRPr>
          </a:p>
        </p:txBody>
      </p:sp>
      <p:sp>
        <p:nvSpPr>
          <p:cNvPr id="724" name="Google Shape;724;p112"/>
          <p:cNvSpPr/>
          <p:nvPr/>
        </p:nvSpPr>
        <p:spPr>
          <a:xfrm>
            <a:off x="1964375" y="3590310"/>
            <a:ext cx="53442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Physiological needs</a:t>
            </a:r>
            <a:endParaRPr sz="2000">
              <a:solidFill>
                <a:srgbClr val="FFFFFF"/>
              </a:solidFill>
              <a:latin typeface="Playfair Display"/>
              <a:ea typeface="Playfair Display"/>
              <a:cs typeface="Playfair Display"/>
              <a:sym typeface="Playfair Display"/>
            </a:endParaRPr>
          </a:p>
        </p:txBody>
      </p:sp>
      <p:sp>
        <p:nvSpPr>
          <p:cNvPr id="725" name="Google Shape;725;p112"/>
          <p:cNvSpPr/>
          <p:nvPr/>
        </p:nvSpPr>
        <p:spPr>
          <a:xfrm>
            <a:off x="2350295" y="3039144"/>
            <a:ext cx="45786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Safety and security</a:t>
            </a:r>
            <a:endParaRPr sz="2000">
              <a:solidFill>
                <a:srgbClr val="FFFFFF"/>
              </a:solidFill>
              <a:latin typeface="Playfair Display"/>
              <a:ea typeface="Playfair Display"/>
              <a:cs typeface="Playfair Display"/>
              <a:sym typeface="Playfair Display"/>
            </a:endParaRPr>
          </a:p>
        </p:txBody>
      </p:sp>
      <p:sp>
        <p:nvSpPr>
          <p:cNvPr id="726" name="Google Shape;726;p112"/>
          <p:cNvSpPr/>
          <p:nvPr/>
        </p:nvSpPr>
        <p:spPr>
          <a:xfrm>
            <a:off x="2732836" y="2487979"/>
            <a:ext cx="38103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Social belonging</a:t>
            </a:r>
            <a:endParaRPr sz="2000">
              <a:solidFill>
                <a:srgbClr val="FFFFFF"/>
              </a:solidFill>
              <a:latin typeface="Playfair Display"/>
              <a:ea typeface="Playfair Display"/>
              <a:cs typeface="Playfair Display"/>
              <a:sym typeface="Playfair Display"/>
            </a:endParaRPr>
          </a:p>
        </p:txBody>
      </p:sp>
      <p:sp>
        <p:nvSpPr>
          <p:cNvPr id="727" name="Google Shape;727;p112"/>
          <p:cNvSpPr/>
          <p:nvPr/>
        </p:nvSpPr>
        <p:spPr>
          <a:xfrm>
            <a:off x="3115606" y="1936813"/>
            <a:ext cx="3041700" cy="551100"/>
          </a:xfrm>
          <a:prstGeom prst="trapezoid">
            <a:avLst>
              <a:gd fmla="val 65557" name="adj"/>
            </a:avLst>
          </a:prstGeom>
          <a:solidFill>
            <a:srgbClr val="6DC590"/>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191925"/>
                </a:solidFill>
                <a:latin typeface="Playfair Display"/>
                <a:ea typeface="Playfair Display"/>
                <a:cs typeface="Playfair Display"/>
                <a:sym typeface="Playfair Display"/>
              </a:rPr>
              <a:t>Esteem</a:t>
            </a:r>
            <a:endParaRPr sz="2000">
              <a:solidFill>
                <a:srgbClr val="191925"/>
              </a:solidFill>
              <a:latin typeface="Playfair Display"/>
              <a:ea typeface="Playfair Display"/>
              <a:cs typeface="Playfair Display"/>
              <a:sym typeface="Playfair Display"/>
            </a:endParaRPr>
          </a:p>
        </p:txBody>
      </p:sp>
      <p:sp>
        <p:nvSpPr>
          <p:cNvPr id="728" name="Google Shape;728;p112"/>
          <p:cNvSpPr/>
          <p:nvPr/>
        </p:nvSpPr>
        <p:spPr>
          <a:xfrm>
            <a:off x="3501526" y="215800"/>
            <a:ext cx="2269800" cy="17208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solidFill>
                <a:srgbClr val="FFFFFF"/>
              </a:solidFill>
              <a:highlight>
                <a:srgbClr val="FFFFFF"/>
              </a:highlight>
              <a:latin typeface="Playfair Display"/>
              <a:ea typeface="Playfair Display"/>
              <a:cs typeface="Playfair Display"/>
              <a:sym typeface="Playfair Display"/>
            </a:endParaRPr>
          </a:p>
        </p:txBody>
      </p:sp>
      <p:sp>
        <p:nvSpPr>
          <p:cNvPr id="729" name="Google Shape;729;p112"/>
          <p:cNvSpPr txBox="1"/>
          <p:nvPr/>
        </p:nvSpPr>
        <p:spPr>
          <a:xfrm>
            <a:off x="3531675" y="710075"/>
            <a:ext cx="2206500" cy="1226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Self-</a:t>
            </a:r>
            <a:endParaRPr sz="2000">
              <a:solidFill>
                <a:srgbClr val="FFFFFF"/>
              </a:solidFill>
              <a:latin typeface="Playfair Display"/>
              <a:ea typeface="Playfair Display"/>
              <a:cs typeface="Playfair Display"/>
              <a:sym typeface="Playfair Display"/>
            </a:endParaRPr>
          </a:p>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actualization</a:t>
            </a:r>
            <a:endParaRPr sz="2000">
              <a:solidFill>
                <a:srgbClr val="FFFFFF"/>
              </a:solidFill>
              <a:latin typeface="Playfair Display"/>
              <a:ea typeface="Playfair Display"/>
              <a:cs typeface="Playfair Display"/>
              <a:sym typeface="Playfair Display"/>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3" name="Shape 733"/>
        <p:cNvGrpSpPr/>
        <p:nvPr/>
      </p:nvGrpSpPr>
      <p:grpSpPr>
        <a:xfrm>
          <a:off x="0" y="0"/>
          <a:ext cx="0" cy="0"/>
          <a:chOff x="0" y="0"/>
          <a:chExt cx="0" cy="0"/>
        </a:xfrm>
      </p:grpSpPr>
      <p:pic>
        <p:nvPicPr>
          <p:cNvPr id="734" name="Google Shape;734;p113"/>
          <p:cNvPicPr preferRelativeResize="0"/>
          <p:nvPr/>
        </p:nvPicPr>
        <p:blipFill>
          <a:blip r:embed="rId3">
            <a:alphaModFix/>
          </a:blip>
          <a:stretch>
            <a:fillRect/>
          </a:stretch>
        </p:blipFill>
        <p:spPr>
          <a:xfrm>
            <a:off x="2152650" y="152400"/>
            <a:ext cx="4838700" cy="483870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8" name="Shape 738"/>
        <p:cNvGrpSpPr/>
        <p:nvPr/>
      </p:nvGrpSpPr>
      <p:grpSpPr>
        <a:xfrm>
          <a:off x="0" y="0"/>
          <a:ext cx="0" cy="0"/>
          <a:chOff x="0" y="0"/>
          <a:chExt cx="0" cy="0"/>
        </a:xfrm>
      </p:grpSpPr>
      <p:sp>
        <p:nvSpPr>
          <p:cNvPr id="739" name="Google Shape;739;p114"/>
          <p:cNvSpPr txBox="1"/>
          <p:nvPr>
            <p:ph idx="4294967295" type="ctrTitle"/>
          </p:nvPr>
        </p:nvSpPr>
        <p:spPr>
          <a:xfrm>
            <a:off x="263975" y="838725"/>
            <a:ext cx="3210000" cy="145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0A0F4B"/>
                </a:solidFill>
                <a:latin typeface="Playfair Display"/>
                <a:ea typeface="Playfair Display"/>
                <a:cs typeface="Playfair Display"/>
                <a:sym typeface="Playfair Display"/>
              </a:rPr>
              <a:t>I wonder if...</a:t>
            </a:r>
            <a:endParaRPr sz="2400">
              <a:solidFill>
                <a:srgbClr val="0A0F4B"/>
              </a:solidFill>
              <a:latin typeface="Playfair Display"/>
              <a:ea typeface="Playfair Display"/>
              <a:cs typeface="Playfair Display"/>
              <a:sym typeface="Playfair Display"/>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3" name="Shape 743"/>
        <p:cNvGrpSpPr/>
        <p:nvPr/>
      </p:nvGrpSpPr>
      <p:grpSpPr>
        <a:xfrm>
          <a:off x="0" y="0"/>
          <a:ext cx="0" cy="0"/>
          <a:chOff x="0" y="0"/>
          <a:chExt cx="0" cy="0"/>
        </a:xfrm>
      </p:grpSpPr>
      <p:sp>
        <p:nvSpPr>
          <p:cNvPr id="744" name="Google Shape;744;p115"/>
          <p:cNvSpPr txBox="1"/>
          <p:nvPr>
            <p:ph idx="4294967295" type="ctrTitle"/>
          </p:nvPr>
        </p:nvSpPr>
        <p:spPr>
          <a:xfrm>
            <a:off x="2670025" y="838725"/>
            <a:ext cx="6210000" cy="277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A0F4B"/>
                </a:solidFill>
                <a:latin typeface="Playfair Display"/>
                <a:ea typeface="Playfair Display"/>
                <a:cs typeface="Playfair Display"/>
                <a:sym typeface="Playfair Display"/>
              </a:rPr>
              <a:t>weather affects election turnout?</a:t>
            </a:r>
            <a:endParaRPr sz="24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t/>
            </a:r>
            <a:endParaRPr sz="2400">
              <a:solidFill>
                <a:srgbClr val="0A0F4B"/>
              </a:solidFill>
              <a:latin typeface="Playfair Display"/>
              <a:ea typeface="Playfair Display"/>
              <a:cs typeface="Playfair Display"/>
              <a:sym typeface="Playfair Display"/>
            </a:endParaRPr>
          </a:p>
        </p:txBody>
      </p:sp>
      <p:sp>
        <p:nvSpPr>
          <p:cNvPr id="745" name="Google Shape;745;p115"/>
          <p:cNvSpPr txBox="1"/>
          <p:nvPr>
            <p:ph idx="4294967295" type="ctrTitle"/>
          </p:nvPr>
        </p:nvSpPr>
        <p:spPr>
          <a:xfrm>
            <a:off x="263975" y="838725"/>
            <a:ext cx="3210000" cy="145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0A0F4B"/>
                </a:solidFill>
                <a:latin typeface="Playfair Display"/>
                <a:ea typeface="Playfair Display"/>
                <a:cs typeface="Playfair Display"/>
                <a:sym typeface="Playfair Display"/>
              </a:rPr>
              <a:t>I wonder if...</a:t>
            </a:r>
            <a:endParaRPr sz="2400">
              <a:solidFill>
                <a:srgbClr val="0A0F4B"/>
              </a:solidFill>
              <a:latin typeface="Playfair Display"/>
              <a:ea typeface="Playfair Display"/>
              <a:cs typeface="Playfair Display"/>
              <a:sym typeface="Playfair Display"/>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9" name="Shape 749"/>
        <p:cNvGrpSpPr/>
        <p:nvPr/>
      </p:nvGrpSpPr>
      <p:grpSpPr>
        <a:xfrm>
          <a:off x="0" y="0"/>
          <a:ext cx="0" cy="0"/>
          <a:chOff x="0" y="0"/>
          <a:chExt cx="0" cy="0"/>
        </a:xfrm>
      </p:grpSpPr>
      <p:sp>
        <p:nvSpPr>
          <p:cNvPr id="750" name="Google Shape;750;p116"/>
          <p:cNvSpPr txBox="1"/>
          <p:nvPr>
            <p:ph idx="4294967295" type="ctrTitle"/>
          </p:nvPr>
        </p:nvSpPr>
        <p:spPr>
          <a:xfrm>
            <a:off x="2670025" y="838725"/>
            <a:ext cx="6210000" cy="277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A0F4B"/>
                </a:solidFill>
                <a:latin typeface="Playfair Display"/>
                <a:ea typeface="Playfair Display"/>
                <a:cs typeface="Playfair Display"/>
                <a:sym typeface="Playfair Display"/>
              </a:rPr>
              <a:t>weather affects election turnout?</a:t>
            </a:r>
            <a:endParaRPr sz="24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rPr lang="en" sz="1800">
                <a:solidFill>
                  <a:srgbClr val="B7B7B7"/>
                </a:solidFill>
                <a:latin typeface="Playfair Display"/>
                <a:ea typeface="Playfair Display"/>
                <a:cs typeface="Playfair Display"/>
                <a:sym typeface="Playfair Display"/>
              </a:rPr>
              <a:t>(only in non-competitive elections)</a:t>
            </a:r>
            <a:endParaRPr sz="1800">
              <a:solidFill>
                <a:srgbClr val="B7B7B7"/>
              </a:solidFill>
              <a:latin typeface="Playfair Display"/>
              <a:ea typeface="Playfair Display"/>
              <a:cs typeface="Playfair Display"/>
              <a:sym typeface="Playfair Display"/>
            </a:endParaRPr>
          </a:p>
          <a:p>
            <a:pPr indent="0" lvl="0" marL="0" rtl="0" algn="l">
              <a:spcBef>
                <a:spcPts val="0"/>
              </a:spcBef>
              <a:spcAft>
                <a:spcPts val="0"/>
              </a:spcAft>
              <a:buNone/>
            </a:pPr>
            <a:r>
              <a:t/>
            </a:r>
            <a:endParaRPr sz="18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t/>
            </a:r>
            <a:endParaRPr sz="2400">
              <a:solidFill>
                <a:srgbClr val="0A0F4B"/>
              </a:solidFill>
              <a:latin typeface="Playfair Display"/>
              <a:ea typeface="Playfair Display"/>
              <a:cs typeface="Playfair Display"/>
              <a:sym typeface="Playfair Display"/>
            </a:endParaRPr>
          </a:p>
        </p:txBody>
      </p:sp>
      <p:sp>
        <p:nvSpPr>
          <p:cNvPr id="751" name="Google Shape;751;p116"/>
          <p:cNvSpPr txBox="1"/>
          <p:nvPr>
            <p:ph idx="4294967295" type="ctrTitle"/>
          </p:nvPr>
        </p:nvSpPr>
        <p:spPr>
          <a:xfrm>
            <a:off x="263975" y="838725"/>
            <a:ext cx="3210000" cy="145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0A0F4B"/>
                </a:solidFill>
                <a:latin typeface="Playfair Display"/>
                <a:ea typeface="Playfair Display"/>
                <a:cs typeface="Playfair Display"/>
                <a:sym typeface="Playfair Display"/>
              </a:rPr>
              <a:t>I wonder if...</a:t>
            </a:r>
            <a:endParaRPr sz="2400">
              <a:solidFill>
                <a:srgbClr val="0A0F4B"/>
              </a:solidFill>
              <a:latin typeface="Playfair Display"/>
              <a:ea typeface="Playfair Display"/>
              <a:cs typeface="Playfair Display"/>
              <a:sym typeface="Playfair Display"/>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5" name="Shape 755"/>
        <p:cNvGrpSpPr/>
        <p:nvPr/>
      </p:nvGrpSpPr>
      <p:grpSpPr>
        <a:xfrm>
          <a:off x="0" y="0"/>
          <a:ext cx="0" cy="0"/>
          <a:chOff x="0" y="0"/>
          <a:chExt cx="0" cy="0"/>
        </a:xfrm>
      </p:grpSpPr>
      <p:sp>
        <p:nvSpPr>
          <p:cNvPr id="756" name="Google Shape;756;p117"/>
          <p:cNvSpPr txBox="1"/>
          <p:nvPr>
            <p:ph idx="4294967295" type="ctrTitle"/>
          </p:nvPr>
        </p:nvSpPr>
        <p:spPr>
          <a:xfrm>
            <a:off x="2670025" y="838725"/>
            <a:ext cx="6210000" cy="277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A0F4B"/>
                </a:solidFill>
                <a:latin typeface="Playfair Display"/>
                <a:ea typeface="Playfair Display"/>
                <a:cs typeface="Playfair Display"/>
                <a:sym typeface="Playfair Display"/>
              </a:rPr>
              <a:t>weather affects election turnout?</a:t>
            </a:r>
            <a:endParaRPr sz="24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rPr lang="en" sz="1800">
                <a:solidFill>
                  <a:srgbClr val="B7B7B7"/>
                </a:solidFill>
                <a:latin typeface="Playfair Display"/>
                <a:ea typeface="Playfair Display"/>
                <a:cs typeface="Playfair Display"/>
                <a:sym typeface="Playfair Display"/>
              </a:rPr>
              <a:t>(only in non-competitive elections)</a:t>
            </a:r>
            <a:endParaRPr sz="1800">
              <a:solidFill>
                <a:srgbClr val="B7B7B7"/>
              </a:solidFill>
              <a:latin typeface="Playfair Display"/>
              <a:ea typeface="Playfair Display"/>
              <a:cs typeface="Playfair Display"/>
              <a:sym typeface="Playfair Display"/>
            </a:endParaRPr>
          </a:p>
          <a:p>
            <a:pPr indent="0" lvl="0" marL="0" rtl="0" algn="l">
              <a:spcBef>
                <a:spcPts val="0"/>
              </a:spcBef>
              <a:spcAft>
                <a:spcPts val="0"/>
              </a:spcAft>
              <a:buNone/>
            </a:pPr>
            <a:r>
              <a:t/>
            </a:r>
            <a:endParaRPr sz="18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rPr lang="en" sz="2400">
                <a:solidFill>
                  <a:srgbClr val="0A0F4B"/>
                </a:solidFill>
                <a:latin typeface="Playfair Display"/>
                <a:ea typeface="Playfair Display"/>
                <a:cs typeface="Playfair Display"/>
                <a:sym typeface="Playfair Display"/>
              </a:rPr>
              <a:t>icing the kicker works?</a:t>
            </a:r>
            <a:endParaRPr sz="24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t/>
            </a:r>
            <a:endParaRPr sz="2400">
              <a:solidFill>
                <a:srgbClr val="0A0F4B"/>
              </a:solidFill>
              <a:latin typeface="Playfair Display"/>
              <a:ea typeface="Playfair Display"/>
              <a:cs typeface="Playfair Display"/>
              <a:sym typeface="Playfair Display"/>
            </a:endParaRPr>
          </a:p>
        </p:txBody>
      </p:sp>
      <p:sp>
        <p:nvSpPr>
          <p:cNvPr id="757" name="Google Shape;757;p117"/>
          <p:cNvSpPr txBox="1"/>
          <p:nvPr>
            <p:ph idx="4294967295" type="ctrTitle"/>
          </p:nvPr>
        </p:nvSpPr>
        <p:spPr>
          <a:xfrm>
            <a:off x="263975" y="838725"/>
            <a:ext cx="3210000" cy="145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0A0F4B"/>
                </a:solidFill>
                <a:latin typeface="Playfair Display"/>
                <a:ea typeface="Playfair Display"/>
                <a:cs typeface="Playfair Display"/>
                <a:sym typeface="Playfair Display"/>
              </a:rPr>
              <a:t>I wonder if...</a:t>
            </a:r>
            <a:endParaRPr sz="2400">
              <a:solidFill>
                <a:srgbClr val="0A0F4B"/>
              </a:solidFill>
              <a:latin typeface="Playfair Display"/>
              <a:ea typeface="Playfair Display"/>
              <a:cs typeface="Playfair Display"/>
              <a:sym typeface="Playfair Display"/>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1" name="Shape 761"/>
        <p:cNvGrpSpPr/>
        <p:nvPr/>
      </p:nvGrpSpPr>
      <p:grpSpPr>
        <a:xfrm>
          <a:off x="0" y="0"/>
          <a:ext cx="0" cy="0"/>
          <a:chOff x="0" y="0"/>
          <a:chExt cx="0" cy="0"/>
        </a:xfrm>
      </p:grpSpPr>
      <p:sp>
        <p:nvSpPr>
          <p:cNvPr id="762" name="Google Shape;762;p118"/>
          <p:cNvSpPr txBox="1"/>
          <p:nvPr>
            <p:ph idx="4294967295" type="ctrTitle"/>
          </p:nvPr>
        </p:nvSpPr>
        <p:spPr>
          <a:xfrm>
            <a:off x="2670025" y="838725"/>
            <a:ext cx="6210000" cy="277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A0F4B"/>
                </a:solidFill>
                <a:latin typeface="Playfair Display"/>
                <a:ea typeface="Playfair Display"/>
                <a:cs typeface="Playfair Display"/>
                <a:sym typeface="Playfair Display"/>
              </a:rPr>
              <a:t>weather affects election turnout?</a:t>
            </a:r>
            <a:endParaRPr sz="24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rPr lang="en" sz="1800">
                <a:solidFill>
                  <a:srgbClr val="B7B7B7"/>
                </a:solidFill>
                <a:latin typeface="Playfair Display"/>
                <a:ea typeface="Playfair Display"/>
                <a:cs typeface="Playfair Display"/>
                <a:sym typeface="Playfair Display"/>
              </a:rPr>
              <a:t>(only in non-competitive elections)</a:t>
            </a:r>
            <a:endParaRPr sz="1800">
              <a:solidFill>
                <a:srgbClr val="B7B7B7"/>
              </a:solidFill>
              <a:latin typeface="Playfair Display"/>
              <a:ea typeface="Playfair Display"/>
              <a:cs typeface="Playfair Display"/>
              <a:sym typeface="Playfair Display"/>
            </a:endParaRPr>
          </a:p>
          <a:p>
            <a:pPr indent="0" lvl="0" marL="0" rtl="0" algn="l">
              <a:spcBef>
                <a:spcPts val="0"/>
              </a:spcBef>
              <a:spcAft>
                <a:spcPts val="0"/>
              </a:spcAft>
              <a:buNone/>
            </a:pPr>
            <a:r>
              <a:t/>
            </a:r>
            <a:endParaRPr sz="18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rPr lang="en" sz="2400">
                <a:solidFill>
                  <a:srgbClr val="0A0F4B"/>
                </a:solidFill>
                <a:latin typeface="Playfair Display"/>
                <a:ea typeface="Playfair Display"/>
                <a:cs typeface="Playfair Display"/>
                <a:sym typeface="Playfair Display"/>
              </a:rPr>
              <a:t>icing the kicker works?</a:t>
            </a:r>
            <a:endParaRPr sz="24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rPr lang="en" sz="1800">
                <a:solidFill>
                  <a:srgbClr val="B7B7B7"/>
                </a:solidFill>
                <a:latin typeface="Playfair Display"/>
                <a:ea typeface="Playfair Display"/>
                <a:cs typeface="Playfair Display"/>
                <a:sym typeface="Playfair Display"/>
              </a:rPr>
              <a:t>(probably not)</a:t>
            </a:r>
            <a:endParaRPr sz="1800">
              <a:solidFill>
                <a:srgbClr val="B7B7B7"/>
              </a:solidFill>
              <a:latin typeface="Playfair Display"/>
              <a:ea typeface="Playfair Display"/>
              <a:cs typeface="Playfair Display"/>
              <a:sym typeface="Playfair Display"/>
            </a:endParaRPr>
          </a:p>
          <a:p>
            <a:pPr indent="0" lvl="0" marL="0" rtl="0" algn="l">
              <a:spcBef>
                <a:spcPts val="0"/>
              </a:spcBef>
              <a:spcAft>
                <a:spcPts val="0"/>
              </a:spcAft>
              <a:buNone/>
            </a:pPr>
            <a:r>
              <a:t/>
            </a:r>
            <a:endParaRPr sz="1800">
              <a:solidFill>
                <a:srgbClr val="B7B7B7"/>
              </a:solidFill>
              <a:latin typeface="Playfair Display"/>
              <a:ea typeface="Playfair Display"/>
              <a:cs typeface="Playfair Display"/>
              <a:sym typeface="Playfair Display"/>
            </a:endParaRPr>
          </a:p>
          <a:p>
            <a:pPr indent="0" lvl="0" marL="0" rtl="0" algn="l">
              <a:spcBef>
                <a:spcPts val="0"/>
              </a:spcBef>
              <a:spcAft>
                <a:spcPts val="0"/>
              </a:spcAft>
              <a:buNone/>
            </a:pPr>
            <a:r>
              <a:t/>
            </a:r>
            <a:endParaRPr sz="2400">
              <a:solidFill>
                <a:srgbClr val="0A0F4B"/>
              </a:solidFill>
              <a:latin typeface="Playfair Display"/>
              <a:ea typeface="Playfair Display"/>
              <a:cs typeface="Playfair Display"/>
              <a:sym typeface="Playfair Display"/>
            </a:endParaRPr>
          </a:p>
        </p:txBody>
      </p:sp>
      <p:sp>
        <p:nvSpPr>
          <p:cNvPr id="763" name="Google Shape;763;p118"/>
          <p:cNvSpPr txBox="1"/>
          <p:nvPr>
            <p:ph idx="4294967295" type="ctrTitle"/>
          </p:nvPr>
        </p:nvSpPr>
        <p:spPr>
          <a:xfrm>
            <a:off x="263975" y="838725"/>
            <a:ext cx="3210000" cy="145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0A0F4B"/>
                </a:solidFill>
                <a:latin typeface="Playfair Display"/>
                <a:ea typeface="Playfair Display"/>
                <a:cs typeface="Playfair Display"/>
                <a:sym typeface="Playfair Display"/>
              </a:rPr>
              <a:t>I wonder if...</a:t>
            </a:r>
            <a:endParaRPr sz="2400">
              <a:solidFill>
                <a:srgbClr val="0A0F4B"/>
              </a:solidFill>
              <a:latin typeface="Playfair Display"/>
              <a:ea typeface="Playfair Display"/>
              <a:cs typeface="Playfair Display"/>
              <a:sym typeface="Playfair Display"/>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7" name="Shape 767"/>
        <p:cNvGrpSpPr/>
        <p:nvPr/>
      </p:nvGrpSpPr>
      <p:grpSpPr>
        <a:xfrm>
          <a:off x="0" y="0"/>
          <a:ext cx="0" cy="0"/>
          <a:chOff x="0" y="0"/>
          <a:chExt cx="0" cy="0"/>
        </a:xfrm>
      </p:grpSpPr>
      <p:sp>
        <p:nvSpPr>
          <p:cNvPr id="768" name="Google Shape;768;p119"/>
          <p:cNvSpPr txBox="1"/>
          <p:nvPr>
            <p:ph idx="4294967295" type="ctrTitle"/>
          </p:nvPr>
        </p:nvSpPr>
        <p:spPr>
          <a:xfrm>
            <a:off x="2670025" y="838725"/>
            <a:ext cx="6210000" cy="277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A0F4B"/>
                </a:solidFill>
                <a:latin typeface="Playfair Display"/>
                <a:ea typeface="Playfair Display"/>
                <a:cs typeface="Playfair Display"/>
                <a:sym typeface="Playfair Display"/>
              </a:rPr>
              <a:t>weather affects election turnout?</a:t>
            </a:r>
            <a:endParaRPr sz="24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rPr lang="en" sz="1800">
                <a:solidFill>
                  <a:srgbClr val="B7B7B7"/>
                </a:solidFill>
                <a:latin typeface="Playfair Display"/>
                <a:ea typeface="Playfair Display"/>
                <a:cs typeface="Playfair Display"/>
                <a:sym typeface="Playfair Display"/>
              </a:rPr>
              <a:t>(only in non-competitive elections)</a:t>
            </a:r>
            <a:endParaRPr sz="1800">
              <a:solidFill>
                <a:srgbClr val="B7B7B7"/>
              </a:solidFill>
              <a:latin typeface="Playfair Display"/>
              <a:ea typeface="Playfair Display"/>
              <a:cs typeface="Playfair Display"/>
              <a:sym typeface="Playfair Display"/>
            </a:endParaRPr>
          </a:p>
          <a:p>
            <a:pPr indent="0" lvl="0" marL="0" rtl="0" algn="l">
              <a:spcBef>
                <a:spcPts val="0"/>
              </a:spcBef>
              <a:spcAft>
                <a:spcPts val="0"/>
              </a:spcAft>
              <a:buNone/>
            </a:pPr>
            <a:r>
              <a:t/>
            </a:r>
            <a:endParaRPr sz="18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rPr lang="en" sz="2400">
                <a:solidFill>
                  <a:srgbClr val="0A0F4B"/>
                </a:solidFill>
                <a:latin typeface="Playfair Display"/>
                <a:ea typeface="Playfair Display"/>
                <a:cs typeface="Playfair Display"/>
                <a:sym typeface="Playfair Display"/>
              </a:rPr>
              <a:t>icing the kicker works?</a:t>
            </a:r>
            <a:endParaRPr sz="24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rPr lang="en" sz="1800">
                <a:solidFill>
                  <a:srgbClr val="B7B7B7"/>
                </a:solidFill>
                <a:latin typeface="Playfair Display"/>
                <a:ea typeface="Playfair Display"/>
                <a:cs typeface="Playfair Display"/>
                <a:sym typeface="Playfair Display"/>
              </a:rPr>
              <a:t>(probably not)</a:t>
            </a:r>
            <a:endParaRPr sz="1800">
              <a:solidFill>
                <a:srgbClr val="B7B7B7"/>
              </a:solidFill>
              <a:latin typeface="Playfair Display"/>
              <a:ea typeface="Playfair Display"/>
              <a:cs typeface="Playfair Display"/>
              <a:sym typeface="Playfair Display"/>
            </a:endParaRPr>
          </a:p>
          <a:p>
            <a:pPr indent="0" lvl="0" marL="0" rtl="0" algn="l">
              <a:spcBef>
                <a:spcPts val="0"/>
              </a:spcBef>
              <a:spcAft>
                <a:spcPts val="0"/>
              </a:spcAft>
              <a:buNone/>
            </a:pPr>
            <a:r>
              <a:t/>
            </a:r>
            <a:endParaRPr sz="1800">
              <a:solidFill>
                <a:srgbClr val="B7B7B7"/>
              </a:solidFill>
              <a:latin typeface="Playfair Display"/>
              <a:ea typeface="Playfair Display"/>
              <a:cs typeface="Playfair Display"/>
              <a:sym typeface="Playfair Display"/>
            </a:endParaRPr>
          </a:p>
          <a:p>
            <a:pPr indent="0" lvl="0" marL="0" rtl="0" algn="l">
              <a:spcBef>
                <a:spcPts val="0"/>
              </a:spcBef>
              <a:spcAft>
                <a:spcPts val="0"/>
              </a:spcAft>
              <a:buNone/>
            </a:pPr>
            <a:r>
              <a:rPr lang="en" sz="2400">
                <a:solidFill>
                  <a:srgbClr val="0A0F4B"/>
                </a:solidFill>
                <a:latin typeface="Playfair Display"/>
                <a:ea typeface="Playfair Display"/>
                <a:cs typeface="Playfair Display"/>
                <a:sym typeface="Playfair Display"/>
              </a:rPr>
              <a:t>younger founders are more successful?</a:t>
            </a:r>
            <a:endParaRPr sz="24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t/>
            </a:r>
            <a:endParaRPr sz="2400">
              <a:solidFill>
                <a:srgbClr val="0A0F4B"/>
              </a:solidFill>
              <a:latin typeface="Playfair Display"/>
              <a:ea typeface="Playfair Display"/>
              <a:cs typeface="Playfair Display"/>
              <a:sym typeface="Playfair Display"/>
            </a:endParaRPr>
          </a:p>
        </p:txBody>
      </p:sp>
      <p:sp>
        <p:nvSpPr>
          <p:cNvPr id="769" name="Google Shape;769;p119"/>
          <p:cNvSpPr txBox="1"/>
          <p:nvPr>
            <p:ph idx="4294967295" type="ctrTitle"/>
          </p:nvPr>
        </p:nvSpPr>
        <p:spPr>
          <a:xfrm>
            <a:off x="263975" y="838725"/>
            <a:ext cx="3210000" cy="145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0A0F4B"/>
                </a:solidFill>
                <a:latin typeface="Playfair Display"/>
                <a:ea typeface="Playfair Display"/>
                <a:cs typeface="Playfair Display"/>
                <a:sym typeface="Playfair Display"/>
              </a:rPr>
              <a:t>I wonder if...</a:t>
            </a:r>
            <a:endParaRPr sz="2400">
              <a:solidFill>
                <a:srgbClr val="0A0F4B"/>
              </a:solidFill>
              <a:latin typeface="Playfair Display"/>
              <a:ea typeface="Playfair Display"/>
              <a:cs typeface="Playfair Display"/>
              <a:sym typeface="Playfair Display"/>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3" name="Shape 773"/>
        <p:cNvGrpSpPr/>
        <p:nvPr/>
      </p:nvGrpSpPr>
      <p:grpSpPr>
        <a:xfrm>
          <a:off x="0" y="0"/>
          <a:ext cx="0" cy="0"/>
          <a:chOff x="0" y="0"/>
          <a:chExt cx="0" cy="0"/>
        </a:xfrm>
      </p:grpSpPr>
      <p:sp>
        <p:nvSpPr>
          <p:cNvPr id="774" name="Google Shape;774;p120"/>
          <p:cNvSpPr txBox="1"/>
          <p:nvPr>
            <p:ph idx="4294967295" type="ctrTitle"/>
          </p:nvPr>
        </p:nvSpPr>
        <p:spPr>
          <a:xfrm>
            <a:off x="2670025" y="838725"/>
            <a:ext cx="6210000" cy="277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A0F4B"/>
                </a:solidFill>
                <a:latin typeface="Playfair Display"/>
                <a:ea typeface="Playfair Display"/>
                <a:cs typeface="Playfair Display"/>
                <a:sym typeface="Playfair Display"/>
              </a:rPr>
              <a:t>weather affects election turnout?</a:t>
            </a:r>
            <a:endParaRPr sz="24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rPr lang="en" sz="1800">
                <a:solidFill>
                  <a:srgbClr val="B7B7B7"/>
                </a:solidFill>
                <a:latin typeface="Playfair Display"/>
                <a:ea typeface="Playfair Display"/>
                <a:cs typeface="Playfair Display"/>
                <a:sym typeface="Playfair Display"/>
              </a:rPr>
              <a:t>(only in non-competitive elections)</a:t>
            </a:r>
            <a:endParaRPr sz="1800">
              <a:solidFill>
                <a:srgbClr val="B7B7B7"/>
              </a:solidFill>
              <a:latin typeface="Playfair Display"/>
              <a:ea typeface="Playfair Display"/>
              <a:cs typeface="Playfair Display"/>
              <a:sym typeface="Playfair Display"/>
            </a:endParaRPr>
          </a:p>
          <a:p>
            <a:pPr indent="0" lvl="0" marL="0" rtl="0" algn="l">
              <a:spcBef>
                <a:spcPts val="0"/>
              </a:spcBef>
              <a:spcAft>
                <a:spcPts val="0"/>
              </a:spcAft>
              <a:buNone/>
            </a:pPr>
            <a:r>
              <a:t/>
            </a:r>
            <a:endParaRPr sz="18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rPr lang="en" sz="2400">
                <a:solidFill>
                  <a:srgbClr val="0A0F4B"/>
                </a:solidFill>
                <a:latin typeface="Playfair Display"/>
                <a:ea typeface="Playfair Display"/>
                <a:cs typeface="Playfair Display"/>
                <a:sym typeface="Playfair Display"/>
              </a:rPr>
              <a:t>icing the kicker works?</a:t>
            </a:r>
            <a:endParaRPr sz="24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rPr lang="en" sz="1800">
                <a:solidFill>
                  <a:srgbClr val="B7B7B7"/>
                </a:solidFill>
                <a:latin typeface="Playfair Display"/>
                <a:ea typeface="Playfair Display"/>
                <a:cs typeface="Playfair Display"/>
                <a:sym typeface="Playfair Display"/>
              </a:rPr>
              <a:t>(probably not)</a:t>
            </a:r>
            <a:endParaRPr sz="1800">
              <a:solidFill>
                <a:srgbClr val="B7B7B7"/>
              </a:solidFill>
              <a:latin typeface="Playfair Display"/>
              <a:ea typeface="Playfair Display"/>
              <a:cs typeface="Playfair Display"/>
              <a:sym typeface="Playfair Display"/>
            </a:endParaRPr>
          </a:p>
          <a:p>
            <a:pPr indent="0" lvl="0" marL="0" rtl="0" algn="l">
              <a:spcBef>
                <a:spcPts val="0"/>
              </a:spcBef>
              <a:spcAft>
                <a:spcPts val="0"/>
              </a:spcAft>
              <a:buNone/>
            </a:pPr>
            <a:r>
              <a:t/>
            </a:r>
            <a:endParaRPr sz="1800">
              <a:solidFill>
                <a:srgbClr val="B7B7B7"/>
              </a:solidFill>
              <a:latin typeface="Playfair Display"/>
              <a:ea typeface="Playfair Display"/>
              <a:cs typeface="Playfair Display"/>
              <a:sym typeface="Playfair Display"/>
            </a:endParaRPr>
          </a:p>
          <a:p>
            <a:pPr indent="0" lvl="0" marL="0" rtl="0" algn="l">
              <a:spcBef>
                <a:spcPts val="0"/>
              </a:spcBef>
              <a:spcAft>
                <a:spcPts val="0"/>
              </a:spcAft>
              <a:buNone/>
            </a:pPr>
            <a:r>
              <a:rPr lang="en" sz="2400">
                <a:solidFill>
                  <a:srgbClr val="0A0F4B"/>
                </a:solidFill>
                <a:latin typeface="Playfair Display"/>
                <a:ea typeface="Playfair Display"/>
                <a:cs typeface="Playfair Display"/>
                <a:sym typeface="Playfair Display"/>
              </a:rPr>
              <a:t>younger founders are more successful?</a:t>
            </a:r>
            <a:endParaRPr sz="24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rPr lang="en" sz="1800">
                <a:solidFill>
                  <a:srgbClr val="B7B7B7"/>
                </a:solidFill>
                <a:latin typeface="Playfair Display"/>
                <a:ea typeface="Playfair Display"/>
                <a:cs typeface="Playfair Display"/>
                <a:sym typeface="Playfair Display"/>
              </a:rPr>
              <a:t>(they aren’t)</a:t>
            </a:r>
            <a:endParaRPr sz="1800">
              <a:solidFill>
                <a:srgbClr val="B7B7B7"/>
              </a:solidFill>
              <a:latin typeface="Playfair Display"/>
              <a:ea typeface="Playfair Display"/>
              <a:cs typeface="Playfair Display"/>
              <a:sym typeface="Playfair Display"/>
            </a:endParaRPr>
          </a:p>
          <a:p>
            <a:pPr indent="0" lvl="0" marL="0" rtl="0" algn="l">
              <a:spcBef>
                <a:spcPts val="0"/>
              </a:spcBef>
              <a:spcAft>
                <a:spcPts val="0"/>
              </a:spcAft>
              <a:buNone/>
            </a:pPr>
            <a:r>
              <a:t/>
            </a:r>
            <a:endParaRPr sz="1800">
              <a:solidFill>
                <a:srgbClr val="B7B7B7"/>
              </a:solidFill>
              <a:latin typeface="Playfair Display"/>
              <a:ea typeface="Playfair Display"/>
              <a:cs typeface="Playfair Display"/>
              <a:sym typeface="Playfair Display"/>
            </a:endParaRPr>
          </a:p>
          <a:p>
            <a:pPr indent="0" lvl="0" marL="0" rtl="0" algn="l">
              <a:spcBef>
                <a:spcPts val="0"/>
              </a:spcBef>
              <a:spcAft>
                <a:spcPts val="0"/>
              </a:spcAft>
              <a:buNone/>
            </a:pPr>
            <a:r>
              <a:t/>
            </a:r>
            <a:endParaRPr sz="2400">
              <a:solidFill>
                <a:srgbClr val="0A0F4B"/>
              </a:solidFill>
              <a:latin typeface="Playfair Display"/>
              <a:ea typeface="Playfair Display"/>
              <a:cs typeface="Playfair Display"/>
              <a:sym typeface="Playfair Display"/>
            </a:endParaRPr>
          </a:p>
        </p:txBody>
      </p:sp>
      <p:sp>
        <p:nvSpPr>
          <p:cNvPr id="775" name="Google Shape;775;p120"/>
          <p:cNvSpPr txBox="1"/>
          <p:nvPr>
            <p:ph idx="4294967295" type="ctrTitle"/>
          </p:nvPr>
        </p:nvSpPr>
        <p:spPr>
          <a:xfrm>
            <a:off x="263975" y="838725"/>
            <a:ext cx="3210000" cy="145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0A0F4B"/>
                </a:solidFill>
                <a:latin typeface="Playfair Display"/>
                <a:ea typeface="Playfair Display"/>
                <a:cs typeface="Playfair Display"/>
                <a:sym typeface="Playfair Display"/>
              </a:rPr>
              <a:t>I wonder if...</a:t>
            </a:r>
            <a:endParaRPr sz="2400">
              <a:solidFill>
                <a:srgbClr val="0A0F4B"/>
              </a:solidFill>
              <a:latin typeface="Playfair Display"/>
              <a:ea typeface="Playfair Display"/>
              <a:cs typeface="Playfair Display"/>
              <a:sym typeface="Playfair Display"/>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9" name="Shape 779"/>
        <p:cNvGrpSpPr/>
        <p:nvPr/>
      </p:nvGrpSpPr>
      <p:grpSpPr>
        <a:xfrm>
          <a:off x="0" y="0"/>
          <a:ext cx="0" cy="0"/>
          <a:chOff x="0" y="0"/>
          <a:chExt cx="0" cy="0"/>
        </a:xfrm>
      </p:grpSpPr>
      <p:sp>
        <p:nvSpPr>
          <p:cNvPr id="780" name="Google Shape;780;p121"/>
          <p:cNvSpPr txBox="1"/>
          <p:nvPr>
            <p:ph idx="4294967295" type="ctrTitle"/>
          </p:nvPr>
        </p:nvSpPr>
        <p:spPr>
          <a:xfrm>
            <a:off x="2670025" y="838725"/>
            <a:ext cx="6210000" cy="277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A0F4B"/>
                </a:solidFill>
                <a:latin typeface="Playfair Display"/>
                <a:ea typeface="Playfair Display"/>
                <a:cs typeface="Playfair Display"/>
                <a:sym typeface="Playfair Display"/>
              </a:rPr>
              <a:t>weather affects election turnout?</a:t>
            </a:r>
            <a:endParaRPr sz="24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rPr lang="en" sz="1800">
                <a:solidFill>
                  <a:srgbClr val="B7B7B7"/>
                </a:solidFill>
                <a:latin typeface="Playfair Display"/>
                <a:ea typeface="Playfair Display"/>
                <a:cs typeface="Playfair Display"/>
                <a:sym typeface="Playfair Display"/>
              </a:rPr>
              <a:t>(only in non-competitive elections)</a:t>
            </a:r>
            <a:endParaRPr sz="1800">
              <a:solidFill>
                <a:srgbClr val="B7B7B7"/>
              </a:solidFill>
              <a:latin typeface="Playfair Display"/>
              <a:ea typeface="Playfair Display"/>
              <a:cs typeface="Playfair Display"/>
              <a:sym typeface="Playfair Display"/>
            </a:endParaRPr>
          </a:p>
          <a:p>
            <a:pPr indent="0" lvl="0" marL="0" rtl="0" algn="l">
              <a:spcBef>
                <a:spcPts val="0"/>
              </a:spcBef>
              <a:spcAft>
                <a:spcPts val="0"/>
              </a:spcAft>
              <a:buNone/>
            </a:pPr>
            <a:r>
              <a:t/>
            </a:r>
            <a:endParaRPr sz="18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rPr lang="en" sz="2400">
                <a:solidFill>
                  <a:srgbClr val="0A0F4B"/>
                </a:solidFill>
                <a:latin typeface="Playfair Display"/>
                <a:ea typeface="Playfair Display"/>
                <a:cs typeface="Playfair Display"/>
                <a:sym typeface="Playfair Display"/>
              </a:rPr>
              <a:t>icing the kicker works?</a:t>
            </a:r>
            <a:endParaRPr sz="24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rPr lang="en" sz="1800">
                <a:solidFill>
                  <a:srgbClr val="B7B7B7"/>
                </a:solidFill>
                <a:latin typeface="Playfair Display"/>
                <a:ea typeface="Playfair Display"/>
                <a:cs typeface="Playfair Display"/>
                <a:sym typeface="Playfair Display"/>
              </a:rPr>
              <a:t>(probably not)</a:t>
            </a:r>
            <a:endParaRPr sz="1800">
              <a:solidFill>
                <a:srgbClr val="B7B7B7"/>
              </a:solidFill>
              <a:latin typeface="Playfair Display"/>
              <a:ea typeface="Playfair Display"/>
              <a:cs typeface="Playfair Display"/>
              <a:sym typeface="Playfair Display"/>
            </a:endParaRPr>
          </a:p>
          <a:p>
            <a:pPr indent="0" lvl="0" marL="0" rtl="0" algn="l">
              <a:spcBef>
                <a:spcPts val="0"/>
              </a:spcBef>
              <a:spcAft>
                <a:spcPts val="0"/>
              </a:spcAft>
              <a:buNone/>
            </a:pPr>
            <a:r>
              <a:t/>
            </a:r>
            <a:endParaRPr sz="1800">
              <a:solidFill>
                <a:srgbClr val="B7B7B7"/>
              </a:solidFill>
              <a:latin typeface="Playfair Display"/>
              <a:ea typeface="Playfair Display"/>
              <a:cs typeface="Playfair Display"/>
              <a:sym typeface="Playfair Display"/>
            </a:endParaRPr>
          </a:p>
          <a:p>
            <a:pPr indent="0" lvl="0" marL="0" rtl="0" algn="l">
              <a:spcBef>
                <a:spcPts val="0"/>
              </a:spcBef>
              <a:spcAft>
                <a:spcPts val="0"/>
              </a:spcAft>
              <a:buNone/>
            </a:pPr>
            <a:r>
              <a:rPr lang="en" sz="2400">
                <a:solidFill>
                  <a:srgbClr val="0A0F4B"/>
                </a:solidFill>
                <a:latin typeface="Playfair Display"/>
                <a:ea typeface="Playfair Display"/>
                <a:cs typeface="Playfair Display"/>
                <a:sym typeface="Playfair Display"/>
              </a:rPr>
              <a:t>younger founders are more successful?</a:t>
            </a:r>
            <a:endParaRPr sz="24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rPr lang="en" sz="1800">
                <a:solidFill>
                  <a:srgbClr val="B7B7B7"/>
                </a:solidFill>
                <a:latin typeface="Playfair Display"/>
                <a:ea typeface="Playfair Display"/>
                <a:cs typeface="Playfair Display"/>
                <a:sym typeface="Playfair Display"/>
              </a:rPr>
              <a:t>(they aren’t)</a:t>
            </a:r>
            <a:endParaRPr sz="1800">
              <a:solidFill>
                <a:srgbClr val="B7B7B7"/>
              </a:solidFill>
              <a:latin typeface="Playfair Display"/>
              <a:ea typeface="Playfair Display"/>
              <a:cs typeface="Playfair Display"/>
              <a:sym typeface="Playfair Display"/>
            </a:endParaRPr>
          </a:p>
          <a:p>
            <a:pPr indent="0" lvl="0" marL="0" rtl="0" algn="l">
              <a:spcBef>
                <a:spcPts val="0"/>
              </a:spcBef>
              <a:spcAft>
                <a:spcPts val="0"/>
              </a:spcAft>
              <a:buNone/>
            </a:pPr>
            <a:r>
              <a:t/>
            </a:r>
            <a:endParaRPr sz="1800">
              <a:solidFill>
                <a:srgbClr val="B7B7B7"/>
              </a:solidFill>
              <a:latin typeface="Playfair Display"/>
              <a:ea typeface="Playfair Display"/>
              <a:cs typeface="Playfair Display"/>
              <a:sym typeface="Playfair Display"/>
            </a:endParaRPr>
          </a:p>
          <a:p>
            <a:pPr indent="0" lvl="0" marL="0" rtl="0" algn="l">
              <a:spcBef>
                <a:spcPts val="0"/>
              </a:spcBef>
              <a:spcAft>
                <a:spcPts val="0"/>
              </a:spcAft>
              <a:buNone/>
            </a:pPr>
            <a:r>
              <a:rPr lang="en" sz="2400">
                <a:solidFill>
                  <a:srgbClr val="0A0F4B"/>
                </a:solidFill>
                <a:latin typeface="Playfair Display"/>
                <a:ea typeface="Playfair Display"/>
                <a:cs typeface="Playfair Display"/>
                <a:sym typeface="Playfair Display"/>
              </a:rPr>
              <a:t>West Virginia is in the South?</a:t>
            </a:r>
            <a:endParaRPr sz="24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t/>
            </a:r>
            <a:endParaRPr sz="1800">
              <a:solidFill>
                <a:srgbClr val="B7B7B7"/>
              </a:solidFill>
              <a:latin typeface="Playfair Display"/>
              <a:ea typeface="Playfair Display"/>
              <a:cs typeface="Playfair Display"/>
              <a:sym typeface="Playfair Display"/>
            </a:endParaRPr>
          </a:p>
          <a:p>
            <a:pPr indent="0" lvl="0" marL="0" rtl="0" algn="l">
              <a:spcBef>
                <a:spcPts val="0"/>
              </a:spcBef>
              <a:spcAft>
                <a:spcPts val="0"/>
              </a:spcAft>
              <a:buNone/>
            </a:pPr>
            <a:r>
              <a:t/>
            </a:r>
            <a:endParaRPr sz="2400">
              <a:solidFill>
                <a:srgbClr val="0A0F4B"/>
              </a:solidFill>
              <a:latin typeface="Playfair Display"/>
              <a:ea typeface="Playfair Display"/>
              <a:cs typeface="Playfair Display"/>
              <a:sym typeface="Playfair Display"/>
            </a:endParaRPr>
          </a:p>
        </p:txBody>
      </p:sp>
      <p:sp>
        <p:nvSpPr>
          <p:cNvPr id="781" name="Google Shape;781;p121"/>
          <p:cNvSpPr txBox="1"/>
          <p:nvPr>
            <p:ph idx="4294967295" type="ctrTitle"/>
          </p:nvPr>
        </p:nvSpPr>
        <p:spPr>
          <a:xfrm>
            <a:off x="263975" y="838725"/>
            <a:ext cx="3210000" cy="145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0A0F4B"/>
                </a:solidFill>
                <a:latin typeface="Playfair Display"/>
                <a:ea typeface="Playfair Display"/>
                <a:cs typeface="Playfair Display"/>
                <a:sym typeface="Playfair Display"/>
              </a:rPr>
              <a:t>I wonder if...</a:t>
            </a:r>
            <a:endParaRPr sz="2400">
              <a:solidFill>
                <a:srgbClr val="0A0F4B"/>
              </a:solidFill>
              <a:latin typeface="Playfair Display"/>
              <a:ea typeface="Playfair Display"/>
              <a:cs typeface="Playfair Display"/>
              <a:sym typeface="Playfair Display"/>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sp>
        <p:nvSpPr>
          <p:cNvPr id="108" name="Google Shape;108;p23"/>
          <p:cNvSpPr/>
          <p:nvPr/>
        </p:nvSpPr>
        <p:spPr>
          <a:xfrm>
            <a:off x="1964375" y="3983460"/>
            <a:ext cx="5344200" cy="551100"/>
          </a:xfrm>
          <a:prstGeom prst="trapezoid">
            <a:avLst>
              <a:gd fmla="val 65557" name="adj"/>
            </a:avLst>
          </a:prstGeom>
          <a:solidFill>
            <a:srgbClr val="F2FAF5"/>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Playfair Display"/>
                <a:ea typeface="Playfair Display"/>
                <a:cs typeface="Playfair Display"/>
                <a:sym typeface="Playfair Display"/>
              </a:rPr>
              <a:t>Physiological needs</a:t>
            </a:r>
            <a:endParaRPr sz="2000">
              <a:latin typeface="Playfair Display"/>
              <a:ea typeface="Playfair Display"/>
              <a:cs typeface="Playfair Display"/>
              <a:sym typeface="Playfair Display"/>
            </a:endParaRPr>
          </a:p>
        </p:txBody>
      </p:sp>
      <p:sp>
        <p:nvSpPr>
          <p:cNvPr id="109" name="Google Shape;109;p23"/>
          <p:cNvSpPr/>
          <p:nvPr/>
        </p:nvSpPr>
        <p:spPr>
          <a:xfrm>
            <a:off x="2350295" y="3432294"/>
            <a:ext cx="4578600" cy="551100"/>
          </a:xfrm>
          <a:prstGeom prst="trapezoid">
            <a:avLst>
              <a:gd fmla="val 65557" name="adj"/>
            </a:avLst>
          </a:prstGeom>
          <a:solidFill>
            <a:srgbClr val="B7E1C8"/>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Playfair Display"/>
                <a:ea typeface="Playfair Display"/>
                <a:cs typeface="Playfair Display"/>
                <a:sym typeface="Playfair Display"/>
              </a:rPr>
              <a:t>Safety and security</a:t>
            </a:r>
            <a:endParaRPr sz="2000">
              <a:latin typeface="Playfair Display"/>
              <a:ea typeface="Playfair Display"/>
              <a:cs typeface="Playfair Display"/>
              <a:sym typeface="Playfair Display"/>
            </a:endParaRPr>
          </a:p>
        </p:txBody>
      </p:sp>
      <p:sp>
        <p:nvSpPr>
          <p:cNvPr id="110" name="Google Shape;110;p23"/>
          <p:cNvSpPr/>
          <p:nvPr/>
        </p:nvSpPr>
        <p:spPr>
          <a:xfrm>
            <a:off x="2732836" y="2881129"/>
            <a:ext cx="3810300" cy="551100"/>
          </a:xfrm>
          <a:prstGeom prst="trapezoid">
            <a:avLst>
              <a:gd fmla="val 65557" name="adj"/>
            </a:avLst>
          </a:prstGeom>
          <a:solidFill>
            <a:srgbClr val="98D5B0"/>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Playfair Display"/>
                <a:ea typeface="Playfair Display"/>
                <a:cs typeface="Playfair Display"/>
                <a:sym typeface="Playfair Display"/>
              </a:rPr>
              <a:t>Social belonging</a:t>
            </a:r>
            <a:endParaRPr sz="2000">
              <a:latin typeface="Playfair Display"/>
              <a:ea typeface="Playfair Display"/>
              <a:cs typeface="Playfair Display"/>
              <a:sym typeface="Playfair Display"/>
            </a:endParaRPr>
          </a:p>
        </p:txBody>
      </p:sp>
      <p:sp>
        <p:nvSpPr>
          <p:cNvPr id="111" name="Google Shape;111;p23"/>
          <p:cNvSpPr/>
          <p:nvPr/>
        </p:nvSpPr>
        <p:spPr>
          <a:xfrm>
            <a:off x="3115606" y="2329963"/>
            <a:ext cx="3041700" cy="551100"/>
          </a:xfrm>
          <a:prstGeom prst="trapezoid">
            <a:avLst>
              <a:gd fmla="val 65557" name="adj"/>
            </a:avLst>
          </a:prstGeom>
          <a:solidFill>
            <a:srgbClr val="6DC590"/>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Playfair Display"/>
                <a:ea typeface="Playfair Display"/>
                <a:cs typeface="Playfair Display"/>
                <a:sym typeface="Playfair Display"/>
              </a:rPr>
              <a:t>Esteem</a:t>
            </a:r>
            <a:endParaRPr sz="2000">
              <a:latin typeface="Playfair Display"/>
              <a:ea typeface="Playfair Display"/>
              <a:cs typeface="Playfair Display"/>
              <a:sym typeface="Playfair Display"/>
            </a:endParaRPr>
          </a:p>
        </p:txBody>
      </p:sp>
      <p:sp>
        <p:nvSpPr>
          <p:cNvPr id="112" name="Google Shape;112;p23"/>
          <p:cNvSpPr/>
          <p:nvPr/>
        </p:nvSpPr>
        <p:spPr>
          <a:xfrm>
            <a:off x="3501526" y="608950"/>
            <a:ext cx="2269800" cy="1720800"/>
          </a:xfrm>
          <a:prstGeom prst="trapezoid">
            <a:avLst>
              <a:gd fmla="val 65557" name="adj"/>
            </a:avLst>
          </a:prstGeom>
          <a:solidFill>
            <a:srgbClr val="37B067"/>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highlight>
                <a:srgbClr val="FFFFFF"/>
              </a:highlight>
              <a:latin typeface="Playfair Display"/>
              <a:ea typeface="Playfair Display"/>
              <a:cs typeface="Playfair Display"/>
              <a:sym typeface="Playfair Display"/>
            </a:endParaRPr>
          </a:p>
        </p:txBody>
      </p:sp>
      <p:sp>
        <p:nvSpPr>
          <p:cNvPr id="113" name="Google Shape;113;p23"/>
          <p:cNvSpPr txBox="1"/>
          <p:nvPr/>
        </p:nvSpPr>
        <p:spPr>
          <a:xfrm>
            <a:off x="3531675" y="1103225"/>
            <a:ext cx="2206500" cy="1226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2000">
                <a:latin typeface="Playfair Display"/>
                <a:ea typeface="Playfair Display"/>
                <a:cs typeface="Playfair Display"/>
                <a:sym typeface="Playfair Display"/>
              </a:rPr>
              <a:t>Self-</a:t>
            </a:r>
            <a:endParaRPr sz="2000">
              <a:latin typeface="Playfair Display"/>
              <a:ea typeface="Playfair Display"/>
              <a:cs typeface="Playfair Display"/>
              <a:sym typeface="Playfair Display"/>
            </a:endParaRPr>
          </a:p>
          <a:p>
            <a:pPr indent="0" lvl="0" marL="0" rtl="0" algn="ctr">
              <a:spcBef>
                <a:spcPts val="0"/>
              </a:spcBef>
              <a:spcAft>
                <a:spcPts val="0"/>
              </a:spcAft>
              <a:buNone/>
            </a:pPr>
            <a:r>
              <a:rPr lang="en" sz="2000">
                <a:latin typeface="Playfair Display"/>
                <a:ea typeface="Playfair Display"/>
                <a:cs typeface="Playfair Display"/>
                <a:sym typeface="Playfair Display"/>
              </a:rPr>
              <a:t>actualization</a:t>
            </a:r>
            <a:endParaRPr sz="2000">
              <a:latin typeface="Playfair Display"/>
              <a:ea typeface="Playfair Display"/>
              <a:cs typeface="Playfair Display"/>
              <a:sym typeface="Playfair Display"/>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5" name="Shape 785"/>
        <p:cNvGrpSpPr/>
        <p:nvPr/>
      </p:nvGrpSpPr>
      <p:grpSpPr>
        <a:xfrm>
          <a:off x="0" y="0"/>
          <a:ext cx="0" cy="0"/>
          <a:chOff x="0" y="0"/>
          <a:chExt cx="0" cy="0"/>
        </a:xfrm>
      </p:grpSpPr>
      <p:sp>
        <p:nvSpPr>
          <p:cNvPr id="786" name="Google Shape;786;p122"/>
          <p:cNvSpPr txBox="1"/>
          <p:nvPr>
            <p:ph idx="4294967295" type="ctrTitle"/>
          </p:nvPr>
        </p:nvSpPr>
        <p:spPr>
          <a:xfrm>
            <a:off x="2670025" y="838725"/>
            <a:ext cx="6210000" cy="277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A0F4B"/>
                </a:solidFill>
                <a:latin typeface="Playfair Display"/>
                <a:ea typeface="Playfair Display"/>
                <a:cs typeface="Playfair Display"/>
                <a:sym typeface="Playfair Display"/>
              </a:rPr>
              <a:t>weather affects election turnout?</a:t>
            </a:r>
            <a:endParaRPr sz="24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rPr lang="en" sz="1800">
                <a:solidFill>
                  <a:srgbClr val="B7B7B7"/>
                </a:solidFill>
                <a:latin typeface="Playfair Display"/>
                <a:ea typeface="Playfair Display"/>
                <a:cs typeface="Playfair Display"/>
                <a:sym typeface="Playfair Display"/>
              </a:rPr>
              <a:t>(only in non-competitive elections)</a:t>
            </a:r>
            <a:endParaRPr sz="1800">
              <a:solidFill>
                <a:srgbClr val="B7B7B7"/>
              </a:solidFill>
              <a:latin typeface="Playfair Display"/>
              <a:ea typeface="Playfair Display"/>
              <a:cs typeface="Playfair Display"/>
              <a:sym typeface="Playfair Display"/>
            </a:endParaRPr>
          </a:p>
          <a:p>
            <a:pPr indent="0" lvl="0" marL="0" rtl="0" algn="l">
              <a:spcBef>
                <a:spcPts val="0"/>
              </a:spcBef>
              <a:spcAft>
                <a:spcPts val="0"/>
              </a:spcAft>
              <a:buNone/>
            </a:pPr>
            <a:r>
              <a:t/>
            </a:r>
            <a:endParaRPr sz="18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rPr lang="en" sz="2400">
                <a:solidFill>
                  <a:srgbClr val="0A0F4B"/>
                </a:solidFill>
                <a:latin typeface="Playfair Display"/>
                <a:ea typeface="Playfair Display"/>
                <a:cs typeface="Playfair Display"/>
                <a:sym typeface="Playfair Display"/>
              </a:rPr>
              <a:t>icing the kicker works?</a:t>
            </a:r>
            <a:endParaRPr sz="24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rPr lang="en" sz="1800">
                <a:solidFill>
                  <a:srgbClr val="B7B7B7"/>
                </a:solidFill>
                <a:latin typeface="Playfair Display"/>
                <a:ea typeface="Playfair Display"/>
                <a:cs typeface="Playfair Display"/>
                <a:sym typeface="Playfair Display"/>
              </a:rPr>
              <a:t>(probably not)</a:t>
            </a:r>
            <a:endParaRPr sz="1800">
              <a:solidFill>
                <a:srgbClr val="B7B7B7"/>
              </a:solidFill>
              <a:latin typeface="Playfair Display"/>
              <a:ea typeface="Playfair Display"/>
              <a:cs typeface="Playfair Display"/>
              <a:sym typeface="Playfair Display"/>
            </a:endParaRPr>
          </a:p>
          <a:p>
            <a:pPr indent="0" lvl="0" marL="0" rtl="0" algn="l">
              <a:spcBef>
                <a:spcPts val="0"/>
              </a:spcBef>
              <a:spcAft>
                <a:spcPts val="0"/>
              </a:spcAft>
              <a:buNone/>
            </a:pPr>
            <a:r>
              <a:t/>
            </a:r>
            <a:endParaRPr sz="1800">
              <a:solidFill>
                <a:srgbClr val="B7B7B7"/>
              </a:solidFill>
              <a:latin typeface="Playfair Display"/>
              <a:ea typeface="Playfair Display"/>
              <a:cs typeface="Playfair Display"/>
              <a:sym typeface="Playfair Display"/>
            </a:endParaRPr>
          </a:p>
          <a:p>
            <a:pPr indent="0" lvl="0" marL="0" rtl="0" algn="l">
              <a:spcBef>
                <a:spcPts val="0"/>
              </a:spcBef>
              <a:spcAft>
                <a:spcPts val="0"/>
              </a:spcAft>
              <a:buNone/>
            </a:pPr>
            <a:r>
              <a:rPr lang="en" sz="2400">
                <a:solidFill>
                  <a:srgbClr val="0A0F4B"/>
                </a:solidFill>
                <a:latin typeface="Playfair Display"/>
                <a:ea typeface="Playfair Display"/>
                <a:cs typeface="Playfair Display"/>
                <a:sym typeface="Playfair Display"/>
              </a:rPr>
              <a:t>younger founders are more successful?</a:t>
            </a:r>
            <a:endParaRPr sz="24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rPr lang="en" sz="1800">
                <a:solidFill>
                  <a:srgbClr val="B7B7B7"/>
                </a:solidFill>
                <a:latin typeface="Playfair Display"/>
                <a:ea typeface="Playfair Display"/>
                <a:cs typeface="Playfair Display"/>
                <a:sym typeface="Playfair Display"/>
              </a:rPr>
              <a:t>(they aren’t)</a:t>
            </a:r>
            <a:endParaRPr sz="1800">
              <a:solidFill>
                <a:srgbClr val="B7B7B7"/>
              </a:solidFill>
              <a:latin typeface="Playfair Display"/>
              <a:ea typeface="Playfair Display"/>
              <a:cs typeface="Playfair Display"/>
              <a:sym typeface="Playfair Display"/>
            </a:endParaRPr>
          </a:p>
          <a:p>
            <a:pPr indent="0" lvl="0" marL="0" rtl="0" algn="l">
              <a:spcBef>
                <a:spcPts val="0"/>
              </a:spcBef>
              <a:spcAft>
                <a:spcPts val="0"/>
              </a:spcAft>
              <a:buNone/>
            </a:pPr>
            <a:r>
              <a:t/>
            </a:r>
            <a:endParaRPr sz="1800">
              <a:solidFill>
                <a:srgbClr val="B7B7B7"/>
              </a:solidFill>
              <a:latin typeface="Playfair Display"/>
              <a:ea typeface="Playfair Display"/>
              <a:cs typeface="Playfair Display"/>
              <a:sym typeface="Playfair Display"/>
            </a:endParaRPr>
          </a:p>
          <a:p>
            <a:pPr indent="0" lvl="0" marL="0" rtl="0" algn="l">
              <a:spcBef>
                <a:spcPts val="0"/>
              </a:spcBef>
              <a:spcAft>
                <a:spcPts val="0"/>
              </a:spcAft>
              <a:buNone/>
            </a:pPr>
            <a:r>
              <a:rPr lang="en" sz="2400">
                <a:solidFill>
                  <a:srgbClr val="0A0F4B"/>
                </a:solidFill>
                <a:latin typeface="Playfair Display"/>
                <a:ea typeface="Playfair Display"/>
                <a:cs typeface="Playfair Display"/>
                <a:sym typeface="Playfair Display"/>
              </a:rPr>
              <a:t>West Virginia is in the South?</a:t>
            </a:r>
            <a:endParaRPr sz="24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rPr lang="en" sz="1800">
                <a:solidFill>
                  <a:srgbClr val="B7B7B7"/>
                </a:solidFill>
                <a:latin typeface="Playfair Display"/>
                <a:ea typeface="Playfair Display"/>
                <a:cs typeface="Playfair Display"/>
                <a:sym typeface="Playfair Display"/>
              </a:rPr>
              <a:t>(people think so, unless they live in West Virginia)</a:t>
            </a:r>
            <a:endParaRPr sz="1800">
              <a:solidFill>
                <a:srgbClr val="B7B7B7"/>
              </a:solidFill>
              <a:latin typeface="Playfair Display"/>
              <a:ea typeface="Playfair Display"/>
              <a:cs typeface="Playfair Display"/>
              <a:sym typeface="Playfair Display"/>
            </a:endParaRPr>
          </a:p>
          <a:p>
            <a:pPr indent="0" lvl="0" marL="0" rtl="0" algn="l">
              <a:spcBef>
                <a:spcPts val="0"/>
              </a:spcBef>
              <a:spcAft>
                <a:spcPts val="0"/>
              </a:spcAft>
              <a:buNone/>
            </a:pPr>
            <a:r>
              <a:t/>
            </a:r>
            <a:endParaRPr sz="2400">
              <a:solidFill>
                <a:srgbClr val="0A0F4B"/>
              </a:solidFill>
              <a:latin typeface="Playfair Display"/>
              <a:ea typeface="Playfair Display"/>
              <a:cs typeface="Playfair Display"/>
              <a:sym typeface="Playfair Display"/>
            </a:endParaRPr>
          </a:p>
        </p:txBody>
      </p:sp>
      <p:sp>
        <p:nvSpPr>
          <p:cNvPr id="787" name="Google Shape;787;p122"/>
          <p:cNvSpPr txBox="1"/>
          <p:nvPr>
            <p:ph idx="4294967295" type="ctrTitle"/>
          </p:nvPr>
        </p:nvSpPr>
        <p:spPr>
          <a:xfrm>
            <a:off x="263975" y="838725"/>
            <a:ext cx="3210000" cy="145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0A0F4B"/>
                </a:solidFill>
                <a:latin typeface="Playfair Display"/>
                <a:ea typeface="Playfair Display"/>
                <a:cs typeface="Playfair Display"/>
                <a:sym typeface="Playfair Display"/>
              </a:rPr>
              <a:t>I wonder if...</a:t>
            </a:r>
            <a:endParaRPr sz="2400">
              <a:solidFill>
                <a:srgbClr val="0A0F4B"/>
              </a:solidFill>
              <a:latin typeface="Playfair Display"/>
              <a:ea typeface="Playfair Display"/>
              <a:cs typeface="Playfair Display"/>
              <a:sym typeface="Playfair Display"/>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1" name="Shape 791"/>
        <p:cNvGrpSpPr/>
        <p:nvPr/>
      </p:nvGrpSpPr>
      <p:grpSpPr>
        <a:xfrm>
          <a:off x="0" y="0"/>
          <a:ext cx="0" cy="0"/>
          <a:chOff x="0" y="0"/>
          <a:chExt cx="0" cy="0"/>
        </a:xfrm>
      </p:grpSpPr>
      <p:sp>
        <p:nvSpPr>
          <p:cNvPr id="792" name="Google Shape;792;p123"/>
          <p:cNvSpPr txBox="1"/>
          <p:nvPr>
            <p:ph type="ctrTitle"/>
          </p:nvPr>
        </p:nvSpPr>
        <p:spPr>
          <a:xfrm>
            <a:off x="0" y="4141400"/>
            <a:ext cx="9144000" cy="78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0A0F4B"/>
                </a:solidFill>
                <a:highlight>
                  <a:srgbClr val="FFFFFF"/>
                </a:highlight>
                <a:latin typeface="Playfair Display"/>
                <a:ea typeface="Playfair Display"/>
                <a:cs typeface="Playfair Display"/>
                <a:sym typeface="Playfair Display"/>
              </a:rPr>
              <a:t>Understanding caveats and nuance</a:t>
            </a:r>
            <a:endParaRPr sz="4000">
              <a:solidFill>
                <a:srgbClr val="0A0F4B"/>
              </a:solidFill>
              <a:highlight>
                <a:srgbClr val="FFFFFF"/>
              </a:highlight>
              <a:latin typeface="Playfair Display"/>
              <a:ea typeface="Playfair Display"/>
              <a:cs typeface="Playfair Display"/>
              <a:sym typeface="Playfair Display"/>
            </a:endParaRPr>
          </a:p>
        </p:txBody>
      </p:sp>
      <p:sp>
        <p:nvSpPr>
          <p:cNvPr id="793" name="Google Shape;793;p123"/>
          <p:cNvSpPr/>
          <p:nvPr/>
        </p:nvSpPr>
        <p:spPr>
          <a:xfrm>
            <a:off x="1964375" y="3590310"/>
            <a:ext cx="53442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Physiological needs</a:t>
            </a:r>
            <a:endParaRPr sz="2000">
              <a:solidFill>
                <a:srgbClr val="FFFFFF"/>
              </a:solidFill>
              <a:latin typeface="Playfair Display"/>
              <a:ea typeface="Playfair Display"/>
              <a:cs typeface="Playfair Display"/>
              <a:sym typeface="Playfair Display"/>
            </a:endParaRPr>
          </a:p>
        </p:txBody>
      </p:sp>
      <p:sp>
        <p:nvSpPr>
          <p:cNvPr id="794" name="Google Shape;794;p123"/>
          <p:cNvSpPr/>
          <p:nvPr/>
        </p:nvSpPr>
        <p:spPr>
          <a:xfrm>
            <a:off x="2350295" y="3039144"/>
            <a:ext cx="45786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Safety and security</a:t>
            </a:r>
            <a:endParaRPr sz="2000">
              <a:solidFill>
                <a:srgbClr val="FFFFFF"/>
              </a:solidFill>
              <a:latin typeface="Playfair Display"/>
              <a:ea typeface="Playfair Display"/>
              <a:cs typeface="Playfair Display"/>
              <a:sym typeface="Playfair Display"/>
            </a:endParaRPr>
          </a:p>
        </p:txBody>
      </p:sp>
      <p:sp>
        <p:nvSpPr>
          <p:cNvPr id="795" name="Google Shape;795;p123"/>
          <p:cNvSpPr/>
          <p:nvPr/>
        </p:nvSpPr>
        <p:spPr>
          <a:xfrm>
            <a:off x="2732836" y="2487979"/>
            <a:ext cx="38103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Social belonging</a:t>
            </a:r>
            <a:endParaRPr sz="2000">
              <a:solidFill>
                <a:srgbClr val="FFFFFF"/>
              </a:solidFill>
              <a:latin typeface="Playfair Display"/>
              <a:ea typeface="Playfair Display"/>
              <a:cs typeface="Playfair Display"/>
              <a:sym typeface="Playfair Display"/>
            </a:endParaRPr>
          </a:p>
        </p:txBody>
      </p:sp>
      <p:sp>
        <p:nvSpPr>
          <p:cNvPr id="796" name="Google Shape;796;p123"/>
          <p:cNvSpPr/>
          <p:nvPr/>
        </p:nvSpPr>
        <p:spPr>
          <a:xfrm>
            <a:off x="3115606" y="1936813"/>
            <a:ext cx="3041700" cy="551100"/>
          </a:xfrm>
          <a:prstGeom prst="trapezoid">
            <a:avLst>
              <a:gd fmla="val 65557" name="adj"/>
            </a:avLst>
          </a:prstGeom>
          <a:solidFill>
            <a:srgbClr val="6DC590"/>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191925"/>
                </a:solidFill>
                <a:latin typeface="Playfair Display"/>
                <a:ea typeface="Playfair Display"/>
                <a:cs typeface="Playfair Display"/>
                <a:sym typeface="Playfair Display"/>
              </a:rPr>
              <a:t>Esteem</a:t>
            </a:r>
            <a:endParaRPr sz="2000">
              <a:solidFill>
                <a:srgbClr val="191925"/>
              </a:solidFill>
              <a:latin typeface="Playfair Display"/>
              <a:ea typeface="Playfair Display"/>
              <a:cs typeface="Playfair Display"/>
              <a:sym typeface="Playfair Display"/>
            </a:endParaRPr>
          </a:p>
        </p:txBody>
      </p:sp>
      <p:sp>
        <p:nvSpPr>
          <p:cNvPr id="797" name="Google Shape;797;p123"/>
          <p:cNvSpPr/>
          <p:nvPr/>
        </p:nvSpPr>
        <p:spPr>
          <a:xfrm>
            <a:off x="3501526" y="215800"/>
            <a:ext cx="2269800" cy="17208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solidFill>
                <a:srgbClr val="FFFFFF"/>
              </a:solidFill>
              <a:highlight>
                <a:srgbClr val="FFFFFF"/>
              </a:highlight>
              <a:latin typeface="Playfair Display"/>
              <a:ea typeface="Playfair Display"/>
              <a:cs typeface="Playfair Display"/>
              <a:sym typeface="Playfair Display"/>
            </a:endParaRPr>
          </a:p>
        </p:txBody>
      </p:sp>
      <p:sp>
        <p:nvSpPr>
          <p:cNvPr id="798" name="Google Shape;798;p123"/>
          <p:cNvSpPr txBox="1"/>
          <p:nvPr/>
        </p:nvSpPr>
        <p:spPr>
          <a:xfrm>
            <a:off x="3531675" y="710075"/>
            <a:ext cx="2206500" cy="1226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Self-</a:t>
            </a:r>
            <a:endParaRPr sz="2000">
              <a:solidFill>
                <a:srgbClr val="FFFFFF"/>
              </a:solidFill>
              <a:latin typeface="Playfair Display"/>
              <a:ea typeface="Playfair Display"/>
              <a:cs typeface="Playfair Display"/>
              <a:sym typeface="Playfair Display"/>
            </a:endParaRPr>
          </a:p>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actualization</a:t>
            </a:r>
            <a:endParaRPr sz="2000">
              <a:solidFill>
                <a:srgbClr val="FFFFFF"/>
              </a:solidFill>
              <a:latin typeface="Playfair Display"/>
              <a:ea typeface="Playfair Display"/>
              <a:cs typeface="Playfair Display"/>
              <a:sym typeface="Playfair Display"/>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2" name="Shape 802"/>
        <p:cNvGrpSpPr/>
        <p:nvPr/>
      </p:nvGrpSpPr>
      <p:grpSpPr>
        <a:xfrm>
          <a:off x="0" y="0"/>
          <a:ext cx="0" cy="0"/>
          <a:chOff x="0" y="0"/>
          <a:chExt cx="0" cy="0"/>
        </a:xfrm>
      </p:grpSpPr>
      <p:pic>
        <p:nvPicPr>
          <p:cNvPr id="803" name="Google Shape;803;p124"/>
          <p:cNvPicPr preferRelativeResize="0"/>
          <p:nvPr/>
        </p:nvPicPr>
        <p:blipFill>
          <a:blip r:embed="rId3">
            <a:alphaModFix/>
          </a:blip>
          <a:stretch>
            <a:fillRect/>
          </a:stretch>
        </p:blipFill>
        <p:spPr>
          <a:xfrm>
            <a:off x="1093189" y="922800"/>
            <a:ext cx="6957627" cy="3999875"/>
          </a:xfrm>
          <a:prstGeom prst="rect">
            <a:avLst/>
          </a:prstGeom>
          <a:noFill/>
          <a:ln>
            <a:noFill/>
          </a:ln>
        </p:spPr>
      </p:pic>
      <p:pic>
        <p:nvPicPr>
          <p:cNvPr id="804" name="Google Shape;804;p124"/>
          <p:cNvPicPr preferRelativeResize="0"/>
          <p:nvPr/>
        </p:nvPicPr>
        <p:blipFill>
          <a:blip r:embed="rId4">
            <a:alphaModFix/>
          </a:blip>
          <a:stretch>
            <a:fillRect/>
          </a:stretch>
        </p:blipFill>
        <p:spPr>
          <a:xfrm>
            <a:off x="1261279" y="123202"/>
            <a:ext cx="3098750" cy="756825"/>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8" name="Shape 808"/>
        <p:cNvGrpSpPr/>
        <p:nvPr/>
      </p:nvGrpSpPr>
      <p:grpSpPr>
        <a:xfrm>
          <a:off x="0" y="0"/>
          <a:ext cx="0" cy="0"/>
          <a:chOff x="0" y="0"/>
          <a:chExt cx="0" cy="0"/>
        </a:xfrm>
      </p:grpSpPr>
      <p:sp>
        <p:nvSpPr>
          <p:cNvPr id="809" name="Google Shape;809;p125"/>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810" name="Google Shape;810;p125"/>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811" name="Google Shape;811;p125"/>
          <p:cNvPicPr preferRelativeResize="0"/>
          <p:nvPr/>
        </p:nvPicPr>
        <p:blipFill>
          <a:blip r:embed="rId3">
            <a:alphaModFix/>
          </a:blip>
          <a:stretch>
            <a:fillRect/>
          </a:stretch>
        </p:blipFill>
        <p:spPr>
          <a:xfrm>
            <a:off x="0" y="0"/>
            <a:ext cx="9144000" cy="5143500"/>
          </a:xfrm>
          <a:prstGeom prst="rect">
            <a:avLst/>
          </a:prstGeom>
          <a:noFill/>
          <a:ln>
            <a:noFill/>
          </a:ln>
        </p:spPr>
      </p:pic>
      <p:sp>
        <p:nvSpPr>
          <p:cNvPr id="812" name="Google Shape;812;p125"/>
          <p:cNvSpPr txBox="1"/>
          <p:nvPr>
            <p:ph type="ctrTitle"/>
          </p:nvPr>
        </p:nvSpPr>
        <p:spPr>
          <a:xfrm>
            <a:off x="311700" y="2743125"/>
            <a:ext cx="4789200" cy="2052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5000">
                <a:solidFill>
                  <a:srgbClr val="FFFFFF"/>
                </a:solidFill>
                <a:highlight>
                  <a:srgbClr val="191925"/>
                </a:highlight>
                <a:latin typeface="Playfair Display"/>
                <a:ea typeface="Playfair Display"/>
                <a:cs typeface="Playfair Display"/>
                <a:sym typeface="Playfair Display"/>
              </a:rPr>
              <a:t>What fulfills us?</a:t>
            </a:r>
            <a:endParaRPr sz="5000">
              <a:solidFill>
                <a:srgbClr val="FFFFFF"/>
              </a:solidFill>
              <a:highlight>
                <a:srgbClr val="191925"/>
              </a:highlight>
              <a:latin typeface="Playfair Display"/>
              <a:ea typeface="Playfair Display"/>
              <a:cs typeface="Playfair Display"/>
              <a:sym typeface="Playfair Display"/>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6" name="Shape 816"/>
        <p:cNvGrpSpPr/>
        <p:nvPr/>
      </p:nvGrpSpPr>
      <p:grpSpPr>
        <a:xfrm>
          <a:off x="0" y="0"/>
          <a:ext cx="0" cy="0"/>
          <a:chOff x="0" y="0"/>
          <a:chExt cx="0" cy="0"/>
        </a:xfrm>
      </p:grpSpPr>
      <p:sp>
        <p:nvSpPr>
          <p:cNvPr id="817" name="Google Shape;817;p126"/>
          <p:cNvSpPr/>
          <p:nvPr/>
        </p:nvSpPr>
        <p:spPr>
          <a:xfrm>
            <a:off x="1964375" y="3590310"/>
            <a:ext cx="53442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Physiological needs</a:t>
            </a:r>
            <a:endParaRPr sz="2000">
              <a:solidFill>
                <a:srgbClr val="FFFFFF"/>
              </a:solidFill>
              <a:latin typeface="Playfair Display"/>
              <a:ea typeface="Playfair Display"/>
              <a:cs typeface="Playfair Display"/>
              <a:sym typeface="Playfair Display"/>
            </a:endParaRPr>
          </a:p>
        </p:txBody>
      </p:sp>
      <p:sp>
        <p:nvSpPr>
          <p:cNvPr id="818" name="Google Shape;818;p126"/>
          <p:cNvSpPr/>
          <p:nvPr/>
        </p:nvSpPr>
        <p:spPr>
          <a:xfrm>
            <a:off x="2350295" y="3039144"/>
            <a:ext cx="45786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Safety and security</a:t>
            </a:r>
            <a:endParaRPr sz="2000">
              <a:solidFill>
                <a:srgbClr val="FFFFFF"/>
              </a:solidFill>
              <a:latin typeface="Playfair Display"/>
              <a:ea typeface="Playfair Display"/>
              <a:cs typeface="Playfair Display"/>
              <a:sym typeface="Playfair Display"/>
            </a:endParaRPr>
          </a:p>
        </p:txBody>
      </p:sp>
      <p:sp>
        <p:nvSpPr>
          <p:cNvPr id="819" name="Google Shape;819;p126"/>
          <p:cNvSpPr/>
          <p:nvPr/>
        </p:nvSpPr>
        <p:spPr>
          <a:xfrm>
            <a:off x="2732836" y="2487979"/>
            <a:ext cx="38103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Social belonging</a:t>
            </a:r>
            <a:endParaRPr sz="2000">
              <a:solidFill>
                <a:srgbClr val="FFFFFF"/>
              </a:solidFill>
              <a:latin typeface="Playfair Display"/>
              <a:ea typeface="Playfair Display"/>
              <a:cs typeface="Playfair Display"/>
              <a:sym typeface="Playfair Display"/>
            </a:endParaRPr>
          </a:p>
        </p:txBody>
      </p:sp>
      <p:sp>
        <p:nvSpPr>
          <p:cNvPr id="820" name="Google Shape;820;p126"/>
          <p:cNvSpPr/>
          <p:nvPr/>
        </p:nvSpPr>
        <p:spPr>
          <a:xfrm>
            <a:off x="3115606" y="1936813"/>
            <a:ext cx="30417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Esteem</a:t>
            </a:r>
            <a:endParaRPr sz="2000">
              <a:solidFill>
                <a:srgbClr val="FFFFFF"/>
              </a:solidFill>
              <a:latin typeface="Playfair Display"/>
              <a:ea typeface="Playfair Display"/>
              <a:cs typeface="Playfair Display"/>
              <a:sym typeface="Playfair Display"/>
            </a:endParaRPr>
          </a:p>
        </p:txBody>
      </p:sp>
      <p:sp>
        <p:nvSpPr>
          <p:cNvPr id="821" name="Google Shape;821;p126"/>
          <p:cNvSpPr/>
          <p:nvPr/>
        </p:nvSpPr>
        <p:spPr>
          <a:xfrm>
            <a:off x="3501526" y="215800"/>
            <a:ext cx="2269800" cy="1720800"/>
          </a:xfrm>
          <a:prstGeom prst="trapezoid">
            <a:avLst>
              <a:gd fmla="val 65557" name="adj"/>
            </a:avLst>
          </a:prstGeom>
          <a:solidFill>
            <a:srgbClr val="37B067"/>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solidFill>
                <a:srgbClr val="FFFFFF"/>
              </a:solidFill>
              <a:highlight>
                <a:srgbClr val="FFFFFF"/>
              </a:highlight>
              <a:latin typeface="Playfair Display"/>
              <a:ea typeface="Playfair Display"/>
              <a:cs typeface="Playfair Display"/>
              <a:sym typeface="Playfair Display"/>
            </a:endParaRPr>
          </a:p>
        </p:txBody>
      </p:sp>
      <p:sp>
        <p:nvSpPr>
          <p:cNvPr id="822" name="Google Shape;822;p126"/>
          <p:cNvSpPr txBox="1"/>
          <p:nvPr/>
        </p:nvSpPr>
        <p:spPr>
          <a:xfrm>
            <a:off x="3531675" y="710075"/>
            <a:ext cx="2206500" cy="1226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2000">
                <a:solidFill>
                  <a:srgbClr val="191925"/>
                </a:solidFill>
                <a:latin typeface="Playfair Display"/>
                <a:ea typeface="Playfair Display"/>
                <a:cs typeface="Playfair Display"/>
                <a:sym typeface="Playfair Display"/>
              </a:rPr>
              <a:t>Self-</a:t>
            </a:r>
            <a:endParaRPr sz="2000">
              <a:solidFill>
                <a:srgbClr val="191925"/>
              </a:solidFill>
              <a:latin typeface="Playfair Display"/>
              <a:ea typeface="Playfair Display"/>
              <a:cs typeface="Playfair Display"/>
              <a:sym typeface="Playfair Display"/>
            </a:endParaRPr>
          </a:p>
          <a:p>
            <a:pPr indent="0" lvl="0" marL="0" rtl="0" algn="ctr">
              <a:spcBef>
                <a:spcPts val="0"/>
              </a:spcBef>
              <a:spcAft>
                <a:spcPts val="0"/>
              </a:spcAft>
              <a:buNone/>
            </a:pPr>
            <a:r>
              <a:rPr lang="en" sz="2000">
                <a:solidFill>
                  <a:srgbClr val="191925"/>
                </a:solidFill>
                <a:latin typeface="Playfair Display"/>
                <a:ea typeface="Playfair Display"/>
                <a:cs typeface="Playfair Display"/>
                <a:sym typeface="Playfair Display"/>
              </a:rPr>
              <a:t>actualization</a:t>
            </a:r>
            <a:endParaRPr sz="2000">
              <a:solidFill>
                <a:srgbClr val="191925"/>
              </a:solidFill>
              <a:latin typeface="Playfair Display"/>
              <a:ea typeface="Playfair Display"/>
              <a:cs typeface="Playfair Display"/>
              <a:sym typeface="Playfair Display"/>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6" name="Shape 826"/>
        <p:cNvGrpSpPr/>
        <p:nvPr/>
      </p:nvGrpSpPr>
      <p:grpSpPr>
        <a:xfrm>
          <a:off x="0" y="0"/>
          <a:ext cx="0" cy="0"/>
          <a:chOff x="0" y="0"/>
          <a:chExt cx="0" cy="0"/>
        </a:xfrm>
      </p:grpSpPr>
      <p:sp>
        <p:nvSpPr>
          <p:cNvPr id="827" name="Google Shape;827;p127"/>
          <p:cNvSpPr txBox="1"/>
          <p:nvPr>
            <p:ph type="ctrTitle"/>
          </p:nvPr>
        </p:nvSpPr>
        <p:spPr>
          <a:xfrm>
            <a:off x="0" y="4141400"/>
            <a:ext cx="9144000" cy="78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0A0F4B"/>
                </a:solidFill>
                <a:highlight>
                  <a:srgbClr val="FFFFFF"/>
                </a:highlight>
                <a:latin typeface="Playfair Display"/>
                <a:ea typeface="Playfair Display"/>
                <a:cs typeface="Playfair Display"/>
                <a:sym typeface="Playfair Display"/>
              </a:rPr>
              <a:t>Understanding “why”</a:t>
            </a:r>
            <a:endParaRPr sz="4000">
              <a:solidFill>
                <a:srgbClr val="0A0F4B"/>
              </a:solidFill>
              <a:highlight>
                <a:srgbClr val="FFFFFF"/>
              </a:highlight>
              <a:latin typeface="Playfair Display"/>
              <a:ea typeface="Playfair Display"/>
              <a:cs typeface="Playfair Display"/>
              <a:sym typeface="Playfair Display"/>
            </a:endParaRPr>
          </a:p>
        </p:txBody>
      </p:sp>
      <p:sp>
        <p:nvSpPr>
          <p:cNvPr id="828" name="Google Shape;828;p127"/>
          <p:cNvSpPr/>
          <p:nvPr/>
        </p:nvSpPr>
        <p:spPr>
          <a:xfrm>
            <a:off x="1964375" y="3590310"/>
            <a:ext cx="53442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Physiological needs</a:t>
            </a:r>
            <a:endParaRPr sz="2000">
              <a:solidFill>
                <a:srgbClr val="FFFFFF"/>
              </a:solidFill>
              <a:latin typeface="Playfair Display"/>
              <a:ea typeface="Playfair Display"/>
              <a:cs typeface="Playfair Display"/>
              <a:sym typeface="Playfair Display"/>
            </a:endParaRPr>
          </a:p>
        </p:txBody>
      </p:sp>
      <p:sp>
        <p:nvSpPr>
          <p:cNvPr id="829" name="Google Shape;829;p127"/>
          <p:cNvSpPr/>
          <p:nvPr/>
        </p:nvSpPr>
        <p:spPr>
          <a:xfrm>
            <a:off x="2350295" y="3039144"/>
            <a:ext cx="45786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Safety and security</a:t>
            </a:r>
            <a:endParaRPr sz="2000">
              <a:solidFill>
                <a:srgbClr val="FFFFFF"/>
              </a:solidFill>
              <a:latin typeface="Playfair Display"/>
              <a:ea typeface="Playfair Display"/>
              <a:cs typeface="Playfair Display"/>
              <a:sym typeface="Playfair Display"/>
            </a:endParaRPr>
          </a:p>
        </p:txBody>
      </p:sp>
      <p:sp>
        <p:nvSpPr>
          <p:cNvPr id="830" name="Google Shape;830;p127"/>
          <p:cNvSpPr/>
          <p:nvPr/>
        </p:nvSpPr>
        <p:spPr>
          <a:xfrm>
            <a:off x="2732836" y="2487979"/>
            <a:ext cx="38103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Social belonging</a:t>
            </a:r>
            <a:endParaRPr sz="2000">
              <a:solidFill>
                <a:srgbClr val="FFFFFF"/>
              </a:solidFill>
              <a:latin typeface="Playfair Display"/>
              <a:ea typeface="Playfair Display"/>
              <a:cs typeface="Playfair Display"/>
              <a:sym typeface="Playfair Display"/>
            </a:endParaRPr>
          </a:p>
        </p:txBody>
      </p:sp>
      <p:sp>
        <p:nvSpPr>
          <p:cNvPr id="831" name="Google Shape;831;p127"/>
          <p:cNvSpPr/>
          <p:nvPr/>
        </p:nvSpPr>
        <p:spPr>
          <a:xfrm>
            <a:off x="3115606" y="1936813"/>
            <a:ext cx="30417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Esteem</a:t>
            </a:r>
            <a:endParaRPr sz="2000">
              <a:solidFill>
                <a:srgbClr val="FFFFFF"/>
              </a:solidFill>
              <a:latin typeface="Playfair Display"/>
              <a:ea typeface="Playfair Display"/>
              <a:cs typeface="Playfair Display"/>
              <a:sym typeface="Playfair Display"/>
            </a:endParaRPr>
          </a:p>
        </p:txBody>
      </p:sp>
      <p:sp>
        <p:nvSpPr>
          <p:cNvPr id="832" name="Google Shape;832;p127"/>
          <p:cNvSpPr/>
          <p:nvPr/>
        </p:nvSpPr>
        <p:spPr>
          <a:xfrm>
            <a:off x="3501526" y="215800"/>
            <a:ext cx="2269800" cy="1720800"/>
          </a:xfrm>
          <a:prstGeom prst="trapezoid">
            <a:avLst>
              <a:gd fmla="val 65557" name="adj"/>
            </a:avLst>
          </a:prstGeom>
          <a:solidFill>
            <a:srgbClr val="37B067"/>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solidFill>
                <a:srgbClr val="FFFFFF"/>
              </a:solidFill>
              <a:highlight>
                <a:srgbClr val="FFFFFF"/>
              </a:highlight>
              <a:latin typeface="Playfair Display"/>
              <a:ea typeface="Playfair Display"/>
              <a:cs typeface="Playfair Display"/>
              <a:sym typeface="Playfair Display"/>
            </a:endParaRPr>
          </a:p>
        </p:txBody>
      </p:sp>
      <p:sp>
        <p:nvSpPr>
          <p:cNvPr id="833" name="Google Shape;833;p127"/>
          <p:cNvSpPr txBox="1"/>
          <p:nvPr/>
        </p:nvSpPr>
        <p:spPr>
          <a:xfrm>
            <a:off x="3531675" y="710075"/>
            <a:ext cx="2206500" cy="1226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2000">
                <a:solidFill>
                  <a:srgbClr val="191925"/>
                </a:solidFill>
                <a:latin typeface="Playfair Display"/>
                <a:ea typeface="Playfair Display"/>
                <a:cs typeface="Playfair Display"/>
                <a:sym typeface="Playfair Display"/>
              </a:rPr>
              <a:t>Self-</a:t>
            </a:r>
            <a:endParaRPr sz="2000">
              <a:solidFill>
                <a:srgbClr val="191925"/>
              </a:solidFill>
              <a:latin typeface="Playfair Display"/>
              <a:ea typeface="Playfair Display"/>
              <a:cs typeface="Playfair Display"/>
              <a:sym typeface="Playfair Display"/>
            </a:endParaRPr>
          </a:p>
          <a:p>
            <a:pPr indent="0" lvl="0" marL="0" rtl="0" algn="ctr">
              <a:spcBef>
                <a:spcPts val="0"/>
              </a:spcBef>
              <a:spcAft>
                <a:spcPts val="0"/>
              </a:spcAft>
              <a:buNone/>
            </a:pPr>
            <a:r>
              <a:rPr lang="en" sz="2000">
                <a:solidFill>
                  <a:srgbClr val="191925"/>
                </a:solidFill>
                <a:latin typeface="Playfair Display"/>
                <a:ea typeface="Playfair Display"/>
                <a:cs typeface="Playfair Display"/>
                <a:sym typeface="Playfair Display"/>
              </a:rPr>
              <a:t>actualization</a:t>
            </a:r>
            <a:endParaRPr sz="2000">
              <a:solidFill>
                <a:srgbClr val="191925"/>
              </a:solidFill>
              <a:latin typeface="Playfair Display"/>
              <a:ea typeface="Playfair Display"/>
              <a:cs typeface="Playfair Display"/>
              <a:sym typeface="Playfair Display"/>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7" name="Shape 837"/>
        <p:cNvGrpSpPr/>
        <p:nvPr/>
      </p:nvGrpSpPr>
      <p:grpSpPr>
        <a:xfrm>
          <a:off x="0" y="0"/>
          <a:ext cx="0" cy="0"/>
          <a:chOff x="0" y="0"/>
          <a:chExt cx="0" cy="0"/>
        </a:xfrm>
      </p:grpSpPr>
      <p:pic>
        <p:nvPicPr>
          <p:cNvPr id="838" name="Google Shape;838;p128"/>
          <p:cNvPicPr preferRelativeResize="0"/>
          <p:nvPr/>
        </p:nvPicPr>
        <p:blipFill>
          <a:blip r:embed="rId3">
            <a:alphaModFix/>
          </a:blip>
          <a:stretch>
            <a:fillRect/>
          </a:stretch>
        </p:blipFill>
        <p:spPr>
          <a:xfrm>
            <a:off x="1598925" y="1266825"/>
            <a:ext cx="5946150" cy="260985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2" name="Shape 842"/>
        <p:cNvGrpSpPr/>
        <p:nvPr/>
      </p:nvGrpSpPr>
      <p:grpSpPr>
        <a:xfrm>
          <a:off x="0" y="0"/>
          <a:ext cx="0" cy="0"/>
          <a:chOff x="0" y="0"/>
          <a:chExt cx="0" cy="0"/>
        </a:xfrm>
      </p:grpSpPr>
      <p:sp>
        <p:nvSpPr>
          <p:cNvPr id="843" name="Google Shape;843;p129"/>
          <p:cNvSpPr txBox="1"/>
          <p:nvPr>
            <p:ph type="ctrTitle"/>
          </p:nvPr>
        </p:nvSpPr>
        <p:spPr>
          <a:xfrm>
            <a:off x="0" y="4141400"/>
            <a:ext cx="9144000" cy="78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0A0F4B"/>
                </a:solidFill>
                <a:highlight>
                  <a:srgbClr val="FFFFFF"/>
                </a:highlight>
                <a:latin typeface="Playfair Display"/>
                <a:ea typeface="Playfair Display"/>
                <a:cs typeface="Playfair Display"/>
                <a:sym typeface="Playfair Display"/>
              </a:rPr>
              <a:t>Telling the story</a:t>
            </a:r>
            <a:endParaRPr sz="4000">
              <a:solidFill>
                <a:srgbClr val="0A0F4B"/>
              </a:solidFill>
              <a:highlight>
                <a:srgbClr val="FFFFFF"/>
              </a:highlight>
              <a:latin typeface="Playfair Display"/>
              <a:ea typeface="Playfair Display"/>
              <a:cs typeface="Playfair Display"/>
              <a:sym typeface="Playfair Display"/>
            </a:endParaRPr>
          </a:p>
        </p:txBody>
      </p:sp>
      <p:sp>
        <p:nvSpPr>
          <p:cNvPr id="844" name="Google Shape;844;p129"/>
          <p:cNvSpPr/>
          <p:nvPr/>
        </p:nvSpPr>
        <p:spPr>
          <a:xfrm>
            <a:off x="1964375" y="3590310"/>
            <a:ext cx="53442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Physiological needs</a:t>
            </a:r>
            <a:endParaRPr sz="2000">
              <a:solidFill>
                <a:srgbClr val="FFFFFF"/>
              </a:solidFill>
              <a:latin typeface="Playfair Display"/>
              <a:ea typeface="Playfair Display"/>
              <a:cs typeface="Playfair Display"/>
              <a:sym typeface="Playfair Display"/>
            </a:endParaRPr>
          </a:p>
        </p:txBody>
      </p:sp>
      <p:sp>
        <p:nvSpPr>
          <p:cNvPr id="845" name="Google Shape;845;p129"/>
          <p:cNvSpPr/>
          <p:nvPr/>
        </p:nvSpPr>
        <p:spPr>
          <a:xfrm>
            <a:off x="2350295" y="3039144"/>
            <a:ext cx="45786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Safety and security</a:t>
            </a:r>
            <a:endParaRPr sz="2000">
              <a:solidFill>
                <a:srgbClr val="FFFFFF"/>
              </a:solidFill>
              <a:latin typeface="Playfair Display"/>
              <a:ea typeface="Playfair Display"/>
              <a:cs typeface="Playfair Display"/>
              <a:sym typeface="Playfair Display"/>
            </a:endParaRPr>
          </a:p>
        </p:txBody>
      </p:sp>
      <p:sp>
        <p:nvSpPr>
          <p:cNvPr id="846" name="Google Shape;846;p129"/>
          <p:cNvSpPr/>
          <p:nvPr/>
        </p:nvSpPr>
        <p:spPr>
          <a:xfrm>
            <a:off x="2732836" y="2487979"/>
            <a:ext cx="38103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Social belonging</a:t>
            </a:r>
            <a:endParaRPr sz="2000">
              <a:solidFill>
                <a:srgbClr val="FFFFFF"/>
              </a:solidFill>
              <a:latin typeface="Playfair Display"/>
              <a:ea typeface="Playfair Display"/>
              <a:cs typeface="Playfair Display"/>
              <a:sym typeface="Playfair Display"/>
            </a:endParaRPr>
          </a:p>
        </p:txBody>
      </p:sp>
      <p:sp>
        <p:nvSpPr>
          <p:cNvPr id="847" name="Google Shape;847;p129"/>
          <p:cNvSpPr/>
          <p:nvPr/>
        </p:nvSpPr>
        <p:spPr>
          <a:xfrm>
            <a:off x="3115606" y="1936813"/>
            <a:ext cx="30417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Esteem</a:t>
            </a:r>
            <a:endParaRPr sz="2000">
              <a:solidFill>
                <a:srgbClr val="FFFFFF"/>
              </a:solidFill>
              <a:latin typeface="Playfair Display"/>
              <a:ea typeface="Playfair Display"/>
              <a:cs typeface="Playfair Display"/>
              <a:sym typeface="Playfair Display"/>
            </a:endParaRPr>
          </a:p>
        </p:txBody>
      </p:sp>
      <p:sp>
        <p:nvSpPr>
          <p:cNvPr id="848" name="Google Shape;848;p129"/>
          <p:cNvSpPr/>
          <p:nvPr/>
        </p:nvSpPr>
        <p:spPr>
          <a:xfrm>
            <a:off x="3501526" y="215800"/>
            <a:ext cx="2269800" cy="1720800"/>
          </a:xfrm>
          <a:prstGeom prst="trapezoid">
            <a:avLst>
              <a:gd fmla="val 65557" name="adj"/>
            </a:avLst>
          </a:prstGeom>
          <a:solidFill>
            <a:srgbClr val="37B067"/>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solidFill>
                <a:srgbClr val="FFFFFF"/>
              </a:solidFill>
              <a:highlight>
                <a:srgbClr val="FFFFFF"/>
              </a:highlight>
              <a:latin typeface="Playfair Display"/>
              <a:ea typeface="Playfair Display"/>
              <a:cs typeface="Playfair Display"/>
              <a:sym typeface="Playfair Display"/>
            </a:endParaRPr>
          </a:p>
        </p:txBody>
      </p:sp>
      <p:sp>
        <p:nvSpPr>
          <p:cNvPr id="849" name="Google Shape;849;p129"/>
          <p:cNvSpPr txBox="1"/>
          <p:nvPr/>
        </p:nvSpPr>
        <p:spPr>
          <a:xfrm>
            <a:off x="3531675" y="710075"/>
            <a:ext cx="2206500" cy="1226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2000">
                <a:solidFill>
                  <a:srgbClr val="191925"/>
                </a:solidFill>
                <a:latin typeface="Playfair Display"/>
                <a:ea typeface="Playfair Display"/>
                <a:cs typeface="Playfair Display"/>
                <a:sym typeface="Playfair Display"/>
              </a:rPr>
              <a:t>Self-</a:t>
            </a:r>
            <a:endParaRPr sz="2000">
              <a:solidFill>
                <a:srgbClr val="191925"/>
              </a:solidFill>
              <a:latin typeface="Playfair Display"/>
              <a:ea typeface="Playfair Display"/>
              <a:cs typeface="Playfair Display"/>
              <a:sym typeface="Playfair Display"/>
            </a:endParaRPr>
          </a:p>
          <a:p>
            <a:pPr indent="0" lvl="0" marL="0" rtl="0" algn="ctr">
              <a:spcBef>
                <a:spcPts val="0"/>
              </a:spcBef>
              <a:spcAft>
                <a:spcPts val="0"/>
              </a:spcAft>
              <a:buNone/>
            </a:pPr>
            <a:r>
              <a:rPr lang="en" sz="2000">
                <a:solidFill>
                  <a:srgbClr val="191925"/>
                </a:solidFill>
                <a:latin typeface="Playfair Display"/>
                <a:ea typeface="Playfair Display"/>
                <a:cs typeface="Playfair Display"/>
                <a:sym typeface="Playfair Display"/>
              </a:rPr>
              <a:t>actualization</a:t>
            </a:r>
            <a:endParaRPr sz="2000">
              <a:solidFill>
                <a:srgbClr val="191925"/>
              </a:solidFill>
              <a:latin typeface="Playfair Display"/>
              <a:ea typeface="Playfair Display"/>
              <a:cs typeface="Playfair Display"/>
              <a:sym typeface="Playfair Display"/>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3" name="Shape 853"/>
        <p:cNvGrpSpPr/>
        <p:nvPr/>
      </p:nvGrpSpPr>
      <p:grpSpPr>
        <a:xfrm>
          <a:off x="0" y="0"/>
          <a:ext cx="0" cy="0"/>
          <a:chOff x="0" y="0"/>
          <a:chExt cx="0" cy="0"/>
        </a:xfrm>
      </p:grpSpPr>
      <p:pic>
        <p:nvPicPr>
          <p:cNvPr id="854" name="Google Shape;854;p130"/>
          <p:cNvPicPr preferRelativeResize="0"/>
          <p:nvPr/>
        </p:nvPicPr>
        <p:blipFill>
          <a:blip r:embed="rId3">
            <a:alphaModFix/>
          </a:blip>
          <a:stretch>
            <a:fillRect/>
          </a:stretch>
        </p:blipFill>
        <p:spPr>
          <a:xfrm>
            <a:off x="2041025" y="1137650"/>
            <a:ext cx="4945423" cy="4005851"/>
          </a:xfrm>
          <a:prstGeom prst="rect">
            <a:avLst/>
          </a:prstGeom>
          <a:noFill/>
          <a:ln>
            <a:noFill/>
          </a:ln>
        </p:spPr>
      </p:pic>
      <p:pic>
        <p:nvPicPr>
          <p:cNvPr id="855" name="Google Shape;855;p130"/>
          <p:cNvPicPr preferRelativeResize="0"/>
          <p:nvPr/>
        </p:nvPicPr>
        <p:blipFill>
          <a:blip r:embed="rId4">
            <a:alphaModFix/>
          </a:blip>
          <a:stretch>
            <a:fillRect/>
          </a:stretch>
        </p:blipFill>
        <p:spPr>
          <a:xfrm>
            <a:off x="2692913" y="330674"/>
            <a:ext cx="3758175" cy="55300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9" name="Shape 859"/>
        <p:cNvGrpSpPr/>
        <p:nvPr/>
      </p:nvGrpSpPr>
      <p:grpSpPr>
        <a:xfrm>
          <a:off x="0" y="0"/>
          <a:ext cx="0" cy="0"/>
          <a:chOff x="0" y="0"/>
          <a:chExt cx="0" cy="0"/>
        </a:xfrm>
      </p:grpSpPr>
      <p:pic>
        <p:nvPicPr>
          <p:cNvPr id="860" name="Google Shape;860;p131"/>
          <p:cNvPicPr preferRelativeResize="0"/>
          <p:nvPr/>
        </p:nvPicPr>
        <p:blipFill rotWithShape="1">
          <a:blip r:embed="rId3">
            <a:alphaModFix/>
          </a:blip>
          <a:srcRect b="4691" l="0" r="0" t="10934"/>
          <a:stretch/>
        </p:blipFill>
        <p:spPr>
          <a:xfrm>
            <a:off x="0" y="0"/>
            <a:ext cx="9144000" cy="5143500"/>
          </a:xfrm>
          <a:prstGeom prst="rect">
            <a:avLst/>
          </a:prstGeom>
          <a:noFill/>
          <a:ln>
            <a:noFill/>
          </a:ln>
        </p:spPr>
      </p:pic>
      <p:sp>
        <p:nvSpPr>
          <p:cNvPr id="861" name="Google Shape;861;p131"/>
          <p:cNvSpPr txBox="1"/>
          <p:nvPr>
            <p:ph type="ctrTitle"/>
          </p:nvPr>
        </p:nvSpPr>
        <p:spPr>
          <a:xfrm>
            <a:off x="311700" y="2743125"/>
            <a:ext cx="4789200" cy="2052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5000">
                <a:solidFill>
                  <a:srgbClr val="FFFFFF"/>
                </a:solidFill>
                <a:highlight>
                  <a:srgbClr val="191925"/>
                </a:highlight>
                <a:latin typeface="Playfair Display"/>
                <a:ea typeface="Playfair Display"/>
                <a:cs typeface="Playfair Display"/>
                <a:sym typeface="Playfair Display"/>
              </a:rPr>
              <a:t>So what do we want?</a:t>
            </a:r>
            <a:endParaRPr sz="5000">
              <a:solidFill>
                <a:srgbClr val="FFFFFF"/>
              </a:solidFill>
              <a:highlight>
                <a:srgbClr val="191925"/>
              </a:highlight>
              <a:latin typeface="Playfair Display"/>
              <a:ea typeface="Playfair Display"/>
              <a:cs typeface="Playfair Display"/>
              <a:sym typeface="Playfair Display"/>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 name="Shape 117"/>
        <p:cNvGrpSpPr/>
        <p:nvPr/>
      </p:nvGrpSpPr>
      <p:grpSpPr>
        <a:xfrm>
          <a:off x="0" y="0"/>
          <a:ext cx="0" cy="0"/>
          <a:chOff x="0" y="0"/>
          <a:chExt cx="0" cy="0"/>
        </a:xfrm>
      </p:grpSpPr>
      <p:pic>
        <p:nvPicPr>
          <p:cNvPr id="118" name="Google Shape;118;p24"/>
          <p:cNvPicPr preferRelativeResize="0"/>
          <p:nvPr/>
        </p:nvPicPr>
        <p:blipFill>
          <a:blip r:embed="rId3">
            <a:alphaModFix/>
          </a:blip>
          <a:stretch>
            <a:fillRect/>
          </a:stretch>
        </p:blipFill>
        <p:spPr>
          <a:xfrm>
            <a:off x="0" y="0"/>
            <a:ext cx="9143999" cy="5153369"/>
          </a:xfrm>
          <a:prstGeom prst="rect">
            <a:avLst/>
          </a:prstGeom>
          <a:noFill/>
          <a:ln>
            <a:noFill/>
          </a:ln>
        </p:spPr>
      </p:pic>
      <p:sp>
        <p:nvSpPr>
          <p:cNvPr id="119" name="Google Shape;119;p24"/>
          <p:cNvSpPr txBox="1"/>
          <p:nvPr>
            <p:ph idx="4294967295" type="ctrTitle"/>
          </p:nvPr>
        </p:nvSpPr>
        <p:spPr>
          <a:xfrm>
            <a:off x="3768900" y="3190800"/>
            <a:ext cx="5375100" cy="195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5000">
                <a:solidFill>
                  <a:srgbClr val="FFFFFF"/>
                </a:solidFill>
                <a:highlight>
                  <a:srgbClr val="191925"/>
                </a:highlight>
                <a:latin typeface="Playfair Display"/>
                <a:ea typeface="Playfair Display"/>
                <a:cs typeface="Playfair Display"/>
                <a:sym typeface="Playfair Display"/>
              </a:rPr>
              <a:t>What do we need to do the job?</a:t>
            </a:r>
            <a:endParaRPr sz="5000">
              <a:solidFill>
                <a:srgbClr val="FFFFFF"/>
              </a:solidFill>
              <a:highlight>
                <a:srgbClr val="191925"/>
              </a:highlight>
              <a:latin typeface="Playfair Display"/>
              <a:ea typeface="Playfair Display"/>
              <a:cs typeface="Playfair Display"/>
              <a:sym typeface="Playfair Display"/>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5" name="Shape 865"/>
        <p:cNvGrpSpPr/>
        <p:nvPr/>
      </p:nvGrpSpPr>
      <p:grpSpPr>
        <a:xfrm>
          <a:off x="0" y="0"/>
          <a:ext cx="0" cy="0"/>
          <a:chOff x="0" y="0"/>
          <a:chExt cx="0" cy="0"/>
        </a:xfrm>
      </p:grpSpPr>
      <p:sp>
        <p:nvSpPr>
          <p:cNvPr id="866" name="Google Shape;866;p132"/>
          <p:cNvSpPr/>
          <p:nvPr/>
        </p:nvSpPr>
        <p:spPr>
          <a:xfrm>
            <a:off x="1964375" y="3983460"/>
            <a:ext cx="5344200" cy="551100"/>
          </a:xfrm>
          <a:prstGeom prst="trapezoid">
            <a:avLst>
              <a:gd fmla="val 65557" name="adj"/>
            </a:avLst>
          </a:prstGeom>
          <a:solidFill>
            <a:srgbClr val="F2FAF5"/>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Playfair Display"/>
                <a:ea typeface="Playfair Display"/>
                <a:cs typeface="Playfair Display"/>
                <a:sym typeface="Playfair Display"/>
              </a:rPr>
              <a:t>Physiological needs</a:t>
            </a:r>
            <a:endParaRPr sz="2000">
              <a:latin typeface="Playfair Display"/>
              <a:ea typeface="Playfair Display"/>
              <a:cs typeface="Playfair Display"/>
              <a:sym typeface="Playfair Display"/>
            </a:endParaRPr>
          </a:p>
        </p:txBody>
      </p:sp>
      <p:sp>
        <p:nvSpPr>
          <p:cNvPr id="867" name="Google Shape;867;p132"/>
          <p:cNvSpPr/>
          <p:nvPr/>
        </p:nvSpPr>
        <p:spPr>
          <a:xfrm>
            <a:off x="2350295" y="3432294"/>
            <a:ext cx="4578600" cy="551100"/>
          </a:xfrm>
          <a:prstGeom prst="trapezoid">
            <a:avLst>
              <a:gd fmla="val 65557" name="adj"/>
            </a:avLst>
          </a:prstGeom>
          <a:solidFill>
            <a:srgbClr val="B7E1C8"/>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Playfair Display"/>
                <a:ea typeface="Playfair Display"/>
                <a:cs typeface="Playfair Display"/>
                <a:sym typeface="Playfair Display"/>
              </a:rPr>
              <a:t>Safety and security</a:t>
            </a:r>
            <a:endParaRPr sz="2000">
              <a:latin typeface="Playfair Display"/>
              <a:ea typeface="Playfair Display"/>
              <a:cs typeface="Playfair Display"/>
              <a:sym typeface="Playfair Display"/>
            </a:endParaRPr>
          </a:p>
        </p:txBody>
      </p:sp>
      <p:sp>
        <p:nvSpPr>
          <p:cNvPr id="868" name="Google Shape;868;p132"/>
          <p:cNvSpPr/>
          <p:nvPr/>
        </p:nvSpPr>
        <p:spPr>
          <a:xfrm>
            <a:off x="2732836" y="2881129"/>
            <a:ext cx="3810300" cy="551100"/>
          </a:xfrm>
          <a:prstGeom prst="trapezoid">
            <a:avLst>
              <a:gd fmla="val 65557" name="adj"/>
            </a:avLst>
          </a:prstGeom>
          <a:solidFill>
            <a:srgbClr val="98D5B0"/>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Playfair Display"/>
                <a:ea typeface="Playfair Display"/>
                <a:cs typeface="Playfair Display"/>
                <a:sym typeface="Playfair Display"/>
              </a:rPr>
              <a:t>Social belonging</a:t>
            </a:r>
            <a:endParaRPr sz="2000">
              <a:latin typeface="Playfair Display"/>
              <a:ea typeface="Playfair Display"/>
              <a:cs typeface="Playfair Display"/>
              <a:sym typeface="Playfair Display"/>
            </a:endParaRPr>
          </a:p>
        </p:txBody>
      </p:sp>
      <p:sp>
        <p:nvSpPr>
          <p:cNvPr id="869" name="Google Shape;869;p132"/>
          <p:cNvSpPr/>
          <p:nvPr/>
        </p:nvSpPr>
        <p:spPr>
          <a:xfrm>
            <a:off x="3115606" y="2329963"/>
            <a:ext cx="3041700" cy="551100"/>
          </a:xfrm>
          <a:prstGeom prst="trapezoid">
            <a:avLst>
              <a:gd fmla="val 65557" name="adj"/>
            </a:avLst>
          </a:prstGeom>
          <a:solidFill>
            <a:srgbClr val="6DC590"/>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Playfair Display"/>
                <a:ea typeface="Playfair Display"/>
                <a:cs typeface="Playfair Display"/>
                <a:sym typeface="Playfair Display"/>
              </a:rPr>
              <a:t>Esteem</a:t>
            </a:r>
            <a:endParaRPr sz="2000">
              <a:latin typeface="Playfair Display"/>
              <a:ea typeface="Playfair Display"/>
              <a:cs typeface="Playfair Display"/>
              <a:sym typeface="Playfair Display"/>
            </a:endParaRPr>
          </a:p>
        </p:txBody>
      </p:sp>
      <p:sp>
        <p:nvSpPr>
          <p:cNvPr id="870" name="Google Shape;870;p132"/>
          <p:cNvSpPr/>
          <p:nvPr/>
        </p:nvSpPr>
        <p:spPr>
          <a:xfrm>
            <a:off x="3501526" y="608950"/>
            <a:ext cx="2269800" cy="1720800"/>
          </a:xfrm>
          <a:prstGeom prst="trapezoid">
            <a:avLst>
              <a:gd fmla="val 65557" name="adj"/>
            </a:avLst>
          </a:prstGeom>
          <a:solidFill>
            <a:srgbClr val="37B067"/>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highlight>
                <a:srgbClr val="FFFFFF"/>
              </a:highlight>
              <a:latin typeface="Playfair Display"/>
              <a:ea typeface="Playfair Display"/>
              <a:cs typeface="Playfair Display"/>
              <a:sym typeface="Playfair Display"/>
            </a:endParaRPr>
          </a:p>
        </p:txBody>
      </p:sp>
      <p:sp>
        <p:nvSpPr>
          <p:cNvPr id="871" name="Google Shape;871;p132"/>
          <p:cNvSpPr txBox="1"/>
          <p:nvPr/>
        </p:nvSpPr>
        <p:spPr>
          <a:xfrm>
            <a:off x="3531675" y="1103225"/>
            <a:ext cx="2206500" cy="1226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2000">
                <a:latin typeface="Playfair Display"/>
                <a:ea typeface="Playfair Display"/>
                <a:cs typeface="Playfair Display"/>
                <a:sym typeface="Playfair Display"/>
              </a:rPr>
              <a:t>Self-</a:t>
            </a:r>
            <a:endParaRPr sz="2000">
              <a:latin typeface="Playfair Display"/>
              <a:ea typeface="Playfair Display"/>
              <a:cs typeface="Playfair Display"/>
              <a:sym typeface="Playfair Display"/>
            </a:endParaRPr>
          </a:p>
          <a:p>
            <a:pPr indent="0" lvl="0" marL="0" rtl="0" algn="ctr">
              <a:spcBef>
                <a:spcPts val="0"/>
              </a:spcBef>
              <a:spcAft>
                <a:spcPts val="0"/>
              </a:spcAft>
              <a:buNone/>
            </a:pPr>
            <a:r>
              <a:rPr lang="en" sz="2000">
                <a:latin typeface="Playfair Display"/>
                <a:ea typeface="Playfair Display"/>
                <a:cs typeface="Playfair Display"/>
                <a:sym typeface="Playfair Display"/>
              </a:rPr>
              <a:t>actualization</a:t>
            </a:r>
            <a:endParaRPr sz="2000">
              <a:latin typeface="Playfair Display"/>
              <a:ea typeface="Playfair Display"/>
              <a:cs typeface="Playfair Display"/>
              <a:sym typeface="Playfair Display"/>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91925"/>
        </a:solidFill>
      </p:bgPr>
    </p:bg>
    <p:spTree>
      <p:nvGrpSpPr>
        <p:cNvPr id="875" name="Shape 875"/>
        <p:cNvGrpSpPr/>
        <p:nvPr/>
      </p:nvGrpSpPr>
      <p:grpSpPr>
        <a:xfrm>
          <a:off x="0" y="0"/>
          <a:ext cx="0" cy="0"/>
          <a:chOff x="0" y="0"/>
          <a:chExt cx="0" cy="0"/>
        </a:xfrm>
      </p:grpSpPr>
      <p:sp>
        <p:nvSpPr>
          <p:cNvPr id="876" name="Google Shape;876;p133"/>
          <p:cNvSpPr txBox="1"/>
          <p:nvPr>
            <p:ph type="ctrTitle"/>
          </p:nvPr>
        </p:nvSpPr>
        <p:spPr>
          <a:xfrm>
            <a:off x="990600" y="0"/>
            <a:ext cx="7708500" cy="5143500"/>
          </a:xfrm>
          <a:prstGeom prst="rect">
            <a:avLst/>
          </a:prstGeom>
        </p:spPr>
        <p:txBody>
          <a:bodyPr anchorCtr="0" anchor="ctr" bIns="91425" lIns="0" spcFirstLastPara="1" rIns="91425" wrap="square" tIns="91425">
            <a:noAutofit/>
          </a:bodyPr>
          <a:lstStyle/>
          <a:p>
            <a:pPr indent="0" lvl="0" marL="0" rtl="0" algn="l">
              <a:lnSpc>
                <a:spcPct val="150000"/>
              </a:lnSpc>
              <a:spcBef>
                <a:spcPts val="0"/>
              </a:spcBef>
              <a:spcAft>
                <a:spcPts val="0"/>
              </a:spcAft>
              <a:buNone/>
            </a:pPr>
            <a:r>
              <a:rPr lang="en" sz="2400">
                <a:solidFill>
                  <a:srgbClr val="37B067"/>
                </a:solidFill>
                <a:latin typeface="Playfair Display"/>
                <a:ea typeface="Playfair Display"/>
                <a:cs typeface="Playfair Display"/>
                <a:sym typeface="Playfair Display"/>
              </a:rPr>
              <a:t>Use technology</a:t>
            </a:r>
            <a:r>
              <a:rPr lang="en" sz="2400">
                <a:solidFill>
                  <a:srgbClr val="FFFFFF"/>
                </a:solidFill>
                <a:latin typeface="Playfair Display"/>
                <a:ea typeface="Playfair Display"/>
                <a:cs typeface="Playfair Display"/>
                <a:sym typeface="Playfair Display"/>
              </a:rPr>
              <a:t>, don’t prescribe it</a:t>
            </a:r>
            <a:endParaRPr sz="2400">
              <a:solidFill>
                <a:srgbClr val="FFFFFF"/>
              </a:solidFill>
              <a:latin typeface="Playfair Display"/>
              <a:ea typeface="Playfair Display"/>
              <a:cs typeface="Playfair Display"/>
              <a:sym typeface="Playfair Display"/>
            </a:endParaRPr>
          </a:p>
          <a:p>
            <a:pPr indent="0" lvl="0" marL="0" rtl="0" algn="l">
              <a:lnSpc>
                <a:spcPct val="150000"/>
              </a:lnSpc>
              <a:spcBef>
                <a:spcPts val="0"/>
              </a:spcBef>
              <a:spcAft>
                <a:spcPts val="0"/>
              </a:spcAft>
              <a:buNone/>
            </a:pPr>
            <a:r>
              <a:t/>
            </a:r>
            <a:endParaRPr sz="2400">
              <a:solidFill>
                <a:srgbClr val="FFFFFF"/>
              </a:solidFill>
              <a:latin typeface="Playfair Display"/>
              <a:ea typeface="Playfair Display"/>
              <a:cs typeface="Playfair Display"/>
              <a:sym typeface="Playfair Display"/>
            </a:endParaRPr>
          </a:p>
          <a:p>
            <a:pPr indent="0" lvl="0" marL="0" rtl="0" algn="l">
              <a:lnSpc>
                <a:spcPct val="150000"/>
              </a:lnSpc>
              <a:spcBef>
                <a:spcPts val="0"/>
              </a:spcBef>
              <a:spcAft>
                <a:spcPts val="0"/>
              </a:spcAft>
              <a:buNone/>
            </a:pPr>
            <a:r>
              <a:t/>
            </a:r>
            <a:endParaRPr sz="2400">
              <a:solidFill>
                <a:srgbClr val="FFFFFF"/>
              </a:solidFill>
              <a:latin typeface="Playfair Display"/>
              <a:ea typeface="Playfair Display"/>
              <a:cs typeface="Playfair Display"/>
              <a:sym typeface="Playfair Display"/>
            </a:endParaRPr>
          </a:p>
          <a:p>
            <a:pPr indent="0" lvl="0" marL="0" rtl="0" algn="l">
              <a:lnSpc>
                <a:spcPct val="150000"/>
              </a:lnSpc>
              <a:spcBef>
                <a:spcPts val="0"/>
              </a:spcBef>
              <a:spcAft>
                <a:spcPts val="0"/>
              </a:spcAft>
              <a:buNone/>
            </a:pPr>
            <a:r>
              <a:t/>
            </a:r>
            <a:endParaRPr sz="2400">
              <a:solidFill>
                <a:srgbClr val="FFFFFF"/>
              </a:solidFill>
              <a:latin typeface="Playfair Display"/>
              <a:ea typeface="Playfair Display"/>
              <a:cs typeface="Playfair Display"/>
              <a:sym typeface="Playfair Display"/>
            </a:endParaRPr>
          </a:p>
          <a:p>
            <a:pPr indent="0" lvl="0" marL="0" rtl="0" algn="l">
              <a:lnSpc>
                <a:spcPct val="150000"/>
              </a:lnSpc>
              <a:spcBef>
                <a:spcPts val="0"/>
              </a:spcBef>
              <a:spcAft>
                <a:spcPts val="0"/>
              </a:spcAft>
              <a:buNone/>
            </a:pPr>
            <a:r>
              <a:t/>
            </a:r>
            <a:endParaRPr sz="2400">
              <a:solidFill>
                <a:srgbClr val="FFFFFF"/>
              </a:solidFill>
              <a:latin typeface="Playfair Display"/>
              <a:ea typeface="Playfair Display"/>
              <a:cs typeface="Playfair Display"/>
              <a:sym typeface="Playfair Display"/>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91925"/>
        </a:solidFill>
      </p:bgPr>
    </p:bg>
    <p:spTree>
      <p:nvGrpSpPr>
        <p:cNvPr id="880" name="Shape 880"/>
        <p:cNvGrpSpPr/>
        <p:nvPr/>
      </p:nvGrpSpPr>
      <p:grpSpPr>
        <a:xfrm>
          <a:off x="0" y="0"/>
          <a:ext cx="0" cy="0"/>
          <a:chOff x="0" y="0"/>
          <a:chExt cx="0" cy="0"/>
        </a:xfrm>
      </p:grpSpPr>
      <p:sp>
        <p:nvSpPr>
          <p:cNvPr id="881" name="Google Shape;881;p134"/>
          <p:cNvSpPr txBox="1"/>
          <p:nvPr>
            <p:ph type="ctrTitle"/>
          </p:nvPr>
        </p:nvSpPr>
        <p:spPr>
          <a:xfrm>
            <a:off x="990600" y="0"/>
            <a:ext cx="7708500" cy="5143500"/>
          </a:xfrm>
          <a:prstGeom prst="rect">
            <a:avLst/>
          </a:prstGeom>
        </p:spPr>
        <p:txBody>
          <a:bodyPr anchorCtr="0" anchor="ctr" bIns="91425" lIns="0" spcFirstLastPara="1" rIns="91425" wrap="square" tIns="91425">
            <a:noAutofit/>
          </a:bodyPr>
          <a:lstStyle/>
          <a:p>
            <a:pPr indent="0" lvl="0" marL="0" rtl="0" algn="l">
              <a:lnSpc>
                <a:spcPct val="150000"/>
              </a:lnSpc>
              <a:spcBef>
                <a:spcPts val="0"/>
              </a:spcBef>
              <a:spcAft>
                <a:spcPts val="0"/>
              </a:spcAft>
              <a:buNone/>
            </a:pPr>
            <a:r>
              <a:rPr lang="en" sz="2400">
                <a:solidFill>
                  <a:srgbClr val="37B067"/>
                </a:solidFill>
                <a:latin typeface="Playfair Display"/>
                <a:ea typeface="Playfair Display"/>
                <a:cs typeface="Playfair Display"/>
                <a:sym typeface="Playfair Display"/>
              </a:rPr>
              <a:t>Use technology</a:t>
            </a:r>
            <a:r>
              <a:rPr lang="en" sz="2400">
                <a:solidFill>
                  <a:srgbClr val="FFFFFF"/>
                </a:solidFill>
                <a:latin typeface="Playfair Display"/>
                <a:ea typeface="Playfair Display"/>
                <a:cs typeface="Playfair Display"/>
                <a:sym typeface="Playfair Display"/>
              </a:rPr>
              <a:t>, don’t prescribe it</a:t>
            </a:r>
            <a:endParaRPr sz="2400">
              <a:solidFill>
                <a:srgbClr val="FFFFFF"/>
              </a:solidFill>
              <a:latin typeface="Playfair Display"/>
              <a:ea typeface="Playfair Display"/>
              <a:cs typeface="Playfair Display"/>
              <a:sym typeface="Playfair Display"/>
            </a:endParaRPr>
          </a:p>
          <a:p>
            <a:pPr indent="0" lvl="0" marL="0" rtl="0" algn="l">
              <a:lnSpc>
                <a:spcPct val="150000"/>
              </a:lnSpc>
              <a:spcBef>
                <a:spcPts val="0"/>
              </a:spcBef>
              <a:spcAft>
                <a:spcPts val="0"/>
              </a:spcAft>
              <a:buNone/>
            </a:pPr>
            <a:r>
              <a:rPr lang="en" sz="2400">
                <a:solidFill>
                  <a:srgbClr val="37B067"/>
                </a:solidFill>
                <a:latin typeface="Playfair Display"/>
                <a:ea typeface="Playfair Display"/>
                <a:cs typeface="Playfair Display"/>
                <a:sym typeface="Playfair Display"/>
              </a:rPr>
              <a:t>Create data for humans</a:t>
            </a:r>
            <a:r>
              <a:rPr lang="en" sz="2400">
                <a:solidFill>
                  <a:srgbClr val="FFFFFF"/>
                </a:solidFill>
                <a:latin typeface="Playfair Display"/>
                <a:ea typeface="Playfair Display"/>
                <a:cs typeface="Playfair Display"/>
                <a:sym typeface="Playfair Display"/>
              </a:rPr>
              <a:t>, not machines</a:t>
            </a:r>
            <a:endParaRPr sz="2400">
              <a:solidFill>
                <a:srgbClr val="FFFFFF"/>
              </a:solidFill>
              <a:latin typeface="Playfair Display"/>
              <a:ea typeface="Playfair Display"/>
              <a:cs typeface="Playfair Display"/>
              <a:sym typeface="Playfair Display"/>
            </a:endParaRPr>
          </a:p>
          <a:p>
            <a:pPr indent="0" lvl="0" marL="0" rtl="0" algn="l">
              <a:lnSpc>
                <a:spcPct val="150000"/>
              </a:lnSpc>
              <a:spcBef>
                <a:spcPts val="0"/>
              </a:spcBef>
              <a:spcAft>
                <a:spcPts val="0"/>
              </a:spcAft>
              <a:buNone/>
            </a:pPr>
            <a:r>
              <a:t/>
            </a:r>
            <a:endParaRPr sz="2400">
              <a:solidFill>
                <a:srgbClr val="FFFFFF"/>
              </a:solidFill>
              <a:latin typeface="Playfair Display"/>
              <a:ea typeface="Playfair Display"/>
              <a:cs typeface="Playfair Display"/>
              <a:sym typeface="Playfair Display"/>
            </a:endParaRPr>
          </a:p>
          <a:p>
            <a:pPr indent="0" lvl="0" marL="0" rtl="0" algn="l">
              <a:lnSpc>
                <a:spcPct val="150000"/>
              </a:lnSpc>
              <a:spcBef>
                <a:spcPts val="0"/>
              </a:spcBef>
              <a:spcAft>
                <a:spcPts val="0"/>
              </a:spcAft>
              <a:buNone/>
            </a:pPr>
            <a:r>
              <a:t/>
            </a:r>
            <a:endParaRPr sz="2400">
              <a:solidFill>
                <a:srgbClr val="FFFFFF"/>
              </a:solidFill>
              <a:latin typeface="Playfair Display"/>
              <a:ea typeface="Playfair Display"/>
              <a:cs typeface="Playfair Display"/>
              <a:sym typeface="Playfair Display"/>
            </a:endParaRPr>
          </a:p>
          <a:p>
            <a:pPr indent="0" lvl="0" marL="0" rtl="0" algn="l">
              <a:lnSpc>
                <a:spcPct val="150000"/>
              </a:lnSpc>
              <a:spcBef>
                <a:spcPts val="0"/>
              </a:spcBef>
              <a:spcAft>
                <a:spcPts val="0"/>
              </a:spcAft>
              <a:buNone/>
            </a:pPr>
            <a:r>
              <a:t/>
            </a:r>
            <a:endParaRPr sz="2400">
              <a:solidFill>
                <a:srgbClr val="FFFFFF"/>
              </a:solidFill>
              <a:latin typeface="Playfair Display"/>
              <a:ea typeface="Playfair Display"/>
              <a:cs typeface="Playfair Display"/>
              <a:sym typeface="Playfair Display"/>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91925"/>
        </a:solidFill>
      </p:bgPr>
    </p:bg>
    <p:spTree>
      <p:nvGrpSpPr>
        <p:cNvPr id="885" name="Shape 885"/>
        <p:cNvGrpSpPr/>
        <p:nvPr/>
      </p:nvGrpSpPr>
      <p:grpSpPr>
        <a:xfrm>
          <a:off x="0" y="0"/>
          <a:ext cx="0" cy="0"/>
          <a:chOff x="0" y="0"/>
          <a:chExt cx="0" cy="0"/>
        </a:xfrm>
      </p:grpSpPr>
      <p:sp>
        <p:nvSpPr>
          <p:cNvPr id="886" name="Google Shape;886;p135"/>
          <p:cNvSpPr txBox="1"/>
          <p:nvPr>
            <p:ph type="ctrTitle"/>
          </p:nvPr>
        </p:nvSpPr>
        <p:spPr>
          <a:xfrm>
            <a:off x="990600" y="0"/>
            <a:ext cx="7708500" cy="5143500"/>
          </a:xfrm>
          <a:prstGeom prst="rect">
            <a:avLst/>
          </a:prstGeom>
        </p:spPr>
        <p:txBody>
          <a:bodyPr anchorCtr="0" anchor="ctr" bIns="91425" lIns="0" spcFirstLastPara="1" rIns="91425" wrap="square" tIns="91425">
            <a:noAutofit/>
          </a:bodyPr>
          <a:lstStyle/>
          <a:p>
            <a:pPr indent="0" lvl="0" marL="0" rtl="0" algn="l">
              <a:lnSpc>
                <a:spcPct val="150000"/>
              </a:lnSpc>
              <a:spcBef>
                <a:spcPts val="0"/>
              </a:spcBef>
              <a:spcAft>
                <a:spcPts val="0"/>
              </a:spcAft>
              <a:buNone/>
            </a:pPr>
            <a:r>
              <a:rPr lang="en" sz="2400">
                <a:solidFill>
                  <a:srgbClr val="37B067"/>
                </a:solidFill>
                <a:latin typeface="Playfair Display"/>
                <a:ea typeface="Playfair Display"/>
                <a:cs typeface="Playfair Display"/>
                <a:sym typeface="Playfair Display"/>
              </a:rPr>
              <a:t>Use technology</a:t>
            </a:r>
            <a:r>
              <a:rPr lang="en" sz="2400">
                <a:solidFill>
                  <a:srgbClr val="FFFFFF"/>
                </a:solidFill>
                <a:latin typeface="Playfair Display"/>
                <a:ea typeface="Playfair Display"/>
                <a:cs typeface="Playfair Display"/>
                <a:sym typeface="Playfair Display"/>
              </a:rPr>
              <a:t>, don’t prescribe it</a:t>
            </a:r>
            <a:endParaRPr sz="2400">
              <a:solidFill>
                <a:srgbClr val="FFFFFF"/>
              </a:solidFill>
              <a:latin typeface="Playfair Display"/>
              <a:ea typeface="Playfair Display"/>
              <a:cs typeface="Playfair Display"/>
              <a:sym typeface="Playfair Display"/>
            </a:endParaRPr>
          </a:p>
          <a:p>
            <a:pPr indent="0" lvl="0" marL="0" rtl="0" algn="l">
              <a:lnSpc>
                <a:spcPct val="150000"/>
              </a:lnSpc>
              <a:spcBef>
                <a:spcPts val="0"/>
              </a:spcBef>
              <a:spcAft>
                <a:spcPts val="0"/>
              </a:spcAft>
              <a:buNone/>
            </a:pPr>
            <a:r>
              <a:rPr lang="en" sz="2400">
                <a:solidFill>
                  <a:srgbClr val="37B067"/>
                </a:solidFill>
                <a:latin typeface="Playfair Display"/>
                <a:ea typeface="Playfair Display"/>
                <a:cs typeface="Playfair Display"/>
                <a:sym typeface="Playfair Display"/>
              </a:rPr>
              <a:t>Create data for humans</a:t>
            </a:r>
            <a:r>
              <a:rPr lang="en" sz="2400">
                <a:solidFill>
                  <a:srgbClr val="FFFFFF"/>
                </a:solidFill>
                <a:latin typeface="Playfair Display"/>
                <a:ea typeface="Playfair Display"/>
                <a:cs typeface="Playfair Display"/>
                <a:sym typeface="Playfair Display"/>
              </a:rPr>
              <a:t>, not machines</a:t>
            </a:r>
            <a:endParaRPr sz="2400">
              <a:solidFill>
                <a:srgbClr val="FFFFFF"/>
              </a:solidFill>
              <a:latin typeface="Playfair Display"/>
              <a:ea typeface="Playfair Display"/>
              <a:cs typeface="Playfair Display"/>
              <a:sym typeface="Playfair Display"/>
            </a:endParaRPr>
          </a:p>
          <a:p>
            <a:pPr indent="0" lvl="0" marL="0" rtl="0" algn="l">
              <a:lnSpc>
                <a:spcPct val="150000"/>
              </a:lnSpc>
              <a:spcBef>
                <a:spcPts val="0"/>
              </a:spcBef>
              <a:spcAft>
                <a:spcPts val="0"/>
              </a:spcAft>
              <a:buNone/>
            </a:pPr>
            <a:r>
              <a:rPr lang="en" sz="2400">
                <a:solidFill>
                  <a:srgbClr val="37B067"/>
                </a:solidFill>
                <a:latin typeface="Playfair Display"/>
                <a:ea typeface="Playfair Display"/>
                <a:cs typeface="Playfair Display"/>
                <a:sym typeface="Playfair Display"/>
              </a:rPr>
              <a:t>Express complexity</a:t>
            </a:r>
            <a:r>
              <a:rPr lang="en" sz="2400">
                <a:solidFill>
                  <a:srgbClr val="FFFFFF"/>
                </a:solidFill>
                <a:latin typeface="Playfair Display"/>
                <a:ea typeface="Playfair Display"/>
                <a:cs typeface="Playfair Display"/>
                <a:sym typeface="Playfair Display"/>
              </a:rPr>
              <a:t>, don’t hide it</a:t>
            </a:r>
            <a:endParaRPr sz="2400">
              <a:solidFill>
                <a:srgbClr val="FFFFFF"/>
              </a:solidFill>
              <a:latin typeface="Playfair Display"/>
              <a:ea typeface="Playfair Display"/>
              <a:cs typeface="Playfair Display"/>
              <a:sym typeface="Playfair Display"/>
            </a:endParaRPr>
          </a:p>
          <a:p>
            <a:pPr indent="0" lvl="0" marL="0" rtl="0" algn="l">
              <a:lnSpc>
                <a:spcPct val="150000"/>
              </a:lnSpc>
              <a:spcBef>
                <a:spcPts val="0"/>
              </a:spcBef>
              <a:spcAft>
                <a:spcPts val="0"/>
              </a:spcAft>
              <a:buNone/>
            </a:pPr>
            <a:r>
              <a:t/>
            </a:r>
            <a:endParaRPr sz="2400">
              <a:solidFill>
                <a:srgbClr val="FFFFFF"/>
              </a:solidFill>
              <a:latin typeface="Playfair Display"/>
              <a:ea typeface="Playfair Display"/>
              <a:cs typeface="Playfair Display"/>
              <a:sym typeface="Playfair Display"/>
            </a:endParaRPr>
          </a:p>
          <a:p>
            <a:pPr indent="0" lvl="0" marL="0" rtl="0" algn="l">
              <a:lnSpc>
                <a:spcPct val="150000"/>
              </a:lnSpc>
              <a:spcBef>
                <a:spcPts val="0"/>
              </a:spcBef>
              <a:spcAft>
                <a:spcPts val="0"/>
              </a:spcAft>
              <a:buNone/>
            </a:pPr>
            <a:r>
              <a:t/>
            </a:r>
            <a:endParaRPr sz="2400">
              <a:solidFill>
                <a:srgbClr val="FFFFFF"/>
              </a:solidFill>
              <a:latin typeface="Playfair Display"/>
              <a:ea typeface="Playfair Display"/>
              <a:cs typeface="Playfair Display"/>
              <a:sym typeface="Playfair Display"/>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91925"/>
        </a:solidFill>
      </p:bgPr>
    </p:bg>
    <p:spTree>
      <p:nvGrpSpPr>
        <p:cNvPr id="890" name="Shape 890"/>
        <p:cNvGrpSpPr/>
        <p:nvPr/>
      </p:nvGrpSpPr>
      <p:grpSpPr>
        <a:xfrm>
          <a:off x="0" y="0"/>
          <a:ext cx="0" cy="0"/>
          <a:chOff x="0" y="0"/>
          <a:chExt cx="0" cy="0"/>
        </a:xfrm>
      </p:grpSpPr>
      <p:sp>
        <p:nvSpPr>
          <p:cNvPr id="891" name="Google Shape;891;p136"/>
          <p:cNvSpPr txBox="1"/>
          <p:nvPr>
            <p:ph type="ctrTitle"/>
          </p:nvPr>
        </p:nvSpPr>
        <p:spPr>
          <a:xfrm>
            <a:off x="990600" y="0"/>
            <a:ext cx="7708500" cy="5143500"/>
          </a:xfrm>
          <a:prstGeom prst="rect">
            <a:avLst/>
          </a:prstGeom>
        </p:spPr>
        <p:txBody>
          <a:bodyPr anchorCtr="0" anchor="ctr" bIns="91425" lIns="0" spcFirstLastPara="1" rIns="91425" wrap="square" tIns="91425">
            <a:noAutofit/>
          </a:bodyPr>
          <a:lstStyle/>
          <a:p>
            <a:pPr indent="0" lvl="0" marL="0" rtl="0" algn="l">
              <a:lnSpc>
                <a:spcPct val="150000"/>
              </a:lnSpc>
              <a:spcBef>
                <a:spcPts val="0"/>
              </a:spcBef>
              <a:spcAft>
                <a:spcPts val="0"/>
              </a:spcAft>
              <a:buNone/>
            </a:pPr>
            <a:r>
              <a:rPr lang="en" sz="2400">
                <a:solidFill>
                  <a:srgbClr val="37B067"/>
                </a:solidFill>
                <a:latin typeface="Playfair Display"/>
                <a:ea typeface="Playfair Display"/>
                <a:cs typeface="Playfair Display"/>
                <a:sym typeface="Playfair Display"/>
              </a:rPr>
              <a:t>Use technology</a:t>
            </a:r>
            <a:r>
              <a:rPr lang="en" sz="2400">
                <a:solidFill>
                  <a:srgbClr val="FFFFFF"/>
                </a:solidFill>
                <a:latin typeface="Playfair Display"/>
                <a:ea typeface="Playfair Display"/>
                <a:cs typeface="Playfair Display"/>
                <a:sym typeface="Playfair Display"/>
              </a:rPr>
              <a:t>, don’t prescribe it</a:t>
            </a:r>
            <a:endParaRPr sz="2400">
              <a:solidFill>
                <a:srgbClr val="FFFFFF"/>
              </a:solidFill>
              <a:latin typeface="Playfair Display"/>
              <a:ea typeface="Playfair Display"/>
              <a:cs typeface="Playfair Display"/>
              <a:sym typeface="Playfair Display"/>
            </a:endParaRPr>
          </a:p>
          <a:p>
            <a:pPr indent="0" lvl="0" marL="0" rtl="0" algn="l">
              <a:lnSpc>
                <a:spcPct val="150000"/>
              </a:lnSpc>
              <a:spcBef>
                <a:spcPts val="0"/>
              </a:spcBef>
              <a:spcAft>
                <a:spcPts val="0"/>
              </a:spcAft>
              <a:buNone/>
            </a:pPr>
            <a:r>
              <a:rPr lang="en" sz="2400">
                <a:solidFill>
                  <a:srgbClr val="37B067"/>
                </a:solidFill>
                <a:latin typeface="Playfair Display"/>
                <a:ea typeface="Playfair Display"/>
                <a:cs typeface="Playfair Display"/>
                <a:sym typeface="Playfair Display"/>
              </a:rPr>
              <a:t>Create data for humans</a:t>
            </a:r>
            <a:r>
              <a:rPr lang="en" sz="2400">
                <a:solidFill>
                  <a:srgbClr val="FFFFFF"/>
                </a:solidFill>
                <a:latin typeface="Playfair Display"/>
                <a:ea typeface="Playfair Display"/>
                <a:cs typeface="Playfair Display"/>
                <a:sym typeface="Playfair Display"/>
              </a:rPr>
              <a:t>, not machines</a:t>
            </a:r>
            <a:endParaRPr sz="2400">
              <a:solidFill>
                <a:srgbClr val="FFFFFF"/>
              </a:solidFill>
              <a:latin typeface="Playfair Display"/>
              <a:ea typeface="Playfair Display"/>
              <a:cs typeface="Playfair Display"/>
              <a:sym typeface="Playfair Display"/>
            </a:endParaRPr>
          </a:p>
          <a:p>
            <a:pPr indent="0" lvl="0" marL="0" rtl="0" algn="l">
              <a:lnSpc>
                <a:spcPct val="150000"/>
              </a:lnSpc>
              <a:spcBef>
                <a:spcPts val="0"/>
              </a:spcBef>
              <a:spcAft>
                <a:spcPts val="0"/>
              </a:spcAft>
              <a:buNone/>
            </a:pPr>
            <a:r>
              <a:rPr lang="en" sz="2400">
                <a:solidFill>
                  <a:srgbClr val="37B067"/>
                </a:solidFill>
                <a:latin typeface="Playfair Display"/>
                <a:ea typeface="Playfair Display"/>
                <a:cs typeface="Playfair Display"/>
                <a:sym typeface="Playfair Display"/>
              </a:rPr>
              <a:t>Express complexity</a:t>
            </a:r>
            <a:r>
              <a:rPr lang="en" sz="2400">
                <a:solidFill>
                  <a:srgbClr val="FFFFFF"/>
                </a:solidFill>
                <a:latin typeface="Playfair Display"/>
                <a:ea typeface="Playfair Display"/>
                <a:cs typeface="Playfair Display"/>
                <a:sym typeface="Playfair Display"/>
              </a:rPr>
              <a:t>, don’t hide it</a:t>
            </a:r>
            <a:endParaRPr sz="2400">
              <a:solidFill>
                <a:srgbClr val="FFFFFF"/>
              </a:solidFill>
              <a:latin typeface="Playfair Display"/>
              <a:ea typeface="Playfair Display"/>
              <a:cs typeface="Playfair Display"/>
              <a:sym typeface="Playfair Display"/>
            </a:endParaRPr>
          </a:p>
          <a:p>
            <a:pPr indent="0" lvl="0" marL="0" rtl="0" algn="l">
              <a:lnSpc>
                <a:spcPct val="150000"/>
              </a:lnSpc>
              <a:spcBef>
                <a:spcPts val="0"/>
              </a:spcBef>
              <a:spcAft>
                <a:spcPts val="0"/>
              </a:spcAft>
              <a:buNone/>
            </a:pPr>
            <a:r>
              <a:rPr lang="en" sz="2400">
                <a:solidFill>
                  <a:srgbClr val="37B067"/>
                </a:solidFill>
                <a:latin typeface="Playfair Display"/>
                <a:ea typeface="Playfair Display"/>
                <a:cs typeface="Playfair Display"/>
                <a:sym typeface="Playfair Display"/>
              </a:rPr>
              <a:t>Be flexible to change</a:t>
            </a:r>
            <a:r>
              <a:rPr lang="en" sz="2400">
                <a:solidFill>
                  <a:srgbClr val="FFFFFF"/>
                </a:solidFill>
                <a:latin typeface="Playfair Display"/>
                <a:ea typeface="Playfair Display"/>
                <a:cs typeface="Playfair Display"/>
                <a:sym typeface="Playfair Display"/>
              </a:rPr>
              <a:t>, not undone by it</a:t>
            </a:r>
            <a:endParaRPr sz="2400">
              <a:solidFill>
                <a:srgbClr val="FFFFFF"/>
              </a:solidFill>
              <a:latin typeface="Playfair Display"/>
              <a:ea typeface="Playfair Display"/>
              <a:cs typeface="Playfair Display"/>
              <a:sym typeface="Playfair Display"/>
            </a:endParaRPr>
          </a:p>
          <a:p>
            <a:pPr indent="0" lvl="0" marL="0" rtl="0" algn="l">
              <a:lnSpc>
                <a:spcPct val="150000"/>
              </a:lnSpc>
              <a:spcBef>
                <a:spcPts val="0"/>
              </a:spcBef>
              <a:spcAft>
                <a:spcPts val="0"/>
              </a:spcAft>
              <a:buNone/>
            </a:pPr>
            <a:r>
              <a:t/>
            </a:r>
            <a:endParaRPr sz="2400">
              <a:solidFill>
                <a:srgbClr val="FFFFFF"/>
              </a:solidFill>
              <a:latin typeface="Playfair Display"/>
              <a:ea typeface="Playfair Display"/>
              <a:cs typeface="Playfair Display"/>
              <a:sym typeface="Playfair Display"/>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91925"/>
        </a:solidFill>
      </p:bgPr>
    </p:bg>
    <p:spTree>
      <p:nvGrpSpPr>
        <p:cNvPr id="895" name="Shape 895"/>
        <p:cNvGrpSpPr/>
        <p:nvPr/>
      </p:nvGrpSpPr>
      <p:grpSpPr>
        <a:xfrm>
          <a:off x="0" y="0"/>
          <a:ext cx="0" cy="0"/>
          <a:chOff x="0" y="0"/>
          <a:chExt cx="0" cy="0"/>
        </a:xfrm>
      </p:grpSpPr>
      <p:sp>
        <p:nvSpPr>
          <p:cNvPr id="896" name="Google Shape;896;p137"/>
          <p:cNvSpPr txBox="1"/>
          <p:nvPr>
            <p:ph type="ctrTitle"/>
          </p:nvPr>
        </p:nvSpPr>
        <p:spPr>
          <a:xfrm>
            <a:off x="990600" y="0"/>
            <a:ext cx="7708500" cy="5143500"/>
          </a:xfrm>
          <a:prstGeom prst="rect">
            <a:avLst/>
          </a:prstGeom>
        </p:spPr>
        <p:txBody>
          <a:bodyPr anchorCtr="0" anchor="ctr" bIns="91425" lIns="0" spcFirstLastPara="1" rIns="91425" wrap="square" tIns="91425">
            <a:noAutofit/>
          </a:bodyPr>
          <a:lstStyle/>
          <a:p>
            <a:pPr indent="0" lvl="0" marL="0" rtl="0" algn="l">
              <a:lnSpc>
                <a:spcPct val="150000"/>
              </a:lnSpc>
              <a:spcBef>
                <a:spcPts val="0"/>
              </a:spcBef>
              <a:spcAft>
                <a:spcPts val="0"/>
              </a:spcAft>
              <a:buNone/>
            </a:pPr>
            <a:r>
              <a:rPr lang="en" sz="2400">
                <a:solidFill>
                  <a:srgbClr val="37B067"/>
                </a:solidFill>
                <a:latin typeface="Playfair Display"/>
                <a:ea typeface="Playfair Display"/>
                <a:cs typeface="Playfair Display"/>
                <a:sym typeface="Playfair Display"/>
              </a:rPr>
              <a:t>Use technology</a:t>
            </a:r>
            <a:r>
              <a:rPr lang="en" sz="2400">
                <a:solidFill>
                  <a:srgbClr val="FFFFFF"/>
                </a:solidFill>
                <a:latin typeface="Playfair Display"/>
                <a:ea typeface="Playfair Display"/>
                <a:cs typeface="Playfair Display"/>
                <a:sym typeface="Playfair Display"/>
              </a:rPr>
              <a:t>, don’t prescribe it</a:t>
            </a:r>
            <a:endParaRPr sz="2400">
              <a:solidFill>
                <a:srgbClr val="FFFFFF"/>
              </a:solidFill>
              <a:latin typeface="Playfair Display"/>
              <a:ea typeface="Playfair Display"/>
              <a:cs typeface="Playfair Display"/>
              <a:sym typeface="Playfair Display"/>
            </a:endParaRPr>
          </a:p>
          <a:p>
            <a:pPr indent="0" lvl="0" marL="0" rtl="0" algn="l">
              <a:lnSpc>
                <a:spcPct val="150000"/>
              </a:lnSpc>
              <a:spcBef>
                <a:spcPts val="0"/>
              </a:spcBef>
              <a:spcAft>
                <a:spcPts val="0"/>
              </a:spcAft>
              <a:buNone/>
            </a:pPr>
            <a:r>
              <a:rPr lang="en" sz="2400">
                <a:solidFill>
                  <a:srgbClr val="37B067"/>
                </a:solidFill>
                <a:latin typeface="Playfair Display"/>
                <a:ea typeface="Playfair Display"/>
                <a:cs typeface="Playfair Display"/>
                <a:sym typeface="Playfair Display"/>
              </a:rPr>
              <a:t>Create data for humans</a:t>
            </a:r>
            <a:r>
              <a:rPr lang="en" sz="2400">
                <a:solidFill>
                  <a:srgbClr val="FFFFFF"/>
                </a:solidFill>
                <a:latin typeface="Playfair Display"/>
                <a:ea typeface="Playfair Display"/>
                <a:cs typeface="Playfair Display"/>
                <a:sym typeface="Playfair Display"/>
              </a:rPr>
              <a:t>, not machines</a:t>
            </a:r>
            <a:endParaRPr sz="2400">
              <a:solidFill>
                <a:srgbClr val="FFFFFF"/>
              </a:solidFill>
              <a:latin typeface="Playfair Display"/>
              <a:ea typeface="Playfair Display"/>
              <a:cs typeface="Playfair Display"/>
              <a:sym typeface="Playfair Display"/>
            </a:endParaRPr>
          </a:p>
          <a:p>
            <a:pPr indent="0" lvl="0" marL="0" rtl="0" algn="l">
              <a:lnSpc>
                <a:spcPct val="150000"/>
              </a:lnSpc>
              <a:spcBef>
                <a:spcPts val="0"/>
              </a:spcBef>
              <a:spcAft>
                <a:spcPts val="0"/>
              </a:spcAft>
              <a:buClr>
                <a:schemeClr val="dk1"/>
              </a:buClr>
              <a:buSzPts val="1100"/>
              <a:buFont typeface="Arial"/>
              <a:buNone/>
            </a:pPr>
            <a:r>
              <a:rPr lang="en" sz="2400">
                <a:solidFill>
                  <a:srgbClr val="37B067"/>
                </a:solidFill>
                <a:latin typeface="Playfair Display"/>
                <a:ea typeface="Playfair Display"/>
                <a:cs typeface="Playfair Display"/>
                <a:sym typeface="Playfair Display"/>
              </a:rPr>
              <a:t>Express complexity</a:t>
            </a:r>
            <a:r>
              <a:rPr lang="en" sz="2400">
                <a:solidFill>
                  <a:srgbClr val="FFFFFF"/>
                </a:solidFill>
                <a:latin typeface="Playfair Display"/>
                <a:ea typeface="Playfair Display"/>
                <a:cs typeface="Playfair Display"/>
                <a:sym typeface="Playfair Display"/>
              </a:rPr>
              <a:t>, don’t hide it</a:t>
            </a:r>
            <a:endParaRPr sz="2400">
              <a:solidFill>
                <a:srgbClr val="FFFFFF"/>
              </a:solidFill>
              <a:latin typeface="Playfair Display"/>
              <a:ea typeface="Playfair Display"/>
              <a:cs typeface="Playfair Display"/>
              <a:sym typeface="Playfair Display"/>
            </a:endParaRPr>
          </a:p>
          <a:p>
            <a:pPr indent="0" lvl="0" marL="0" rtl="0" algn="l">
              <a:lnSpc>
                <a:spcPct val="150000"/>
              </a:lnSpc>
              <a:spcBef>
                <a:spcPts val="0"/>
              </a:spcBef>
              <a:spcAft>
                <a:spcPts val="0"/>
              </a:spcAft>
              <a:buNone/>
            </a:pPr>
            <a:r>
              <a:rPr lang="en" sz="2400">
                <a:solidFill>
                  <a:srgbClr val="37B067"/>
                </a:solidFill>
                <a:latin typeface="Playfair Display"/>
                <a:ea typeface="Playfair Display"/>
                <a:cs typeface="Playfair Display"/>
                <a:sym typeface="Playfair Display"/>
              </a:rPr>
              <a:t>Be flexible to change</a:t>
            </a:r>
            <a:r>
              <a:rPr lang="en" sz="2400">
                <a:solidFill>
                  <a:srgbClr val="FFFFFF"/>
                </a:solidFill>
                <a:latin typeface="Playfair Display"/>
                <a:ea typeface="Playfair Display"/>
                <a:cs typeface="Playfair Display"/>
                <a:sym typeface="Playfair Display"/>
              </a:rPr>
              <a:t>, not undone by it</a:t>
            </a:r>
            <a:endParaRPr sz="2400">
              <a:solidFill>
                <a:srgbClr val="FFFFFF"/>
              </a:solidFill>
              <a:latin typeface="Playfair Display"/>
              <a:ea typeface="Playfair Display"/>
              <a:cs typeface="Playfair Display"/>
              <a:sym typeface="Playfair Display"/>
            </a:endParaRPr>
          </a:p>
          <a:p>
            <a:pPr indent="0" lvl="0" marL="0" rtl="0" algn="l">
              <a:lnSpc>
                <a:spcPct val="150000"/>
              </a:lnSpc>
              <a:spcBef>
                <a:spcPts val="0"/>
              </a:spcBef>
              <a:spcAft>
                <a:spcPts val="0"/>
              </a:spcAft>
              <a:buNone/>
            </a:pPr>
            <a:r>
              <a:rPr lang="en" sz="2400">
                <a:solidFill>
                  <a:srgbClr val="37B067"/>
                </a:solidFill>
                <a:latin typeface="Playfair Display"/>
                <a:ea typeface="Playfair Display"/>
                <a:cs typeface="Playfair Display"/>
                <a:sym typeface="Playfair Display"/>
              </a:rPr>
              <a:t>Share stories that tell why,</a:t>
            </a:r>
            <a:r>
              <a:rPr lang="en" sz="2400">
                <a:solidFill>
                  <a:srgbClr val="FFFFFF"/>
                </a:solidFill>
                <a:latin typeface="Playfair Display"/>
                <a:ea typeface="Playfair Display"/>
                <a:cs typeface="Playfair Display"/>
                <a:sym typeface="Playfair Display"/>
              </a:rPr>
              <a:t> not data that says what</a:t>
            </a:r>
            <a:endParaRPr sz="2400">
              <a:solidFill>
                <a:srgbClr val="FFFFFF"/>
              </a:solidFill>
              <a:latin typeface="Playfair Display"/>
              <a:ea typeface="Playfair Display"/>
              <a:cs typeface="Playfair Display"/>
              <a:sym typeface="Playfair Display"/>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0" name="Shape 900"/>
        <p:cNvGrpSpPr/>
        <p:nvPr/>
      </p:nvGrpSpPr>
      <p:grpSpPr>
        <a:xfrm>
          <a:off x="0" y="0"/>
          <a:ext cx="0" cy="0"/>
          <a:chOff x="0" y="0"/>
          <a:chExt cx="0" cy="0"/>
        </a:xfrm>
      </p:grpSpPr>
      <p:pic>
        <p:nvPicPr>
          <p:cNvPr id="901" name="Google Shape;901;p138"/>
          <p:cNvPicPr preferRelativeResize="0"/>
          <p:nvPr/>
        </p:nvPicPr>
        <p:blipFill>
          <a:blip r:embed="rId3">
            <a:alphaModFix/>
          </a:blip>
          <a:stretch>
            <a:fillRect/>
          </a:stretch>
        </p:blipFill>
        <p:spPr>
          <a:xfrm>
            <a:off x="-36775" y="0"/>
            <a:ext cx="9217564" cy="5143499"/>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91925"/>
        </a:solidFill>
      </p:bgPr>
    </p:bg>
    <p:spTree>
      <p:nvGrpSpPr>
        <p:cNvPr id="905" name="Shape 905"/>
        <p:cNvGrpSpPr/>
        <p:nvPr/>
      </p:nvGrpSpPr>
      <p:grpSpPr>
        <a:xfrm>
          <a:off x="0" y="0"/>
          <a:ext cx="0" cy="0"/>
          <a:chOff x="0" y="0"/>
          <a:chExt cx="0" cy="0"/>
        </a:xfrm>
      </p:grpSpPr>
      <p:sp>
        <p:nvSpPr>
          <p:cNvPr id="906" name="Google Shape;906;p139"/>
          <p:cNvSpPr txBox="1"/>
          <p:nvPr>
            <p:ph type="ctrTitle"/>
          </p:nvPr>
        </p:nvSpPr>
        <p:spPr>
          <a:xfrm>
            <a:off x="491675" y="1242375"/>
            <a:ext cx="5522100" cy="205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5000">
                <a:solidFill>
                  <a:srgbClr val="FFFFFF"/>
                </a:solidFill>
                <a:latin typeface="Playfair Display"/>
                <a:ea typeface="Playfair Display"/>
                <a:cs typeface="Playfair Display"/>
                <a:sym typeface="Playfair Display"/>
              </a:rPr>
              <a:t>Questions?</a:t>
            </a:r>
            <a:endParaRPr sz="5000">
              <a:solidFill>
                <a:srgbClr val="FFFFFF"/>
              </a:solidFill>
              <a:latin typeface="Playfair Display"/>
              <a:ea typeface="Playfair Display"/>
              <a:cs typeface="Playfair Display"/>
              <a:sym typeface="Playfair Display"/>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91925"/>
        </a:solidFill>
      </p:bgPr>
    </p:bg>
    <p:spTree>
      <p:nvGrpSpPr>
        <p:cNvPr id="910" name="Shape 910"/>
        <p:cNvGrpSpPr/>
        <p:nvPr/>
      </p:nvGrpSpPr>
      <p:grpSpPr>
        <a:xfrm>
          <a:off x="0" y="0"/>
          <a:ext cx="0" cy="0"/>
          <a:chOff x="0" y="0"/>
          <a:chExt cx="0" cy="0"/>
        </a:xfrm>
      </p:grpSpPr>
      <p:sp>
        <p:nvSpPr>
          <p:cNvPr id="911" name="Google Shape;911;p140"/>
          <p:cNvSpPr txBox="1"/>
          <p:nvPr>
            <p:ph type="ctrTitle"/>
          </p:nvPr>
        </p:nvSpPr>
        <p:spPr>
          <a:xfrm>
            <a:off x="491675" y="1242375"/>
            <a:ext cx="5522100" cy="205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5000">
                <a:solidFill>
                  <a:srgbClr val="FFFFFF"/>
                </a:solidFill>
                <a:latin typeface="Playfair Display"/>
                <a:ea typeface="Playfair Display"/>
                <a:cs typeface="Playfair Display"/>
                <a:sym typeface="Playfair Display"/>
              </a:rPr>
              <a:t>Backup</a:t>
            </a:r>
            <a:endParaRPr sz="5000">
              <a:solidFill>
                <a:srgbClr val="FFFFFF"/>
              </a:solidFill>
              <a:latin typeface="Playfair Display"/>
              <a:ea typeface="Playfair Display"/>
              <a:cs typeface="Playfair Display"/>
              <a:sym typeface="Playfair Display"/>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5" name="Shape 915"/>
        <p:cNvGrpSpPr/>
        <p:nvPr/>
      </p:nvGrpSpPr>
      <p:grpSpPr>
        <a:xfrm>
          <a:off x="0" y="0"/>
          <a:ext cx="0" cy="0"/>
          <a:chOff x="0" y="0"/>
          <a:chExt cx="0" cy="0"/>
        </a:xfrm>
      </p:grpSpPr>
      <p:sp>
        <p:nvSpPr>
          <p:cNvPr id="916" name="Google Shape;916;p141"/>
          <p:cNvSpPr txBox="1"/>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917" name="Google Shape;917;p141"/>
          <p:cNvPicPr preferRelativeResize="0"/>
          <p:nvPr/>
        </p:nvPicPr>
        <p:blipFill>
          <a:blip r:embed="rId3">
            <a:alphaModFix/>
          </a:blip>
          <a:stretch>
            <a:fillRect/>
          </a:stretch>
        </p:blipFill>
        <p:spPr>
          <a:xfrm>
            <a:off x="0" y="-285756"/>
            <a:ext cx="9144000" cy="571500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sp>
        <p:nvSpPr>
          <p:cNvPr id="124" name="Google Shape;124;p25"/>
          <p:cNvSpPr/>
          <p:nvPr/>
        </p:nvSpPr>
        <p:spPr>
          <a:xfrm>
            <a:off x="1964375" y="3590310"/>
            <a:ext cx="5344200" cy="551100"/>
          </a:xfrm>
          <a:prstGeom prst="trapezoid">
            <a:avLst>
              <a:gd fmla="val 65557" name="adj"/>
            </a:avLst>
          </a:prstGeom>
          <a:solidFill>
            <a:srgbClr val="F2FAF5"/>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Playfair Display"/>
                <a:ea typeface="Playfair Display"/>
                <a:cs typeface="Playfair Display"/>
                <a:sym typeface="Playfair Display"/>
              </a:rPr>
              <a:t>Physiological needs</a:t>
            </a:r>
            <a:endParaRPr sz="2000">
              <a:latin typeface="Playfair Display"/>
              <a:ea typeface="Playfair Display"/>
              <a:cs typeface="Playfair Display"/>
              <a:sym typeface="Playfair Display"/>
            </a:endParaRPr>
          </a:p>
        </p:txBody>
      </p:sp>
      <p:sp>
        <p:nvSpPr>
          <p:cNvPr id="125" name="Google Shape;125;p25"/>
          <p:cNvSpPr/>
          <p:nvPr/>
        </p:nvSpPr>
        <p:spPr>
          <a:xfrm>
            <a:off x="2350295" y="3039144"/>
            <a:ext cx="45786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Safety and security</a:t>
            </a:r>
            <a:endParaRPr sz="2000">
              <a:solidFill>
                <a:srgbClr val="FFFFFF"/>
              </a:solidFill>
              <a:latin typeface="Playfair Display"/>
              <a:ea typeface="Playfair Display"/>
              <a:cs typeface="Playfair Display"/>
              <a:sym typeface="Playfair Display"/>
            </a:endParaRPr>
          </a:p>
        </p:txBody>
      </p:sp>
      <p:sp>
        <p:nvSpPr>
          <p:cNvPr id="126" name="Google Shape;126;p25"/>
          <p:cNvSpPr/>
          <p:nvPr/>
        </p:nvSpPr>
        <p:spPr>
          <a:xfrm>
            <a:off x="2732836" y="2487979"/>
            <a:ext cx="38103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Social belonging</a:t>
            </a:r>
            <a:endParaRPr sz="2000">
              <a:solidFill>
                <a:srgbClr val="FFFFFF"/>
              </a:solidFill>
              <a:latin typeface="Playfair Display"/>
              <a:ea typeface="Playfair Display"/>
              <a:cs typeface="Playfair Display"/>
              <a:sym typeface="Playfair Display"/>
            </a:endParaRPr>
          </a:p>
        </p:txBody>
      </p:sp>
      <p:sp>
        <p:nvSpPr>
          <p:cNvPr id="127" name="Google Shape;127;p25"/>
          <p:cNvSpPr/>
          <p:nvPr/>
        </p:nvSpPr>
        <p:spPr>
          <a:xfrm>
            <a:off x="3115606" y="1936813"/>
            <a:ext cx="30417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Esteem</a:t>
            </a:r>
            <a:endParaRPr sz="2000">
              <a:solidFill>
                <a:srgbClr val="FFFFFF"/>
              </a:solidFill>
              <a:latin typeface="Playfair Display"/>
              <a:ea typeface="Playfair Display"/>
              <a:cs typeface="Playfair Display"/>
              <a:sym typeface="Playfair Display"/>
            </a:endParaRPr>
          </a:p>
        </p:txBody>
      </p:sp>
      <p:sp>
        <p:nvSpPr>
          <p:cNvPr id="128" name="Google Shape;128;p25"/>
          <p:cNvSpPr/>
          <p:nvPr/>
        </p:nvSpPr>
        <p:spPr>
          <a:xfrm>
            <a:off x="3501526" y="215800"/>
            <a:ext cx="2269800" cy="17208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solidFill>
                <a:srgbClr val="FFFFFF"/>
              </a:solidFill>
              <a:highlight>
                <a:srgbClr val="FFFFFF"/>
              </a:highlight>
              <a:latin typeface="Playfair Display"/>
              <a:ea typeface="Playfair Display"/>
              <a:cs typeface="Playfair Display"/>
              <a:sym typeface="Playfair Display"/>
            </a:endParaRPr>
          </a:p>
        </p:txBody>
      </p:sp>
      <p:sp>
        <p:nvSpPr>
          <p:cNvPr id="129" name="Google Shape;129;p25"/>
          <p:cNvSpPr txBox="1"/>
          <p:nvPr/>
        </p:nvSpPr>
        <p:spPr>
          <a:xfrm>
            <a:off x="3531675" y="710075"/>
            <a:ext cx="2206500" cy="1226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Self-</a:t>
            </a:r>
            <a:endParaRPr sz="2000">
              <a:solidFill>
                <a:srgbClr val="FFFFFF"/>
              </a:solidFill>
              <a:latin typeface="Playfair Display"/>
              <a:ea typeface="Playfair Display"/>
              <a:cs typeface="Playfair Display"/>
              <a:sym typeface="Playfair Display"/>
            </a:endParaRPr>
          </a:p>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actualization</a:t>
            </a:r>
            <a:endParaRPr sz="2000">
              <a:solidFill>
                <a:srgbClr val="FFFFFF"/>
              </a:solidFill>
              <a:latin typeface="Playfair Display"/>
              <a:ea typeface="Playfair Display"/>
              <a:cs typeface="Playfair Display"/>
              <a:sym typeface="Playfair Display"/>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1" name="Shape 921"/>
        <p:cNvGrpSpPr/>
        <p:nvPr/>
      </p:nvGrpSpPr>
      <p:grpSpPr>
        <a:xfrm>
          <a:off x="0" y="0"/>
          <a:ext cx="0" cy="0"/>
          <a:chOff x="0" y="0"/>
          <a:chExt cx="0" cy="0"/>
        </a:xfrm>
      </p:grpSpPr>
      <p:pic>
        <p:nvPicPr>
          <p:cNvPr id="922" name="Google Shape;922;p142"/>
          <p:cNvPicPr preferRelativeResize="0"/>
          <p:nvPr/>
        </p:nvPicPr>
        <p:blipFill rotWithShape="1">
          <a:blip r:embed="rId3">
            <a:alphaModFix/>
          </a:blip>
          <a:srcRect b="6319" l="1795" r="8421" t="-6319"/>
          <a:stretch/>
        </p:blipFill>
        <p:spPr>
          <a:xfrm>
            <a:off x="1439100" y="2424100"/>
            <a:ext cx="6265800" cy="1311075"/>
          </a:xfrm>
          <a:prstGeom prst="rect">
            <a:avLst/>
          </a:prstGeom>
          <a:noFill/>
          <a:ln>
            <a:noFill/>
          </a:ln>
        </p:spPr>
      </p:pic>
      <p:pic>
        <p:nvPicPr>
          <p:cNvPr id="923" name="Google Shape;923;p142"/>
          <p:cNvPicPr preferRelativeResize="0"/>
          <p:nvPr/>
        </p:nvPicPr>
        <p:blipFill>
          <a:blip r:embed="rId4">
            <a:alphaModFix/>
          </a:blip>
          <a:stretch>
            <a:fillRect/>
          </a:stretch>
        </p:blipFill>
        <p:spPr>
          <a:xfrm>
            <a:off x="1439100" y="1408325"/>
            <a:ext cx="1456175" cy="920300"/>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91925"/>
        </a:solidFill>
      </p:bgPr>
    </p:bg>
    <p:spTree>
      <p:nvGrpSpPr>
        <p:cNvPr id="927" name="Shape 927"/>
        <p:cNvGrpSpPr/>
        <p:nvPr/>
      </p:nvGrpSpPr>
      <p:grpSpPr>
        <a:xfrm>
          <a:off x="0" y="0"/>
          <a:ext cx="0" cy="0"/>
          <a:chOff x="0" y="0"/>
          <a:chExt cx="0" cy="0"/>
        </a:xfrm>
      </p:grpSpPr>
      <p:sp>
        <p:nvSpPr>
          <p:cNvPr id="928" name="Google Shape;928;p143"/>
          <p:cNvSpPr txBox="1"/>
          <p:nvPr>
            <p:ph type="ctrTitle"/>
          </p:nvPr>
        </p:nvSpPr>
        <p:spPr>
          <a:xfrm>
            <a:off x="4063050" y="0"/>
            <a:ext cx="5081100" cy="5143500"/>
          </a:xfrm>
          <a:prstGeom prst="rect">
            <a:avLst/>
          </a:prstGeom>
        </p:spPr>
        <p:txBody>
          <a:bodyPr anchorCtr="0" anchor="ctr" bIns="91425" lIns="0" spcFirstLastPara="1" rIns="91425" wrap="square" tIns="91425">
            <a:noAutofit/>
          </a:bodyPr>
          <a:lstStyle/>
          <a:p>
            <a:pPr indent="0" lvl="0" marL="0" rtl="0" algn="l">
              <a:lnSpc>
                <a:spcPct val="150000"/>
              </a:lnSpc>
              <a:spcBef>
                <a:spcPts val="0"/>
              </a:spcBef>
              <a:spcAft>
                <a:spcPts val="0"/>
              </a:spcAft>
              <a:buNone/>
            </a:pPr>
            <a:r>
              <a:rPr lang="en" sz="2400">
                <a:solidFill>
                  <a:srgbClr val="FFFFFF"/>
                </a:solidFill>
                <a:latin typeface="Playfair Display"/>
                <a:ea typeface="Playfair Display"/>
                <a:cs typeface="Playfair Display"/>
                <a:sym typeface="Playfair Display"/>
              </a:rPr>
              <a:t>Love it but all over the place</a:t>
            </a:r>
            <a:endParaRPr sz="2400">
              <a:solidFill>
                <a:srgbClr val="FFFFFF"/>
              </a:solidFill>
              <a:latin typeface="Playfair Display"/>
              <a:ea typeface="Playfair Display"/>
              <a:cs typeface="Playfair Display"/>
              <a:sym typeface="Playfair Display"/>
            </a:endParaRPr>
          </a:p>
          <a:p>
            <a:pPr indent="0" lvl="0" marL="0" rtl="0" algn="l">
              <a:lnSpc>
                <a:spcPct val="150000"/>
              </a:lnSpc>
              <a:spcBef>
                <a:spcPts val="0"/>
              </a:spcBef>
              <a:spcAft>
                <a:spcPts val="0"/>
              </a:spcAft>
              <a:buNone/>
            </a:pPr>
            <a:r>
              <a:rPr lang="en" sz="2400">
                <a:solidFill>
                  <a:srgbClr val="FFFFFF"/>
                </a:solidFill>
                <a:latin typeface="Playfair Display"/>
                <a:ea typeface="Playfair Display"/>
                <a:cs typeface="Playfair Display"/>
                <a:sym typeface="Playfair Display"/>
              </a:rPr>
              <a:t>Care about the output</a:t>
            </a:r>
            <a:endParaRPr sz="2400">
              <a:solidFill>
                <a:srgbClr val="FFFFFF"/>
              </a:solidFill>
              <a:latin typeface="Playfair Display"/>
              <a:ea typeface="Playfair Display"/>
              <a:cs typeface="Playfair Display"/>
              <a:sym typeface="Playfair Display"/>
            </a:endParaRPr>
          </a:p>
          <a:p>
            <a:pPr indent="0" lvl="0" marL="0" rtl="0" algn="l">
              <a:lnSpc>
                <a:spcPct val="150000"/>
              </a:lnSpc>
              <a:spcBef>
                <a:spcPts val="0"/>
              </a:spcBef>
              <a:spcAft>
                <a:spcPts val="0"/>
              </a:spcAft>
              <a:buNone/>
            </a:pPr>
            <a:r>
              <a:rPr lang="en" sz="2400">
                <a:solidFill>
                  <a:srgbClr val="FFFFFF"/>
                </a:solidFill>
                <a:latin typeface="Playfair Display"/>
                <a:ea typeface="Playfair Display"/>
                <a:cs typeface="Playfair Display"/>
                <a:sym typeface="Playfair Display"/>
              </a:rPr>
              <a:t>Parts of it</a:t>
            </a:r>
            <a:endParaRPr sz="2400">
              <a:solidFill>
                <a:srgbClr val="FFFFFF"/>
              </a:solidFill>
              <a:latin typeface="Playfair Display"/>
              <a:ea typeface="Playfair Display"/>
              <a:cs typeface="Playfair Display"/>
              <a:sym typeface="Playfair Display"/>
            </a:endParaRPr>
          </a:p>
          <a:p>
            <a:pPr indent="0" lvl="0" marL="0" rtl="0" algn="l">
              <a:lnSpc>
                <a:spcPct val="150000"/>
              </a:lnSpc>
              <a:spcBef>
                <a:spcPts val="0"/>
              </a:spcBef>
              <a:spcAft>
                <a:spcPts val="0"/>
              </a:spcAft>
              <a:buNone/>
            </a:pPr>
            <a:r>
              <a:rPr lang="en" sz="2400">
                <a:solidFill>
                  <a:srgbClr val="FFFFFF"/>
                </a:solidFill>
                <a:latin typeface="Playfair Display"/>
                <a:ea typeface="Playfair Display"/>
                <a:cs typeface="Playfair Display"/>
                <a:sym typeface="Playfair Display"/>
              </a:rPr>
              <a:t>A useful tool</a:t>
            </a:r>
            <a:endParaRPr sz="2400">
              <a:solidFill>
                <a:srgbClr val="FFFFFF"/>
              </a:solidFill>
              <a:latin typeface="Playfair Display"/>
              <a:ea typeface="Playfair Display"/>
              <a:cs typeface="Playfair Display"/>
              <a:sym typeface="Playfair Display"/>
            </a:endParaRPr>
          </a:p>
          <a:p>
            <a:pPr indent="0" lvl="0" marL="0" rtl="0" algn="l">
              <a:lnSpc>
                <a:spcPct val="150000"/>
              </a:lnSpc>
              <a:spcBef>
                <a:spcPts val="0"/>
              </a:spcBef>
              <a:spcAft>
                <a:spcPts val="0"/>
              </a:spcAft>
              <a:buNone/>
            </a:pPr>
            <a:r>
              <a:rPr lang="en" sz="2400">
                <a:solidFill>
                  <a:srgbClr val="FFFFFF"/>
                </a:solidFill>
                <a:latin typeface="Playfair Display"/>
                <a:ea typeface="Playfair Display"/>
                <a:cs typeface="Playfair Display"/>
                <a:sym typeface="Playfair Display"/>
              </a:rPr>
              <a:t>It’s why we do this</a:t>
            </a:r>
            <a:endParaRPr sz="2400">
              <a:solidFill>
                <a:srgbClr val="FFFFFF"/>
              </a:solidFill>
              <a:latin typeface="Playfair Display"/>
              <a:ea typeface="Playfair Display"/>
              <a:cs typeface="Playfair Display"/>
              <a:sym typeface="Playfair Display"/>
            </a:endParaRPr>
          </a:p>
          <a:p>
            <a:pPr indent="0" lvl="0" marL="0" rtl="0" algn="l">
              <a:lnSpc>
                <a:spcPct val="150000"/>
              </a:lnSpc>
              <a:spcBef>
                <a:spcPts val="0"/>
              </a:spcBef>
              <a:spcAft>
                <a:spcPts val="0"/>
              </a:spcAft>
              <a:buNone/>
            </a:pPr>
            <a:r>
              <a:rPr lang="en" sz="2400">
                <a:solidFill>
                  <a:schemeClr val="lt1"/>
                </a:solidFill>
                <a:latin typeface="Playfair Display"/>
                <a:ea typeface="Playfair Display"/>
                <a:cs typeface="Playfair Display"/>
                <a:sym typeface="Playfair Display"/>
              </a:rPr>
              <a:t>It’s how we’re effective</a:t>
            </a:r>
            <a:endParaRPr sz="2400">
              <a:solidFill>
                <a:schemeClr val="lt1"/>
              </a:solidFill>
              <a:latin typeface="Playfair Display"/>
              <a:ea typeface="Playfair Display"/>
              <a:cs typeface="Playfair Display"/>
              <a:sym typeface="Playfair Display"/>
            </a:endParaRPr>
          </a:p>
          <a:p>
            <a:pPr indent="0" lvl="0" marL="0" rtl="0" algn="l">
              <a:lnSpc>
                <a:spcPct val="150000"/>
              </a:lnSpc>
              <a:spcBef>
                <a:spcPts val="0"/>
              </a:spcBef>
              <a:spcAft>
                <a:spcPts val="0"/>
              </a:spcAft>
              <a:buNone/>
            </a:pPr>
            <a:r>
              <a:rPr lang="en" sz="2400">
                <a:solidFill>
                  <a:schemeClr val="lt1"/>
                </a:solidFill>
                <a:latin typeface="Playfair Display"/>
                <a:ea typeface="Playfair Display"/>
                <a:cs typeface="Playfair Display"/>
                <a:sym typeface="Playfair Display"/>
              </a:rPr>
              <a:t>It’s what makes our job possible</a:t>
            </a:r>
            <a:endParaRPr sz="2400">
              <a:solidFill>
                <a:srgbClr val="FFFFFF"/>
              </a:solidFill>
              <a:latin typeface="Playfair Display"/>
              <a:ea typeface="Playfair Display"/>
              <a:cs typeface="Playfair Display"/>
              <a:sym typeface="Playfair Display"/>
            </a:endParaRPr>
          </a:p>
        </p:txBody>
      </p:sp>
      <p:sp>
        <p:nvSpPr>
          <p:cNvPr id="929" name="Google Shape;929;p143"/>
          <p:cNvSpPr txBox="1"/>
          <p:nvPr>
            <p:ph type="ctrTitle"/>
          </p:nvPr>
        </p:nvSpPr>
        <p:spPr>
          <a:xfrm>
            <a:off x="290825" y="0"/>
            <a:ext cx="3815100" cy="5143500"/>
          </a:xfrm>
          <a:prstGeom prst="rect">
            <a:avLst/>
          </a:prstGeom>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2400">
                <a:solidFill>
                  <a:srgbClr val="FFFFFF"/>
                </a:solidFill>
                <a:latin typeface="Playfair Display"/>
                <a:ea typeface="Playfair Display"/>
                <a:cs typeface="Playfair Display"/>
                <a:sym typeface="Playfair Display"/>
              </a:rPr>
              <a:t>SQL……………………………....</a:t>
            </a:r>
            <a:endParaRPr sz="2400">
              <a:solidFill>
                <a:srgbClr val="FFFFFF"/>
              </a:solidFill>
              <a:latin typeface="Playfair Display"/>
              <a:ea typeface="Playfair Display"/>
              <a:cs typeface="Playfair Display"/>
              <a:sym typeface="Playfair Display"/>
            </a:endParaRPr>
          </a:p>
          <a:p>
            <a:pPr indent="0" lvl="0" marL="0" rtl="0" algn="l">
              <a:lnSpc>
                <a:spcPct val="150000"/>
              </a:lnSpc>
              <a:spcBef>
                <a:spcPts val="0"/>
              </a:spcBef>
              <a:spcAft>
                <a:spcPts val="0"/>
              </a:spcAft>
              <a:buNone/>
            </a:pPr>
            <a:r>
              <a:rPr lang="en" sz="2400">
                <a:solidFill>
                  <a:srgbClr val="FFFFFF"/>
                </a:solidFill>
                <a:latin typeface="Playfair Display"/>
                <a:ea typeface="Playfair Display"/>
                <a:cs typeface="Playfair Display"/>
                <a:sym typeface="Playfair Display"/>
              </a:rPr>
              <a:t>Data engineering…………...</a:t>
            </a:r>
            <a:endParaRPr sz="2400">
              <a:solidFill>
                <a:srgbClr val="FFFFFF"/>
              </a:solidFill>
              <a:latin typeface="Playfair Display"/>
              <a:ea typeface="Playfair Display"/>
              <a:cs typeface="Playfair Display"/>
              <a:sym typeface="Playfair Display"/>
            </a:endParaRPr>
          </a:p>
          <a:p>
            <a:pPr indent="0" lvl="0" marL="0" rtl="0" algn="l">
              <a:lnSpc>
                <a:spcPct val="150000"/>
              </a:lnSpc>
              <a:spcBef>
                <a:spcPts val="0"/>
              </a:spcBef>
              <a:spcAft>
                <a:spcPts val="0"/>
              </a:spcAft>
              <a:buNone/>
            </a:pPr>
            <a:r>
              <a:rPr lang="en" sz="2400">
                <a:solidFill>
                  <a:srgbClr val="FFFFFF"/>
                </a:solidFill>
                <a:latin typeface="Playfair Display"/>
                <a:ea typeface="Playfair Display"/>
                <a:cs typeface="Playfair Display"/>
                <a:sym typeface="Playfair Display"/>
              </a:rPr>
              <a:t>Business expertise………….</a:t>
            </a:r>
            <a:endParaRPr sz="2400">
              <a:solidFill>
                <a:srgbClr val="FFFFFF"/>
              </a:solidFill>
              <a:latin typeface="Playfair Display"/>
              <a:ea typeface="Playfair Display"/>
              <a:cs typeface="Playfair Display"/>
              <a:sym typeface="Playfair Display"/>
            </a:endParaRPr>
          </a:p>
          <a:p>
            <a:pPr indent="0" lvl="0" marL="0" rtl="0" algn="l">
              <a:lnSpc>
                <a:spcPct val="150000"/>
              </a:lnSpc>
              <a:spcBef>
                <a:spcPts val="0"/>
              </a:spcBef>
              <a:spcAft>
                <a:spcPts val="0"/>
              </a:spcAft>
              <a:buNone/>
            </a:pPr>
            <a:r>
              <a:rPr lang="en" sz="2400">
                <a:solidFill>
                  <a:srgbClr val="FFFFFF"/>
                </a:solidFill>
                <a:latin typeface="Playfair Display"/>
                <a:ea typeface="Playfair Display"/>
                <a:cs typeface="Playfair Display"/>
                <a:sym typeface="Playfair Display"/>
              </a:rPr>
              <a:t>Statistics……………………….</a:t>
            </a:r>
            <a:endParaRPr sz="2400">
              <a:solidFill>
                <a:srgbClr val="FFFFFF"/>
              </a:solidFill>
              <a:latin typeface="Playfair Display"/>
              <a:ea typeface="Playfair Display"/>
              <a:cs typeface="Playfair Display"/>
              <a:sym typeface="Playfair Display"/>
            </a:endParaRPr>
          </a:p>
          <a:p>
            <a:pPr indent="0" lvl="0" marL="0" rtl="0" algn="l">
              <a:lnSpc>
                <a:spcPct val="150000"/>
              </a:lnSpc>
              <a:spcBef>
                <a:spcPts val="0"/>
              </a:spcBef>
              <a:spcAft>
                <a:spcPts val="0"/>
              </a:spcAft>
              <a:buNone/>
            </a:pPr>
            <a:r>
              <a:rPr lang="en" sz="2400">
                <a:solidFill>
                  <a:srgbClr val="FFFFFF"/>
                </a:solidFill>
                <a:latin typeface="Playfair Display"/>
                <a:ea typeface="Playfair Display"/>
                <a:cs typeface="Playfair Display"/>
                <a:sym typeface="Playfair Display"/>
              </a:rPr>
              <a:t>Understanding the world..</a:t>
            </a:r>
            <a:endParaRPr sz="2400">
              <a:solidFill>
                <a:srgbClr val="FFFFFF"/>
              </a:solidFill>
              <a:latin typeface="Playfair Display"/>
              <a:ea typeface="Playfair Display"/>
              <a:cs typeface="Playfair Display"/>
              <a:sym typeface="Playfair Display"/>
            </a:endParaRPr>
          </a:p>
          <a:p>
            <a:pPr indent="0" lvl="0" marL="0" rtl="0" algn="l">
              <a:lnSpc>
                <a:spcPct val="150000"/>
              </a:lnSpc>
              <a:spcBef>
                <a:spcPts val="0"/>
              </a:spcBef>
              <a:spcAft>
                <a:spcPts val="0"/>
              </a:spcAft>
              <a:buNone/>
            </a:pPr>
            <a:r>
              <a:rPr lang="en" sz="2400">
                <a:solidFill>
                  <a:schemeClr val="lt1"/>
                </a:solidFill>
                <a:latin typeface="Playfair Display"/>
                <a:ea typeface="Playfair Display"/>
                <a:cs typeface="Playfair Display"/>
                <a:sym typeface="Playfair Display"/>
              </a:rPr>
              <a:t>Telling stories………………..</a:t>
            </a:r>
            <a:endParaRPr sz="2400">
              <a:solidFill>
                <a:schemeClr val="lt1"/>
              </a:solidFill>
              <a:latin typeface="Playfair Display"/>
              <a:ea typeface="Playfair Display"/>
              <a:cs typeface="Playfair Display"/>
              <a:sym typeface="Playfair Display"/>
            </a:endParaRPr>
          </a:p>
          <a:p>
            <a:pPr indent="0" lvl="0" marL="0" rtl="0" algn="l">
              <a:lnSpc>
                <a:spcPct val="150000"/>
              </a:lnSpc>
              <a:spcBef>
                <a:spcPts val="0"/>
              </a:spcBef>
              <a:spcAft>
                <a:spcPts val="0"/>
              </a:spcAft>
              <a:buNone/>
            </a:pPr>
            <a:r>
              <a:rPr lang="en" sz="2400">
                <a:solidFill>
                  <a:schemeClr val="lt1"/>
                </a:solidFill>
                <a:latin typeface="Playfair Display"/>
                <a:ea typeface="Playfair Display"/>
                <a:cs typeface="Playfair Display"/>
                <a:sym typeface="Playfair Display"/>
              </a:rPr>
              <a:t>Flexibility……………………....</a:t>
            </a:r>
            <a:endParaRPr sz="2400">
              <a:solidFill>
                <a:srgbClr val="FFFFFF"/>
              </a:solidFill>
              <a:latin typeface="Playfair Display"/>
              <a:ea typeface="Playfair Display"/>
              <a:cs typeface="Playfair Display"/>
              <a:sym typeface="Playfair Display"/>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3" name="Shape 933"/>
        <p:cNvGrpSpPr/>
        <p:nvPr/>
      </p:nvGrpSpPr>
      <p:grpSpPr>
        <a:xfrm>
          <a:off x="0" y="0"/>
          <a:ext cx="0" cy="0"/>
          <a:chOff x="0" y="0"/>
          <a:chExt cx="0" cy="0"/>
        </a:xfrm>
      </p:grpSpPr>
      <p:cxnSp>
        <p:nvCxnSpPr>
          <p:cNvPr id="934" name="Google Shape;934;p144"/>
          <p:cNvCxnSpPr/>
          <p:nvPr/>
        </p:nvCxnSpPr>
        <p:spPr>
          <a:xfrm>
            <a:off x="930300" y="2581300"/>
            <a:ext cx="7283400" cy="0"/>
          </a:xfrm>
          <a:prstGeom prst="straightConnector1">
            <a:avLst/>
          </a:prstGeom>
          <a:noFill/>
          <a:ln cap="flat" cmpd="sng" w="28575">
            <a:solidFill>
              <a:srgbClr val="EFEFEF"/>
            </a:solidFill>
            <a:prstDash val="solid"/>
            <a:round/>
            <a:headEnd len="med" w="med" type="stealth"/>
            <a:tailEnd len="med" w="med" type="stealth"/>
          </a:ln>
        </p:spPr>
      </p:cxnSp>
      <p:cxnSp>
        <p:nvCxnSpPr>
          <p:cNvPr id="935" name="Google Shape;935;p144"/>
          <p:cNvCxnSpPr/>
          <p:nvPr/>
        </p:nvCxnSpPr>
        <p:spPr>
          <a:xfrm>
            <a:off x="4572000" y="508600"/>
            <a:ext cx="0" cy="4145400"/>
          </a:xfrm>
          <a:prstGeom prst="straightConnector1">
            <a:avLst/>
          </a:prstGeom>
          <a:noFill/>
          <a:ln cap="flat" cmpd="sng" w="28575">
            <a:solidFill>
              <a:srgbClr val="EFEFEF"/>
            </a:solidFill>
            <a:prstDash val="solid"/>
            <a:round/>
            <a:headEnd len="med" w="med" type="stealth"/>
            <a:tailEnd len="med" w="med" type="stealth"/>
          </a:ln>
        </p:spPr>
      </p:cxnSp>
      <p:cxnSp>
        <p:nvCxnSpPr>
          <p:cNvPr id="936" name="Google Shape;936;p144"/>
          <p:cNvCxnSpPr/>
          <p:nvPr/>
        </p:nvCxnSpPr>
        <p:spPr>
          <a:xfrm flipH="1" rot="10800000">
            <a:off x="4576200" y="1257400"/>
            <a:ext cx="3301800" cy="1326000"/>
          </a:xfrm>
          <a:prstGeom prst="straightConnector1">
            <a:avLst/>
          </a:prstGeom>
          <a:noFill/>
          <a:ln cap="flat" cmpd="sng" w="28575">
            <a:solidFill>
              <a:srgbClr val="BD3647"/>
            </a:solidFill>
            <a:prstDash val="solid"/>
            <a:round/>
            <a:headEnd len="med" w="med" type="none"/>
            <a:tailEnd len="med" w="med" type="triangle"/>
          </a:ln>
        </p:spPr>
      </p:cxnSp>
      <p:sp>
        <p:nvSpPr>
          <p:cNvPr id="937" name="Google Shape;937;p144"/>
          <p:cNvSpPr txBox="1"/>
          <p:nvPr>
            <p:ph idx="4294967295" type="subTitle"/>
          </p:nvPr>
        </p:nvSpPr>
        <p:spPr>
          <a:xfrm>
            <a:off x="299375" y="2283850"/>
            <a:ext cx="832500" cy="594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200">
                <a:solidFill>
                  <a:srgbClr val="191925"/>
                </a:solidFill>
                <a:latin typeface="Playfair Display"/>
                <a:ea typeface="Playfair Display"/>
                <a:cs typeface="Playfair Display"/>
                <a:sym typeface="Playfair Display"/>
              </a:rPr>
              <a:t>Care about</a:t>
            </a:r>
            <a:endParaRPr sz="1200">
              <a:solidFill>
                <a:srgbClr val="191925"/>
              </a:solidFill>
              <a:latin typeface="Playfair Display"/>
              <a:ea typeface="Playfair Display"/>
              <a:cs typeface="Playfair Display"/>
              <a:sym typeface="Playfair Display"/>
            </a:endParaRPr>
          </a:p>
        </p:txBody>
      </p:sp>
      <p:sp>
        <p:nvSpPr>
          <p:cNvPr id="938" name="Google Shape;938;p144"/>
          <p:cNvSpPr txBox="1"/>
          <p:nvPr>
            <p:ph idx="4294967295" type="subTitle"/>
          </p:nvPr>
        </p:nvSpPr>
        <p:spPr>
          <a:xfrm>
            <a:off x="4010250" y="4696775"/>
            <a:ext cx="1123500" cy="5949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200">
                <a:solidFill>
                  <a:srgbClr val="191925"/>
                </a:solidFill>
                <a:latin typeface="Playfair Display"/>
                <a:ea typeface="Playfair Display"/>
                <a:cs typeface="Playfair Display"/>
                <a:sym typeface="Playfair Display"/>
              </a:rPr>
              <a:t>Know about</a:t>
            </a:r>
            <a:endParaRPr sz="1200">
              <a:solidFill>
                <a:srgbClr val="191925"/>
              </a:solidFill>
              <a:latin typeface="Playfair Display"/>
              <a:ea typeface="Playfair Display"/>
              <a:cs typeface="Playfair Display"/>
              <a:sym typeface="Playfair Display"/>
            </a:endParaRPr>
          </a:p>
        </p:txBody>
      </p:sp>
      <p:sp>
        <p:nvSpPr>
          <p:cNvPr id="939" name="Google Shape;939;p144"/>
          <p:cNvSpPr txBox="1"/>
          <p:nvPr>
            <p:ph idx="4294967295" type="ctrTitle"/>
          </p:nvPr>
        </p:nvSpPr>
        <p:spPr>
          <a:xfrm>
            <a:off x="1787750" y="1502700"/>
            <a:ext cx="5457300" cy="2052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800">
                <a:solidFill>
                  <a:srgbClr val="0A0F4B"/>
                </a:solidFill>
                <a:highlight>
                  <a:srgbClr val="FFFFFF"/>
                </a:highlight>
                <a:latin typeface="Playfair Display"/>
                <a:ea typeface="Playfair Display"/>
                <a:cs typeface="Playfair Display"/>
                <a:sym typeface="Playfair Display"/>
              </a:rPr>
              <a:t>Being fast and flexible</a:t>
            </a:r>
            <a:endParaRPr sz="5800">
              <a:solidFill>
                <a:srgbClr val="0A0F4B"/>
              </a:solidFill>
              <a:highlight>
                <a:srgbClr val="FFFFFF"/>
              </a:highlight>
              <a:latin typeface="Playfair Display"/>
              <a:ea typeface="Playfair Display"/>
              <a:cs typeface="Playfair Display"/>
              <a:sym typeface="Playfair Display"/>
            </a:endParaRPr>
          </a:p>
        </p:txBody>
      </p:sp>
      <p:sp>
        <p:nvSpPr>
          <p:cNvPr id="940" name="Google Shape;940;p144"/>
          <p:cNvSpPr/>
          <p:nvPr/>
        </p:nvSpPr>
        <p:spPr>
          <a:xfrm>
            <a:off x="7985100" y="1032450"/>
            <a:ext cx="228600" cy="228600"/>
          </a:xfrm>
          <a:prstGeom prst="ellipse">
            <a:avLst/>
          </a:prstGeom>
          <a:solidFill>
            <a:srgbClr val="BD36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4" name="Shape 944"/>
        <p:cNvGrpSpPr/>
        <p:nvPr/>
      </p:nvGrpSpPr>
      <p:grpSpPr>
        <a:xfrm>
          <a:off x="0" y="0"/>
          <a:ext cx="0" cy="0"/>
          <a:chOff x="0" y="0"/>
          <a:chExt cx="0" cy="0"/>
        </a:xfrm>
      </p:grpSpPr>
      <p:cxnSp>
        <p:nvCxnSpPr>
          <p:cNvPr id="945" name="Google Shape;945;p145"/>
          <p:cNvCxnSpPr/>
          <p:nvPr/>
        </p:nvCxnSpPr>
        <p:spPr>
          <a:xfrm rot="10800000">
            <a:off x="1796250" y="2377950"/>
            <a:ext cx="2780100" cy="205500"/>
          </a:xfrm>
          <a:prstGeom prst="straightConnector1">
            <a:avLst/>
          </a:prstGeom>
          <a:noFill/>
          <a:ln cap="flat" cmpd="sng" w="28575">
            <a:solidFill>
              <a:srgbClr val="BD3647"/>
            </a:solidFill>
            <a:prstDash val="solid"/>
            <a:round/>
            <a:headEnd len="med" w="med" type="none"/>
            <a:tailEnd len="med" w="med" type="triangle"/>
          </a:ln>
        </p:spPr>
      </p:cxnSp>
      <p:sp>
        <p:nvSpPr>
          <p:cNvPr id="946" name="Google Shape;946;p145"/>
          <p:cNvSpPr/>
          <p:nvPr/>
        </p:nvSpPr>
        <p:spPr>
          <a:xfrm>
            <a:off x="1426813" y="2238400"/>
            <a:ext cx="228600" cy="228600"/>
          </a:xfrm>
          <a:prstGeom prst="ellipse">
            <a:avLst/>
          </a:prstGeom>
          <a:solidFill>
            <a:srgbClr val="BD36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47" name="Google Shape;947;p145"/>
          <p:cNvCxnSpPr/>
          <p:nvPr/>
        </p:nvCxnSpPr>
        <p:spPr>
          <a:xfrm>
            <a:off x="930300" y="2581300"/>
            <a:ext cx="7283400" cy="0"/>
          </a:xfrm>
          <a:prstGeom prst="straightConnector1">
            <a:avLst/>
          </a:prstGeom>
          <a:noFill/>
          <a:ln cap="flat" cmpd="sng" w="28575">
            <a:solidFill>
              <a:srgbClr val="EFEFEF"/>
            </a:solidFill>
            <a:prstDash val="solid"/>
            <a:round/>
            <a:headEnd len="med" w="med" type="stealth"/>
            <a:tailEnd len="med" w="med" type="stealth"/>
          </a:ln>
        </p:spPr>
      </p:cxnSp>
      <p:cxnSp>
        <p:nvCxnSpPr>
          <p:cNvPr id="948" name="Google Shape;948;p145"/>
          <p:cNvCxnSpPr/>
          <p:nvPr/>
        </p:nvCxnSpPr>
        <p:spPr>
          <a:xfrm>
            <a:off x="4572000" y="508600"/>
            <a:ext cx="0" cy="4145400"/>
          </a:xfrm>
          <a:prstGeom prst="straightConnector1">
            <a:avLst/>
          </a:prstGeom>
          <a:noFill/>
          <a:ln cap="flat" cmpd="sng" w="28575">
            <a:solidFill>
              <a:srgbClr val="EFEFEF"/>
            </a:solidFill>
            <a:prstDash val="solid"/>
            <a:round/>
            <a:headEnd len="med" w="med" type="stealth"/>
            <a:tailEnd len="med" w="med" type="stealth"/>
          </a:ln>
        </p:spPr>
      </p:cxnSp>
      <p:cxnSp>
        <p:nvCxnSpPr>
          <p:cNvPr id="949" name="Google Shape;949;p145"/>
          <p:cNvCxnSpPr/>
          <p:nvPr/>
        </p:nvCxnSpPr>
        <p:spPr>
          <a:xfrm flipH="1" rot="10800000">
            <a:off x="4576350" y="2395050"/>
            <a:ext cx="2472000" cy="188400"/>
          </a:xfrm>
          <a:prstGeom prst="straightConnector1">
            <a:avLst/>
          </a:prstGeom>
          <a:noFill/>
          <a:ln cap="flat" cmpd="sng" w="28575">
            <a:solidFill>
              <a:srgbClr val="BD3647"/>
            </a:solidFill>
            <a:prstDash val="solid"/>
            <a:round/>
            <a:headEnd len="med" w="med" type="none"/>
            <a:tailEnd len="med" w="med" type="triangle"/>
          </a:ln>
        </p:spPr>
      </p:cxnSp>
      <p:sp>
        <p:nvSpPr>
          <p:cNvPr id="950" name="Google Shape;950;p145"/>
          <p:cNvSpPr txBox="1"/>
          <p:nvPr>
            <p:ph idx="4294967295" type="subTitle"/>
          </p:nvPr>
        </p:nvSpPr>
        <p:spPr>
          <a:xfrm>
            <a:off x="299375" y="2283850"/>
            <a:ext cx="832500" cy="594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200">
                <a:solidFill>
                  <a:srgbClr val="191925"/>
                </a:solidFill>
                <a:latin typeface="Playfair Display"/>
                <a:ea typeface="Playfair Display"/>
                <a:cs typeface="Playfair Display"/>
                <a:sym typeface="Playfair Display"/>
              </a:rPr>
              <a:t>Care about</a:t>
            </a:r>
            <a:endParaRPr sz="1200">
              <a:solidFill>
                <a:srgbClr val="191925"/>
              </a:solidFill>
              <a:latin typeface="Playfair Display"/>
              <a:ea typeface="Playfair Display"/>
              <a:cs typeface="Playfair Display"/>
              <a:sym typeface="Playfair Display"/>
            </a:endParaRPr>
          </a:p>
        </p:txBody>
      </p:sp>
      <p:sp>
        <p:nvSpPr>
          <p:cNvPr id="951" name="Google Shape;951;p145"/>
          <p:cNvSpPr txBox="1"/>
          <p:nvPr>
            <p:ph idx="4294967295" type="subTitle"/>
          </p:nvPr>
        </p:nvSpPr>
        <p:spPr>
          <a:xfrm>
            <a:off x="4010250" y="4696775"/>
            <a:ext cx="1123500" cy="5949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200">
                <a:solidFill>
                  <a:srgbClr val="191925"/>
                </a:solidFill>
                <a:latin typeface="Playfair Display"/>
                <a:ea typeface="Playfair Display"/>
                <a:cs typeface="Playfair Display"/>
                <a:sym typeface="Playfair Display"/>
              </a:rPr>
              <a:t>Know about</a:t>
            </a:r>
            <a:endParaRPr sz="1200">
              <a:solidFill>
                <a:srgbClr val="191925"/>
              </a:solidFill>
              <a:latin typeface="Playfair Display"/>
              <a:ea typeface="Playfair Display"/>
              <a:cs typeface="Playfair Display"/>
              <a:sym typeface="Playfair Display"/>
            </a:endParaRPr>
          </a:p>
        </p:txBody>
      </p:sp>
      <p:sp>
        <p:nvSpPr>
          <p:cNvPr id="952" name="Google Shape;952;p145"/>
          <p:cNvSpPr/>
          <p:nvPr/>
        </p:nvSpPr>
        <p:spPr>
          <a:xfrm>
            <a:off x="7140738" y="2283850"/>
            <a:ext cx="228600" cy="228600"/>
          </a:xfrm>
          <a:prstGeom prst="ellipse">
            <a:avLst/>
          </a:prstGeom>
          <a:solidFill>
            <a:srgbClr val="BD36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145"/>
          <p:cNvSpPr txBox="1"/>
          <p:nvPr>
            <p:ph idx="4294967295" type="ctrTitle"/>
          </p:nvPr>
        </p:nvSpPr>
        <p:spPr>
          <a:xfrm>
            <a:off x="1843350" y="1977300"/>
            <a:ext cx="5457300" cy="1188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800">
                <a:solidFill>
                  <a:srgbClr val="0A0F4B"/>
                </a:solidFill>
                <a:highlight>
                  <a:srgbClr val="FFFFFF"/>
                </a:highlight>
                <a:latin typeface="Playfair Display"/>
                <a:ea typeface="Playfair Display"/>
                <a:cs typeface="Playfair Display"/>
                <a:sym typeface="Playfair Display"/>
              </a:rPr>
              <a:t>P-values</a:t>
            </a:r>
            <a:endParaRPr sz="5800">
              <a:solidFill>
                <a:srgbClr val="0A0F4B"/>
              </a:solidFill>
              <a:highlight>
                <a:srgbClr val="FFFFFF"/>
              </a:highlight>
              <a:latin typeface="Playfair Display"/>
              <a:ea typeface="Playfair Display"/>
              <a:cs typeface="Playfair Display"/>
              <a:sym typeface="Playfair Display"/>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7" name="Shape 957"/>
        <p:cNvGrpSpPr/>
        <p:nvPr/>
      </p:nvGrpSpPr>
      <p:grpSpPr>
        <a:xfrm>
          <a:off x="0" y="0"/>
          <a:ext cx="0" cy="0"/>
          <a:chOff x="0" y="0"/>
          <a:chExt cx="0" cy="0"/>
        </a:xfrm>
      </p:grpSpPr>
      <p:pic>
        <p:nvPicPr>
          <p:cNvPr id="958" name="Google Shape;958;p146"/>
          <p:cNvPicPr preferRelativeResize="0"/>
          <p:nvPr/>
        </p:nvPicPr>
        <p:blipFill rotWithShape="1">
          <a:blip r:embed="rId3">
            <a:alphaModFix/>
          </a:blip>
          <a:srcRect b="0" l="1874" r="0" t="14675"/>
          <a:stretch/>
        </p:blipFill>
        <p:spPr>
          <a:xfrm>
            <a:off x="1407650" y="2185113"/>
            <a:ext cx="6225674" cy="1636650"/>
          </a:xfrm>
          <a:prstGeom prst="rect">
            <a:avLst/>
          </a:prstGeom>
          <a:noFill/>
          <a:ln>
            <a:noFill/>
          </a:ln>
        </p:spPr>
      </p:pic>
      <p:pic>
        <p:nvPicPr>
          <p:cNvPr id="959" name="Google Shape;959;p146"/>
          <p:cNvPicPr preferRelativeResize="0"/>
          <p:nvPr/>
        </p:nvPicPr>
        <p:blipFill>
          <a:blip r:embed="rId4">
            <a:alphaModFix/>
          </a:blip>
          <a:stretch>
            <a:fillRect/>
          </a:stretch>
        </p:blipFill>
        <p:spPr>
          <a:xfrm>
            <a:off x="1407650" y="1321742"/>
            <a:ext cx="2415875" cy="590050"/>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3" name="Shape 963"/>
        <p:cNvGrpSpPr/>
        <p:nvPr/>
      </p:nvGrpSpPr>
      <p:grpSpPr>
        <a:xfrm>
          <a:off x="0" y="0"/>
          <a:ext cx="0" cy="0"/>
          <a:chOff x="0" y="0"/>
          <a:chExt cx="0" cy="0"/>
        </a:xfrm>
      </p:grpSpPr>
      <p:sp>
        <p:nvSpPr>
          <p:cNvPr id="964" name="Google Shape;964;p147"/>
          <p:cNvSpPr txBox="1"/>
          <p:nvPr/>
        </p:nvSpPr>
        <p:spPr>
          <a:xfrm>
            <a:off x="258500" y="1613400"/>
            <a:ext cx="8753700" cy="1916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CASE WHEN</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val </a:t>
            </a:r>
            <a:r>
              <a:rPr lang="en" sz="2400">
                <a:solidFill>
                  <a:srgbClr val="24292E"/>
                </a:solidFill>
                <a:highlight>
                  <a:srgbClr val="FFFFFF"/>
                </a:highlight>
                <a:latin typeface="Consolas"/>
                <a:ea typeface="Consolas"/>
                <a:cs typeface="Consolas"/>
                <a:sym typeface="Consolas"/>
              </a:rPr>
              <a:t>= </a:t>
            </a:r>
            <a:r>
              <a:rPr lang="en" sz="2400">
                <a:solidFill>
                  <a:srgbClr val="032F62"/>
                </a:solidFill>
                <a:highlight>
                  <a:srgbClr val="FFFFFF"/>
                </a:highlight>
                <a:latin typeface="Consolas"/>
                <a:ea typeface="Consolas"/>
                <a:cs typeface="Consolas"/>
                <a:sym typeface="Consolas"/>
              </a:rPr>
              <a:t>10</a:t>
            </a:r>
            <a:r>
              <a:rPr lang="en" sz="2400">
                <a:solidFill>
                  <a:srgbClr val="24292E"/>
                </a:solidFill>
                <a:highlight>
                  <a:srgbClr val="FFFFFF"/>
                </a:highlight>
                <a:latin typeface="Consolas"/>
                <a:ea typeface="Consolas"/>
                <a:cs typeface="Consolas"/>
                <a:sym typeface="Consolas"/>
              </a:rPr>
              <a:t> </a:t>
            </a:r>
            <a:endParaRPr sz="24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     THEN </a:t>
            </a:r>
            <a:r>
              <a:rPr lang="en" sz="2400">
                <a:solidFill>
                  <a:srgbClr val="9900FF"/>
                </a:solidFill>
                <a:highlight>
                  <a:srgbClr val="FFFFFF"/>
                </a:highlight>
                <a:latin typeface="Consolas"/>
                <a:ea typeface="Consolas"/>
                <a:cs typeface="Consolas"/>
                <a:sym typeface="Consolas"/>
              </a:rPr>
              <a:t>TRUE</a:t>
            </a:r>
            <a:r>
              <a:rPr lang="en" sz="2400">
                <a:solidFill>
                  <a:srgbClr val="D73A49"/>
                </a:solidFill>
                <a:highlight>
                  <a:srgbClr val="FFFFFF"/>
                </a:highlight>
                <a:latin typeface="Consolas"/>
                <a:ea typeface="Consolas"/>
                <a:cs typeface="Consolas"/>
                <a:sym typeface="Consolas"/>
              </a:rPr>
              <a:t> </a:t>
            </a:r>
            <a:endParaRPr sz="2400">
              <a:solidFill>
                <a:srgbClr val="D73A49"/>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     ELSE </a:t>
            </a:r>
            <a:r>
              <a:rPr lang="en" sz="2400">
                <a:solidFill>
                  <a:srgbClr val="9900FF"/>
                </a:solidFill>
                <a:highlight>
                  <a:srgbClr val="FFFFFF"/>
                </a:highlight>
                <a:latin typeface="Consolas"/>
                <a:ea typeface="Consolas"/>
                <a:cs typeface="Consolas"/>
                <a:sym typeface="Consolas"/>
              </a:rPr>
              <a:t>FALSE</a:t>
            </a:r>
            <a:r>
              <a:rPr lang="en" sz="2400">
                <a:solidFill>
                  <a:srgbClr val="D73A49"/>
                </a:solidFill>
                <a:highlight>
                  <a:srgbClr val="FFFFFF"/>
                </a:highlight>
                <a:latin typeface="Consolas"/>
                <a:ea typeface="Consolas"/>
                <a:cs typeface="Consolas"/>
                <a:sym typeface="Consolas"/>
              </a:rPr>
              <a:t> </a:t>
            </a:r>
            <a:endParaRPr sz="2400">
              <a:solidFill>
                <a:srgbClr val="D73A49"/>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 END AS </a:t>
            </a:r>
            <a:r>
              <a:rPr lang="en" sz="2400">
                <a:solidFill>
                  <a:srgbClr val="24292E"/>
                </a:solidFill>
                <a:highlight>
                  <a:srgbClr val="FFFFFF"/>
                </a:highlight>
                <a:latin typeface="Consolas"/>
                <a:ea typeface="Consolas"/>
                <a:cs typeface="Consolas"/>
                <a:sym typeface="Consolas"/>
              </a:rPr>
              <a:t>high</a:t>
            </a:r>
            <a:endParaRPr sz="2400">
              <a:latin typeface="Consolas"/>
              <a:ea typeface="Consolas"/>
              <a:cs typeface="Consolas"/>
              <a:sym typeface="Consolas"/>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8" name="Shape 968"/>
        <p:cNvGrpSpPr/>
        <p:nvPr/>
      </p:nvGrpSpPr>
      <p:grpSpPr>
        <a:xfrm>
          <a:off x="0" y="0"/>
          <a:ext cx="0" cy="0"/>
          <a:chOff x="0" y="0"/>
          <a:chExt cx="0" cy="0"/>
        </a:xfrm>
      </p:grpSpPr>
      <p:sp>
        <p:nvSpPr>
          <p:cNvPr id="969" name="Google Shape;969;p148"/>
          <p:cNvSpPr txBox="1"/>
          <p:nvPr/>
        </p:nvSpPr>
        <p:spPr>
          <a:xfrm>
            <a:off x="258500" y="1613400"/>
            <a:ext cx="8753700" cy="1916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CASE WHEN</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val </a:t>
            </a:r>
            <a:r>
              <a:rPr lang="en" sz="2400">
                <a:solidFill>
                  <a:srgbClr val="24292E"/>
                </a:solidFill>
                <a:highlight>
                  <a:srgbClr val="FFFFFF"/>
                </a:highlight>
                <a:latin typeface="Consolas"/>
                <a:ea typeface="Consolas"/>
                <a:cs typeface="Consolas"/>
                <a:sym typeface="Consolas"/>
              </a:rPr>
              <a:t>= </a:t>
            </a:r>
            <a:r>
              <a:rPr lang="en" sz="2400">
                <a:solidFill>
                  <a:srgbClr val="032F62"/>
                </a:solidFill>
                <a:highlight>
                  <a:srgbClr val="FFFFFF"/>
                </a:highlight>
                <a:latin typeface="Consolas"/>
                <a:ea typeface="Consolas"/>
                <a:cs typeface="Consolas"/>
                <a:sym typeface="Consolas"/>
              </a:rPr>
              <a:t>10</a:t>
            </a:r>
            <a:r>
              <a:rPr lang="en" sz="2400">
                <a:solidFill>
                  <a:srgbClr val="24292E"/>
                </a:solidFill>
                <a:highlight>
                  <a:srgbClr val="FFFFFF"/>
                </a:highlight>
                <a:latin typeface="Consolas"/>
                <a:ea typeface="Consolas"/>
                <a:cs typeface="Consolas"/>
                <a:sym typeface="Consolas"/>
              </a:rPr>
              <a:t> </a:t>
            </a:r>
            <a:r>
              <a:rPr lang="en" sz="2400">
                <a:solidFill>
                  <a:srgbClr val="D73A49"/>
                </a:solidFill>
                <a:highlight>
                  <a:srgbClr val="FFFFFF"/>
                </a:highlight>
                <a:latin typeface="Consolas"/>
                <a:ea typeface="Consolas"/>
                <a:cs typeface="Consolas"/>
                <a:sym typeface="Consolas"/>
              </a:rPr>
              <a:t>THEN </a:t>
            </a:r>
            <a:r>
              <a:rPr lang="en" sz="2400">
                <a:solidFill>
                  <a:srgbClr val="9900FF"/>
                </a:solidFill>
                <a:highlight>
                  <a:srgbClr val="FFFFFF"/>
                </a:highlight>
                <a:latin typeface="Consolas"/>
                <a:ea typeface="Consolas"/>
                <a:cs typeface="Consolas"/>
                <a:sym typeface="Consolas"/>
              </a:rPr>
              <a:t>TRUE</a:t>
            </a:r>
            <a:r>
              <a:rPr lang="en" sz="2400">
                <a:solidFill>
                  <a:srgbClr val="D73A49"/>
                </a:solidFill>
                <a:highlight>
                  <a:srgbClr val="FFFFFF"/>
                </a:highlight>
                <a:latin typeface="Consolas"/>
                <a:ea typeface="Consolas"/>
                <a:cs typeface="Consolas"/>
                <a:sym typeface="Consolas"/>
              </a:rPr>
              <a:t> </a:t>
            </a:r>
            <a:endParaRPr sz="2400">
              <a:solidFill>
                <a:srgbClr val="D73A49"/>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     ELSE </a:t>
            </a:r>
            <a:r>
              <a:rPr lang="en" sz="2400">
                <a:solidFill>
                  <a:srgbClr val="9900FF"/>
                </a:solidFill>
                <a:highlight>
                  <a:srgbClr val="FFFFFF"/>
                </a:highlight>
                <a:latin typeface="Consolas"/>
                <a:ea typeface="Consolas"/>
                <a:cs typeface="Consolas"/>
                <a:sym typeface="Consolas"/>
              </a:rPr>
              <a:t>FALSE</a:t>
            </a:r>
            <a:r>
              <a:rPr lang="en" sz="2400">
                <a:solidFill>
                  <a:srgbClr val="D73A49"/>
                </a:solidFill>
                <a:highlight>
                  <a:srgbClr val="FFFFFF"/>
                </a:highlight>
                <a:latin typeface="Consolas"/>
                <a:ea typeface="Consolas"/>
                <a:cs typeface="Consolas"/>
                <a:sym typeface="Consolas"/>
              </a:rPr>
              <a:t> END AS </a:t>
            </a:r>
            <a:r>
              <a:rPr lang="en" sz="2400">
                <a:solidFill>
                  <a:srgbClr val="24292E"/>
                </a:solidFill>
                <a:highlight>
                  <a:srgbClr val="FFFFFF"/>
                </a:highlight>
                <a:latin typeface="Consolas"/>
                <a:ea typeface="Consolas"/>
                <a:cs typeface="Consolas"/>
                <a:sym typeface="Consolas"/>
              </a:rPr>
              <a:t>high</a:t>
            </a:r>
            <a:endParaRPr sz="2400">
              <a:latin typeface="Consolas"/>
              <a:ea typeface="Consolas"/>
              <a:cs typeface="Consolas"/>
              <a:sym typeface="Consolas"/>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3" name="Shape 973"/>
        <p:cNvGrpSpPr/>
        <p:nvPr/>
      </p:nvGrpSpPr>
      <p:grpSpPr>
        <a:xfrm>
          <a:off x="0" y="0"/>
          <a:ext cx="0" cy="0"/>
          <a:chOff x="0" y="0"/>
          <a:chExt cx="0" cy="0"/>
        </a:xfrm>
      </p:grpSpPr>
      <p:sp>
        <p:nvSpPr>
          <p:cNvPr id="974" name="Google Shape;974;p149"/>
          <p:cNvSpPr txBox="1"/>
          <p:nvPr/>
        </p:nvSpPr>
        <p:spPr>
          <a:xfrm>
            <a:off x="258500" y="1613400"/>
            <a:ext cx="8753700" cy="1916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CASE </a:t>
            </a:r>
            <a:endParaRPr sz="2400">
              <a:solidFill>
                <a:srgbClr val="D73A49"/>
              </a:solidFill>
              <a:highlight>
                <a:srgbClr val="FFFFFF"/>
              </a:highlight>
              <a:latin typeface="Consolas"/>
              <a:ea typeface="Consolas"/>
              <a:cs typeface="Consolas"/>
              <a:sym typeface="Consolas"/>
            </a:endParaRPr>
          </a:p>
          <a:p>
            <a:pPr indent="45720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WHEN</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val </a:t>
            </a:r>
            <a:r>
              <a:rPr lang="en" sz="2400">
                <a:solidFill>
                  <a:srgbClr val="24292E"/>
                </a:solidFill>
                <a:highlight>
                  <a:srgbClr val="FFFFFF"/>
                </a:highlight>
                <a:latin typeface="Consolas"/>
                <a:ea typeface="Consolas"/>
                <a:cs typeface="Consolas"/>
                <a:sym typeface="Consolas"/>
              </a:rPr>
              <a:t>= </a:t>
            </a:r>
            <a:r>
              <a:rPr lang="en" sz="2400">
                <a:solidFill>
                  <a:srgbClr val="032F62"/>
                </a:solidFill>
                <a:highlight>
                  <a:srgbClr val="FFFFFF"/>
                </a:highlight>
                <a:latin typeface="Consolas"/>
                <a:ea typeface="Consolas"/>
                <a:cs typeface="Consolas"/>
                <a:sym typeface="Consolas"/>
              </a:rPr>
              <a:t>10</a:t>
            </a:r>
            <a:r>
              <a:rPr lang="en" sz="2400">
                <a:solidFill>
                  <a:srgbClr val="24292E"/>
                </a:solidFill>
                <a:highlight>
                  <a:srgbClr val="FFFFFF"/>
                </a:highlight>
                <a:latin typeface="Consolas"/>
                <a:ea typeface="Consolas"/>
                <a:cs typeface="Consolas"/>
                <a:sym typeface="Consolas"/>
              </a:rPr>
              <a:t> </a:t>
            </a:r>
            <a:endParaRPr sz="2400">
              <a:solidFill>
                <a:srgbClr val="24292E"/>
              </a:solidFill>
              <a:highlight>
                <a:srgbClr val="FFFFFF"/>
              </a:highlight>
              <a:latin typeface="Consolas"/>
              <a:ea typeface="Consolas"/>
              <a:cs typeface="Consolas"/>
              <a:sym typeface="Consolas"/>
            </a:endParaRPr>
          </a:p>
          <a:p>
            <a:pPr indent="457200" lvl="0" marL="45720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THEN </a:t>
            </a:r>
            <a:r>
              <a:rPr lang="en" sz="2400">
                <a:solidFill>
                  <a:srgbClr val="9900FF"/>
                </a:solidFill>
                <a:highlight>
                  <a:srgbClr val="FFFFFF"/>
                </a:highlight>
                <a:latin typeface="Consolas"/>
                <a:ea typeface="Consolas"/>
                <a:cs typeface="Consolas"/>
                <a:sym typeface="Consolas"/>
              </a:rPr>
              <a:t>TRUE</a:t>
            </a:r>
            <a:r>
              <a:rPr lang="en" sz="2400">
                <a:solidFill>
                  <a:srgbClr val="D73A49"/>
                </a:solidFill>
                <a:highlight>
                  <a:srgbClr val="FFFFFF"/>
                </a:highlight>
                <a:latin typeface="Consolas"/>
                <a:ea typeface="Consolas"/>
                <a:cs typeface="Consolas"/>
                <a:sym typeface="Consolas"/>
              </a:rPr>
              <a:t> </a:t>
            </a:r>
            <a:endParaRPr sz="2400">
              <a:solidFill>
                <a:srgbClr val="D73A49"/>
              </a:solidFill>
              <a:highlight>
                <a:srgbClr val="FFFFFF"/>
              </a:highlight>
              <a:latin typeface="Consolas"/>
              <a:ea typeface="Consolas"/>
              <a:cs typeface="Consolas"/>
              <a:sym typeface="Consolas"/>
            </a:endParaRPr>
          </a:p>
          <a:p>
            <a:pPr indent="45720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ELSE </a:t>
            </a:r>
            <a:endParaRPr sz="2400">
              <a:solidFill>
                <a:srgbClr val="D73A49"/>
              </a:solidFill>
              <a:highlight>
                <a:srgbClr val="FFFFFF"/>
              </a:highlight>
              <a:latin typeface="Consolas"/>
              <a:ea typeface="Consolas"/>
              <a:cs typeface="Consolas"/>
              <a:sym typeface="Consolas"/>
            </a:endParaRPr>
          </a:p>
          <a:p>
            <a:pPr indent="457200" lvl="0" marL="457200" rtl="0" algn="l">
              <a:lnSpc>
                <a:spcPct val="100000"/>
              </a:lnSpc>
              <a:spcBef>
                <a:spcPts val="0"/>
              </a:spcBef>
              <a:spcAft>
                <a:spcPts val="0"/>
              </a:spcAft>
              <a:buNone/>
            </a:pPr>
            <a:r>
              <a:rPr lang="en" sz="2400">
                <a:solidFill>
                  <a:srgbClr val="9900FF"/>
                </a:solidFill>
                <a:highlight>
                  <a:srgbClr val="FFFFFF"/>
                </a:highlight>
                <a:latin typeface="Consolas"/>
                <a:ea typeface="Consolas"/>
                <a:cs typeface="Consolas"/>
                <a:sym typeface="Consolas"/>
              </a:rPr>
              <a:t>FALSE</a:t>
            </a:r>
            <a:r>
              <a:rPr lang="en" sz="2400">
                <a:solidFill>
                  <a:srgbClr val="D73A49"/>
                </a:solidFill>
                <a:highlight>
                  <a:srgbClr val="FFFFFF"/>
                </a:highlight>
                <a:latin typeface="Consolas"/>
                <a:ea typeface="Consolas"/>
                <a:cs typeface="Consolas"/>
                <a:sym typeface="Consolas"/>
              </a:rPr>
              <a:t> </a:t>
            </a:r>
            <a:endParaRPr sz="2400">
              <a:solidFill>
                <a:srgbClr val="D73A49"/>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   END </a:t>
            </a:r>
            <a:endParaRPr sz="2400">
              <a:solidFill>
                <a:srgbClr val="D73A49"/>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AS </a:t>
            </a:r>
            <a:r>
              <a:rPr lang="en" sz="2400">
                <a:solidFill>
                  <a:srgbClr val="24292E"/>
                </a:solidFill>
                <a:highlight>
                  <a:srgbClr val="FFFFFF"/>
                </a:highlight>
                <a:latin typeface="Consolas"/>
                <a:ea typeface="Consolas"/>
                <a:cs typeface="Consolas"/>
                <a:sym typeface="Consolas"/>
              </a:rPr>
              <a:t>high</a:t>
            </a:r>
            <a:endParaRPr sz="2400">
              <a:latin typeface="Consolas"/>
              <a:ea typeface="Consolas"/>
              <a:cs typeface="Consolas"/>
              <a:sym typeface="Consolas"/>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8" name="Shape 978"/>
        <p:cNvGrpSpPr/>
        <p:nvPr/>
      </p:nvGrpSpPr>
      <p:grpSpPr>
        <a:xfrm>
          <a:off x="0" y="0"/>
          <a:ext cx="0" cy="0"/>
          <a:chOff x="0" y="0"/>
          <a:chExt cx="0" cy="0"/>
        </a:xfrm>
      </p:grpSpPr>
      <p:sp>
        <p:nvSpPr>
          <p:cNvPr id="979" name="Google Shape;979;p150"/>
          <p:cNvSpPr txBox="1"/>
          <p:nvPr/>
        </p:nvSpPr>
        <p:spPr>
          <a:xfrm>
            <a:off x="258500" y="1613400"/>
            <a:ext cx="8753700" cy="1916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CASE </a:t>
            </a:r>
            <a:r>
              <a:rPr lang="en" sz="2400">
                <a:solidFill>
                  <a:srgbClr val="005CC5"/>
                </a:solidFill>
                <a:highlight>
                  <a:srgbClr val="FFFFFF"/>
                </a:highlight>
                <a:latin typeface="Consolas"/>
                <a:ea typeface="Consolas"/>
                <a:cs typeface="Consolas"/>
                <a:sym typeface="Consolas"/>
              </a:rPr>
              <a:t>val </a:t>
            </a:r>
            <a:r>
              <a:rPr lang="en" sz="2400">
                <a:solidFill>
                  <a:srgbClr val="D73A49"/>
                </a:solidFill>
                <a:highlight>
                  <a:srgbClr val="FFFFFF"/>
                </a:highlight>
                <a:latin typeface="Consolas"/>
                <a:ea typeface="Consolas"/>
                <a:cs typeface="Consolas"/>
                <a:sym typeface="Consolas"/>
              </a:rPr>
              <a:t>WHEN</a:t>
            </a:r>
            <a:r>
              <a:rPr lang="en" sz="2400">
                <a:solidFill>
                  <a:srgbClr val="24292E"/>
                </a:solidFill>
                <a:highlight>
                  <a:srgbClr val="FFFFFF"/>
                </a:highlight>
                <a:latin typeface="Consolas"/>
                <a:ea typeface="Consolas"/>
                <a:cs typeface="Consolas"/>
                <a:sym typeface="Consolas"/>
              </a:rPr>
              <a:t> </a:t>
            </a:r>
            <a:r>
              <a:rPr lang="en" sz="2400">
                <a:solidFill>
                  <a:srgbClr val="032F62"/>
                </a:solidFill>
                <a:highlight>
                  <a:srgbClr val="FFFFFF"/>
                </a:highlight>
                <a:latin typeface="Consolas"/>
                <a:ea typeface="Consolas"/>
                <a:cs typeface="Consolas"/>
                <a:sym typeface="Consolas"/>
              </a:rPr>
              <a:t>10</a:t>
            </a:r>
            <a:r>
              <a:rPr lang="en" sz="2400">
                <a:solidFill>
                  <a:srgbClr val="24292E"/>
                </a:solidFill>
                <a:highlight>
                  <a:srgbClr val="FFFFFF"/>
                </a:highlight>
                <a:latin typeface="Consolas"/>
                <a:ea typeface="Consolas"/>
                <a:cs typeface="Consolas"/>
                <a:sym typeface="Consolas"/>
              </a:rPr>
              <a:t> </a:t>
            </a:r>
            <a:r>
              <a:rPr lang="en" sz="2400">
                <a:solidFill>
                  <a:srgbClr val="D73A49"/>
                </a:solidFill>
                <a:highlight>
                  <a:srgbClr val="FFFFFF"/>
                </a:highlight>
                <a:latin typeface="Consolas"/>
                <a:ea typeface="Consolas"/>
                <a:cs typeface="Consolas"/>
                <a:sym typeface="Consolas"/>
              </a:rPr>
              <a:t>THEN </a:t>
            </a:r>
            <a:r>
              <a:rPr lang="en" sz="2400">
                <a:solidFill>
                  <a:srgbClr val="9900FF"/>
                </a:solidFill>
                <a:highlight>
                  <a:srgbClr val="FFFFFF"/>
                </a:highlight>
                <a:latin typeface="Consolas"/>
                <a:ea typeface="Consolas"/>
                <a:cs typeface="Consolas"/>
                <a:sym typeface="Consolas"/>
              </a:rPr>
              <a:t>TRUE</a:t>
            </a:r>
            <a:r>
              <a:rPr lang="en" sz="2400">
                <a:solidFill>
                  <a:srgbClr val="D73A49"/>
                </a:solidFill>
                <a:highlight>
                  <a:srgbClr val="FFFFFF"/>
                </a:highlight>
                <a:latin typeface="Consolas"/>
                <a:ea typeface="Consolas"/>
                <a:cs typeface="Consolas"/>
                <a:sym typeface="Consolas"/>
              </a:rPr>
              <a:t> ELSE </a:t>
            </a:r>
            <a:r>
              <a:rPr lang="en" sz="2400">
                <a:solidFill>
                  <a:srgbClr val="9900FF"/>
                </a:solidFill>
                <a:highlight>
                  <a:srgbClr val="FFFFFF"/>
                </a:highlight>
                <a:latin typeface="Consolas"/>
                <a:ea typeface="Consolas"/>
                <a:cs typeface="Consolas"/>
                <a:sym typeface="Consolas"/>
              </a:rPr>
              <a:t>FALSE</a:t>
            </a:r>
            <a:r>
              <a:rPr lang="en" sz="2400">
                <a:solidFill>
                  <a:srgbClr val="D73A49"/>
                </a:solidFill>
                <a:highlight>
                  <a:srgbClr val="FFFFFF"/>
                </a:highlight>
                <a:latin typeface="Consolas"/>
                <a:ea typeface="Consolas"/>
                <a:cs typeface="Consolas"/>
                <a:sym typeface="Consolas"/>
              </a:rPr>
              <a:t> END AS </a:t>
            </a:r>
            <a:r>
              <a:rPr lang="en" sz="2400">
                <a:solidFill>
                  <a:srgbClr val="24292E"/>
                </a:solidFill>
                <a:highlight>
                  <a:srgbClr val="FFFFFF"/>
                </a:highlight>
                <a:latin typeface="Consolas"/>
                <a:ea typeface="Consolas"/>
                <a:cs typeface="Consolas"/>
                <a:sym typeface="Consolas"/>
              </a:rPr>
              <a:t>high</a:t>
            </a:r>
            <a:endParaRPr sz="2400">
              <a:latin typeface="Consolas"/>
              <a:ea typeface="Consolas"/>
              <a:cs typeface="Consolas"/>
              <a:sym typeface="Consolas"/>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91925"/>
        </a:solidFill>
      </p:bgPr>
    </p:bg>
    <p:spTree>
      <p:nvGrpSpPr>
        <p:cNvPr id="983" name="Shape 983"/>
        <p:cNvGrpSpPr/>
        <p:nvPr/>
      </p:nvGrpSpPr>
      <p:grpSpPr>
        <a:xfrm>
          <a:off x="0" y="0"/>
          <a:ext cx="0" cy="0"/>
          <a:chOff x="0" y="0"/>
          <a:chExt cx="0" cy="0"/>
        </a:xfrm>
      </p:grpSpPr>
      <p:sp>
        <p:nvSpPr>
          <p:cNvPr id="984" name="Google Shape;984;p151"/>
          <p:cNvSpPr txBox="1"/>
          <p:nvPr>
            <p:ph type="ctrTitle"/>
          </p:nvPr>
        </p:nvSpPr>
        <p:spPr>
          <a:xfrm>
            <a:off x="990600" y="0"/>
            <a:ext cx="7162800" cy="5143500"/>
          </a:xfrm>
          <a:prstGeom prst="rect">
            <a:avLst/>
          </a:prstGeom>
        </p:spPr>
        <p:txBody>
          <a:bodyPr anchorCtr="0" anchor="ctr" bIns="91425" lIns="0" spcFirstLastPara="1" rIns="91425" wrap="square" tIns="91425">
            <a:noAutofit/>
          </a:bodyPr>
          <a:lstStyle/>
          <a:p>
            <a:pPr indent="0" lvl="0" marL="0" rtl="0" algn="l">
              <a:lnSpc>
                <a:spcPct val="150000"/>
              </a:lnSpc>
              <a:spcBef>
                <a:spcPts val="0"/>
              </a:spcBef>
              <a:spcAft>
                <a:spcPts val="0"/>
              </a:spcAft>
              <a:buNone/>
            </a:pPr>
            <a:r>
              <a:rPr lang="en" sz="3600">
                <a:solidFill>
                  <a:srgbClr val="FFFFFF"/>
                </a:solidFill>
                <a:latin typeface="Playfair Display"/>
                <a:ea typeface="Playfair Display"/>
                <a:cs typeface="Playfair Display"/>
                <a:sym typeface="Playfair Display"/>
              </a:rPr>
              <a:t>Use technology, </a:t>
            </a:r>
            <a:r>
              <a:rPr lang="en" sz="3600">
                <a:solidFill>
                  <a:srgbClr val="37B067"/>
                </a:solidFill>
                <a:latin typeface="Playfair Display"/>
                <a:ea typeface="Playfair Display"/>
                <a:cs typeface="Playfair Display"/>
                <a:sym typeface="Playfair Display"/>
              </a:rPr>
              <a:t>don’t prescribe</a:t>
            </a:r>
            <a:r>
              <a:rPr lang="en" sz="3600">
                <a:solidFill>
                  <a:srgbClr val="FFFFFF"/>
                </a:solidFill>
                <a:latin typeface="Playfair Display"/>
                <a:ea typeface="Playfair Display"/>
                <a:cs typeface="Playfair Display"/>
                <a:sym typeface="Playfair Display"/>
              </a:rPr>
              <a:t> it</a:t>
            </a:r>
            <a:endParaRPr sz="3600">
              <a:solidFill>
                <a:srgbClr val="FFFFFF"/>
              </a:solidFill>
              <a:latin typeface="Playfair Display"/>
              <a:ea typeface="Playfair Display"/>
              <a:cs typeface="Playfair Display"/>
              <a:sym typeface="Playfair Display"/>
            </a:endParaRPr>
          </a:p>
          <a:p>
            <a:pPr indent="0" lvl="0" marL="0" rtl="0" algn="l">
              <a:lnSpc>
                <a:spcPct val="150000"/>
              </a:lnSpc>
              <a:spcBef>
                <a:spcPts val="0"/>
              </a:spcBef>
              <a:spcAft>
                <a:spcPts val="0"/>
              </a:spcAft>
              <a:buNone/>
            </a:pPr>
            <a:r>
              <a:rPr lang="en" sz="3600">
                <a:solidFill>
                  <a:srgbClr val="FFFFFF"/>
                </a:solidFill>
                <a:latin typeface="Playfair Display"/>
                <a:ea typeface="Playfair Display"/>
                <a:cs typeface="Playfair Display"/>
                <a:sym typeface="Playfair Display"/>
              </a:rPr>
              <a:t>Reliable data </a:t>
            </a:r>
            <a:r>
              <a:rPr lang="en" sz="3600">
                <a:solidFill>
                  <a:srgbClr val="37B067"/>
                </a:solidFill>
                <a:latin typeface="Playfair Display"/>
                <a:ea typeface="Playfair Display"/>
                <a:cs typeface="Playfair Display"/>
                <a:sym typeface="Playfair Display"/>
              </a:rPr>
              <a:t>for humans</a:t>
            </a:r>
            <a:endParaRPr sz="3600">
              <a:solidFill>
                <a:srgbClr val="37B067"/>
              </a:solidFill>
              <a:latin typeface="Playfair Display"/>
              <a:ea typeface="Playfair Display"/>
              <a:cs typeface="Playfair Display"/>
              <a:sym typeface="Playfair Display"/>
            </a:endParaRPr>
          </a:p>
          <a:p>
            <a:pPr indent="0" lvl="0" marL="0" rtl="0" algn="l">
              <a:lnSpc>
                <a:spcPct val="150000"/>
              </a:lnSpc>
              <a:spcBef>
                <a:spcPts val="0"/>
              </a:spcBef>
              <a:spcAft>
                <a:spcPts val="0"/>
              </a:spcAft>
              <a:buNone/>
            </a:pPr>
            <a:r>
              <a:rPr lang="en" sz="3600">
                <a:solidFill>
                  <a:srgbClr val="FFFFFF"/>
                </a:solidFill>
                <a:latin typeface="Playfair Display"/>
                <a:ea typeface="Playfair Display"/>
                <a:cs typeface="Playfair Display"/>
                <a:sym typeface="Playfair Display"/>
              </a:rPr>
              <a:t>Designed for </a:t>
            </a:r>
            <a:r>
              <a:rPr lang="en" sz="3600">
                <a:solidFill>
                  <a:srgbClr val="37B067"/>
                </a:solidFill>
                <a:latin typeface="Playfair Display"/>
                <a:ea typeface="Playfair Display"/>
                <a:cs typeface="Playfair Display"/>
                <a:sym typeface="Playfair Display"/>
              </a:rPr>
              <a:t>sharing</a:t>
            </a:r>
            <a:endParaRPr sz="3600">
              <a:solidFill>
                <a:srgbClr val="37B067"/>
              </a:solidFill>
              <a:latin typeface="Playfair Display"/>
              <a:ea typeface="Playfair Display"/>
              <a:cs typeface="Playfair Display"/>
              <a:sym typeface="Playfair Display"/>
            </a:endParaRPr>
          </a:p>
          <a:p>
            <a:pPr indent="0" lvl="0" marL="0" rtl="0" algn="l">
              <a:lnSpc>
                <a:spcPct val="150000"/>
              </a:lnSpc>
              <a:spcBef>
                <a:spcPts val="0"/>
              </a:spcBef>
              <a:spcAft>
                <a:spcPts val="0"/>
              </a:spcAft>
              <a:buNone/>
            </a:pPr>
            <a:r>
              <a:rPr lang="en" sz="3600">
                <a:solidFill>
                  <a:srgbClr val="37B067"/>
                </a:solidFill>
                <a:latin typeface="Playfair Display"/>
                <a:ea typeface="Playfair Display"/>
                <a:cs typeface="Playfair Display"/>
                <a:sym typeface="Playfair Display"/>
              </a:rPr>
              <a:t>Flexibility</a:t>
            </a:r>
            <a:r>
              <a:rPr lang="en" sz="3600">
                <a:solidFill>
                  <a:srgbClr val="FFFFFF"/>
                </a:solidFill>
                <a:latin typeface="Playfair Display"/>
                <a:ea typeface="Playfair Display"/>
                <a:cs typeface="Playfair Display"/>
                <a:sym typeface="Playfair Display"/>
              </a:rPr>
              <a:t> for a complicated world</a:t>
            </a:r>
            <a:endParaRPr sz="3600">
              <a:solidFill>
                <a:srgbClr val="FFFFFF"/>
              </a:solidFill>
              <a:latin typeface="Playfair Display"/>
              <a:ea typeface="Playfair Display"/>
              <a:cs typeface="Playfair Display"/>
              <a:sym typeface="Playfair Display"/>
            </a:endParaRPr>
          </a:p>
          <a:p>
            <a:pPr indent="0" lvl="0" marL="0" rtl="0" algn="l">
              <a:lnSpc>
                <a:spcPct val="150000"/>
              </a:lnSpc>
              <a:spcBef>
                <a:spcPts val="0"/>
              </a:spcBef>
              <a:spcAft>
                <a:spcPts val="0"/>
              </a:spcAft>
              <a:buNone/>
            </a:pPr>
            <a:r>
              <a:rPr lang="en" sz="3600">
                <a:solidFill>
                  <a:srgbClr val="FFFFFF"/>
                </a:solidFill>
                <a:latin typeface="Playfair Display"/>
                <a:ea typeface="Playfair Display"/>
                <a:cs typeface="Playfair Display"/>
                <a:sym typeface="Playfair Display"/>
              </a:rPr>
              <a:t>Stories that </a:t>
            </a:r>
            <a:r>
              <a:rPr lang="en" sz="3600">
                <a:solidFill>
                  <a:srgbClr val="37B067"/>
                </a:solidFill>
                <a:latin typeface="Playfair Display"/>
                <a:ea typeface="Playfair Display"/>
                <a:cs typeface="Playfair Display"/>
                <a:sym typeface="Playfair Display"/>
              </a:rPr>
              <a:t>tell why</a:t>
            </a:r>
            <a:endParaRPr sz="3600">
              <a:solidFill>
                <a:srgbClr val="37B067"/>
              </a:solidFill>
              <a:latin typeface="Playfair Display"/>
              <a:ea typeface="Playfair Display"/>
              <a:cs typeface="Playfair Display"/>
              <a:sym typeface="Playfair Display"/>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Google Shape;134;p26"/>
          <p:cNvSpPr/>
          <p:nvPr/>
        </p:nvSpPr>
        <p:spPr>
          <a:xfrm>
            <a:off x="4028250" y="151550"/>
            <a:ext cx="3200400" cy="3200400"/>
          </a:xfrm>
          <a:prstGeom prst="ellipse">
            <a:avLst/>
          </a:prstGeom>
          <a:noFill/>
          <a:ln cap="flat" cmpd="sng" w="28575">
            <a:solidFill>
              <a:srgbClr val="BD36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6"/>
          <p:cNvSpPr txBox="1"/>
          <p:nvPr>
            <p:ph idx="4294967295" type="ctrTitle"/>
          </p:nvPr>
        </p:nvSpPr>
        <p:spPr>
          <a:xfrm>
            <a:off x="4290200" y="1065825"/>
            <a:ext cx="3722700" cy="74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BD3647"/>
                </a:solidFill>
                <a:latin typeface="Playfair Display"/>
                <a:ea typeface="Playfair Display"/>
                <a:cs typeface="Playfair Display"/>
                <a:sym typeface="Playfair Display"/>
              </a:rPr>
              <a:t>Business</a:t>
            </a:r>
            <a:endParaRPr sz="2400">
              <a:solidFill>
                <a:srgbClr val="BD3647"/>
              </a:solidFill>
              <a:latin typeface="Playfair Display"/>
              <a:ea typeface="Playfair Display"/>
              <a:cs typeface="Playfair Display"/>
              <a:sym typeface="Playfair Display"/>
            </a:endParaRPr>
          </a:p>
          <a:p>
            <a:pPr indent="0" lvl="0" marL="0" rtl="0" algn="ctr">
              <a:spcBef>
                <a:spcPts val="0"/>
              </a:spcBef>
              <a:spcAft>
                <a:spcPts val="0"/>
              </a:spcAft>
              <a:buNone/>
            </a:pPr>
            <a:r>
              <a:rPr lang="en" sz="2400">
                <a:solidFill>
                  <a:srgbClr val="BD3647"/>
                </a:solidFill>
                <a:latin typeface="Playfair Display"/>
                <a:ea typeface="Playfair Display"/>
                <a:cs typeface="Playfair Display"/>
                <a:sym typeface="Playfair Display"/>
              </a:rPr>
              <a:t>expertise</a:t>
            </a:r>
            <a:endParaRPr sz="2400">
              <a:solidFill>
                <a:srgbClr val="BD3647"/>
              </a:solidFill>
              <a:latin typeface="Playfair Display"/>
              <a:ea typeface="Playfair Display"/>
              <a:cs typeface="Playfair Display"/>
              <a:sym typeface="Playfair Display"/>
            </a:endParaRPr>
          </a:p>
        </p:txBody>
      </p:sp>
      <p:sp>
        <p:nvSpPr>
          <p:cNvPr id="136" name="Google Shape;136;p26"/>
          <p:cNvSpPr/>
          <p:nvPr/>
        </p:nvSpPr>
        <p:spPr>
          <a:xfrm>
            <a:off x="1995600" y="151550"/>
            <a:ext cx="3200400" cy="3200400"/>
          </a:xfrm>
          <a:prstGeom prst="ellipse">
            <a:avLst/>
          </a:prstGeom>
          <a:noFill/>
          <a:ln cap="flat" cmpd="sng" w="28575">
            <a:solidFill>
              <a:srgbClr val="37B06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6"/>
          <p:cNvSpPr/>
          <p:nvPr/>
        </p:nvSpPr>
        <p:spPr>
          <a:xfrm>
            <a:off x="2971800" y="1811325"/>
            <a:ext cx="3200400" cy="3200400"/>
          </a:xfrm>
          <a:prstGeom prst="ellipse">
            <a:avLst/>
          </a:prstGeom>
          <a:noFill/>
          <a:ln cap="flat" cmpd="sng" w="28575">
            <a:solidFill>
              <a:srgbClr val="0A0F4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6"/>
          <p:cNvSpPr txBox="1"/>
          <p:nvPr>
            <p:ph idx="4294967295" type="ctrTitle"/>
          </p:nvPr>
        </p:nvSpPr>
        <p:spPr>
          <a:xfrm>
            <a:off x="1285250" y="1065825"/>
            <a:ext cx="3722700" cy="74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37B067"/>
                </a:solidFill>
                <a:latin typeface="Playfair Display"/>
                <a:ea typeface="Playfair Display"/>
                <a:cs typeface="Playfair Display"/>
                <a:sym typeface="Playfair Display"/>
              </a:rPr>
              <a:t>Engineering</a:t>
            </a:r>
            <a:endParaRPr sz="2400">
              <a:solidFill>
                <a:srgbClr val="37B067"/>
              </a:solidFill>
              <a:latin typeface="Playfair Display"/>
              <a:ea typeface="Playfair Display"/>
              <a:cs typeface="Playfair Display"/>
              <a:sym typeface="Playfair Display"/>
            </a:endParaRPr>
          </a:p>
        </p:txBody>
      </p:sp>
      <p:sp>
        <p:nvSpPr>
          <p:cNvPr id="139" name="Google Shape;139;p26"/>
          <p:cNvSpPr txBox="1"/>
          <p:nvPr>
            <p:ph idx="4294967295" type="ctrTitle"/>
          </p:nvPr>
        </p:nvSpPr>
        <p:spPr>
          <a:xfrm>
            <a:off x="2710650" y="3574600"/>
            <a:ext cx="3722700" cy="74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0A0F4B"/>
                </a:solidFill>
                <a:latin typeface="Playfair Display"/>
                <a:ea typeface="Playfair Display"/>
                <a:cs typeface="Playfair Display"/>
                <a:sym typeface="Playfair Display"/>
              </a:rPr>
              <a:t>Statistics</a:t>
            </a:r>
            <a:endParaRPr sz="2400">
              <a:solidFill>
                <a:srgbClr val="0A0F4B"/>
              </a:solidFill>
              <a:latin typeface="Playfair Display"/>
              <a:ea typeface="Playfair Display"/>
              <a:cs typeface="Playfair Display"/>
              <a:sym typeface="Playfair Display"/>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p27"/>
          <p:cNvSpPr txBox="1"/>
          <p:nvPr>
            <p:ph type="ctrTitle"/>
          </p:nvPr>
        </p:nvSpPr>
        <p:spPr>
          <a:xfrm>
            <a:off x="0" y="4141400"/>
            <a:ext cx="9144000" cy="78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0A0F4B"/>
                </a:solidFill>
                <a:highlight>
                  <a:srgbClr val="FFFFFF"/>
                </a:highlight>
                <a:latin typeface="Playfair Display"/>
                <a:ea typeface="Playfair Display"/>
                <a:cs typeface="Playfair Display"/>
                <a:sym typeface="Playfair Display"/>
              </a:rPr>
              <a:t>Data engineering</a:t>
            </a:r>
            <a:endParaRPr sz="4000">
              <a:solidFill>
                <a:srgbClr val="0A0F4B"/>
              </a:solidFill>
              <a:highlight>
                <a:srgbClr val="FFFFFF"/>
              </a:highlight>
              <a:latin typeface="Playfair Display"/>
              <a:ea typeface="Playfair Display"/>
              <a:cs typeface="Playfair Display"/>
              <a:sym typeface="Playfair Display"/>
            </a:endParaRPr>
          </a:p>
        </p:txBody>
      </p:sp>
      <p:sp>
        <p:nvSpPr>
          <p:cNvPr id="145" name="Google Shape;145;p27"/>
          <p:cNvSpPr/>
          <p:nvPr/>
        </p:nvSpPr>
        <p:spPr>
          <a:xfrm>
            <a:off x="1964375" y="3590310"/>
            <a:ext cx="5344200" cy="551100"/>
          </a:xfrm>
          <a:prstGeom prst="trapezoid">
            <a:avLst>
              <a:gd fmla="val 65557" name="adj"/>
            </a:avLst>
          </a:prstGeom>
          <a:solidFill>
            <a:srgbClr val="F2FAF5"/>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Playfair Display"/>
                <a:ea typeface="Playfair Display"/>
                <a:cs typeface="Playfair Display"/>
                <a:sym typeface="Playfair Display"/>
              </a:rPr>
              <a:t>Physiological needs</a:t>
            </a:r>
            <a:endParaRPr sz="2000">
              <a:latin typeface="Playfair Display"/>
              <a:ea typeface="Playfair Display"/>
              <a:cs typeface="Playfair Display"/>
              <a:sym typeface="Playfair Display"/>
            </a:endParaRPr>
          </a:p>
        </p:txBody>
      </p:sp>
      <p:sp>
        <p:nvSpPr>
          <p:cNvPr id="146" name="Google Shape;146;p27"/>
          <p:cNvSpPr/>
          <p:nvPr/>
        </p:nvSpPr>
        <p:spPr>
          <a:xfrm>
            <a:off x="2350295" y="3039144"/>
            <a:ext cx="45786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Safety and security</a:t>
            </a:r>
            <a:endParaRPr sz="2000">
              <a:solidFill>
                <a:srgbClr val="FFFFFF"/>
              </a:solidFill>
              <a:latin typeface="Playfair Display"/>
              <a:ea typeface="Playfair Display"/>
              <a:cs typeface="Playfair Display"/>
              <a:sym typeface="Playfair Display"/>
            </a:endParaRPr>
          </a:p>
        </p:txBody>
      </p:sp>
      <p:sp>
        <p:nvSpPr>
          <p:cNvPr id="147" name="Google Shape;147;p27"/>
          <p:cNvSpPr/>
          <p:nvPr/>
        </p:nvSpPr>
        <p:spPr>
          <a:xfrm>
            <a:off x="2732836" y="2487979"/>
            <a:ext cx="38103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Social belonging</a:t>
            </a:r>
            <a:endParaRPr sz="2000">
              <a:solidFill>
                <a:srgbClr val="FFFFFF"/>
              </a:solidFill>
              <a:latin typeface="Playfair Display"/>
              <a:ea typeface="Playfair Display"/>
              <a:cs typeface="Playfair Display"/>
              <a:sym typeface="Playfair Display"/>
            </a:endParaRPr>
          </a:p>
        </p:txBody>
      </p:sp>
      <p:sp>
        <p:nvSpPr>
          <p:cNvPr id="148" name="Google Shape;148;p27"/>
          <p:cNvSpPr/>
          <p:nvPr/>
        </p:nvSpPr>
        <p:spPr>
          <a:xfrm>
            <a:off x="3115606" y="1936813"/>
            <a:ext cx="30417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Esteem</a:t>
            </a:r>
            <a:endParaRPr sz="2000">
              <a:solidFill>
                <a:srgbClr val="FFFFFF"/>
              </a:solidFill>
              <a:latin typeface="Playfair Display"/>
              <a:ea typeface="Playfair Display"/>
              <a:cs typeface="Playfair Display"/>
              <a:sym typeface="Playfair Display"/>
            </a:endParaRPr>
          </a:p>
        </p:txBody>
      </p:sp>
      <p:sp>
        <p:nvSpPr>
          <p:cNvPr id="149" name="Google Shape;149;p27"/>
          <p:cNvSpPr/>
          <p:nvPr/>
        </p:nvSpPr>
        <p:spPr>
          <a:xfrm>
            <a:off x="3501526" y="215800"/>
            <a:ext cx="2269800" cy="17208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solidFill>
                <a:srgbClr val="FFFFFF"/>
              </a:solidFill>
              <a:highlight>
                <a:srgbClr val="FFFFFF"/>
              </a:highlight>
              <a:latin typeface="Playfair Display"/>
              <a:ea typeface="Playfair Display"/>
              <a:cs typeface="Playfair Display"/>
              <a:sym typeface="Playfair Display"/>
            </a:endParaRPr>
          </a:p>
        </p:txBody>
      </p:sp>
      <p:sp>
        <p:nvSpPr>
          <p:cNvPr id="150" name="Google Shape;150;p27"/>
          <p:cNvSpPr txBox="1"/>
          <p:nvPr/>
        </p:nvSpPr>
        <p:spPr>
          <a:xfrm>
            <a:off x="3531675" y="710075"/>
            <a:ext cx="2206500" cy="1226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Self-</a:t>
            </a:r>
            <a:endParaRPr sz="2000">
              <a:solidFill>
                <a:srgbClr val="FFFFFF"/>
              </a:solidFill>
              <a:latin typeface="Playfair Display"/>
              <a:ea typeface="Playfair Display"/>
              <a:cs typeface="Playfair Display"/>
              <a:sym typeface="Playfair Display"/>
            </a:endParaRPr>
          </a:p>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actualization</a:t>
            </a:r>
            <a:endParaRPr sz="2000">
              <a:solidFill>
                <a:srgbClr val="FFFFFF"/>
              </a:solidFill>
              <a:latin typeface="Playfair Display"/>
              <a:ea typeface="Playfair Display"/>
              <a:cs typeface="Playfair Display"/>
              <a:sym typeface="Playfair Display"/>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pic>
        <p:nvPicPr>
          <p:cNvPr id="155" name="Google Shape;155;p28"/>
          <p:cNvPicPr preferRelativeResize="0"/>
          <p:nvPr/>
        </p:nvPicPr>
        <p:blipFill rotWithShape="1">
          <a:blip r:embed="rId3">
            <a:alphaModFix/>
          </a:blip>
          <a:srcRect b="0" l="0" r="0" t="10602"/>
          <a:stretch/>
        </p:blipFill>
        <p:spPr>
          <a:xfrm>
            <a:off x="-46125" y="0"/>
            <a:ext cx="9236250"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29"/>
          <p:cNvSpPr txBox="1"/>
          <p:nvPr>
            <p:ph type="ctrTitle"/>
          </p:nvPr>
        </p:nvSpPr>
        <p:spPr>
          <a:xfrm>
            <a:off x="0" y="4141400"/>
            <a:ext cx="9144000" cy="78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0A0F4B"/>
                </a:solidFill>
                <a:highlight>
                  <a:srgbClr val="FFFFFF"/>
                </a:highlight>
                <a:latin typeface="Playfair Display"/>
                <a:ea typeface="Playfair Display"/>
                <a:cs typeface="Playfair Display"/>
                <a:sym typeface="Playfair Display"/>
              </a:rPr>
              <a:t>SQL</a:t>
            </a:r>
            <a:endParaRPr sz="4000">
              <a:solidFill>
                <a:srgbClr val="0A0F4B"/>
              </a:solidFill>
              <a:highlight>
                <a:srgbClr val="FFFFFF"/>
              </a:highlight>
              <a:latin typeface="Playfair Display"/>
              <a:ea typeface="Playfair Display"/>
              <a:cs typeface="Playfair Display"/>
              <a:sym typeface="Playfair Display"/>
            </a:endParaRPr>
          </a:p>
        </p:txBody>
      </p:sp>
      <p:sp>
        <p:nvSpPr>
          <p:cNvPr id="161" name="Google Shape;161;p29"/>
          <p:cNvSpPr/>
          <p:nvPr/>
        </p:nvSpPr>
        <p:spPr>
          <a:xfrm>
            <a:off x="1964375" y="3590310"/>
            <a:ext cx="5344200" cy="551100"/>
          </a:xfrm>
          <a:prstGeom prst="trapezoid">
            <a:avLst>
              <a:gd fmla="val 65557" name="adj"/>
            </a:avLst>
          </a:prstGeom>
          <a:solidFill>
            <a:srgbClr val="F2FAF5"/>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Playfair Display"/>
                <a:ea typeface="Playfair Display"/>
                <a:cs typeface="Playfair Display"/>
                <a:sym typeface="Playfair Display"/>
              </a:rPr>
              <a:t>Physiological needs</a:t>
            </a:r>
            <a:endParaRPr sz="2000">
              <a:latin typeface="Playfair Display"/>
              <a:ea typeface="Playfair Display"/>
              <a:cs typeface="Playfair Display"/>
              <a:sym typeface="Playfair Display"/>
            </a:endParaRPr>
          </a:p>
        </p:txBody>
      </p:sp>
      <p:sp>
        <p:nvSpPr>
          <p:cNvPr id="162" name="Google Shape;162;p29"/>
          <p:cNvSpPr/>
          <p:nvPr/>
        </p:nvSpPr>
        <p:spPr>
          <a:xfrm>
            <a:off x="2350295" y="3039144"/>
            <a:ext cx="45786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Safety and security</a:t>
            </a:r>
            <a:endParaRPr sz="2000">
              <a:solidFill>
                <a:srgbClr val="FFFFFF"/>
              </a:solidFill>
              <a:latin typeface="Playfair Display"/>
              <a:ea typeface="Playfair Display"/>
              <a:cs typeface="Playfair Display"/>
              <a:sym typeface="Playfair Display"/>
            </a:endParaRPr>
          </a:p>
        </p:txBody>
      </p:sp>
      <p:sp>
        <p:nvSpPr>
          <p:cNvPr id="163" name="Google Shape;163;p29"/>
          <p:cNvSpPr/>
          <p:nvPr/>
        </p:nvSpPr>
        <p:spPr>
          <a:xfrm>
            <a:off x="2732836" y="2487979"/>
            <a:ext cx="38103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Social belonging</a:t>
            </a:r>
            <a:endParaRPr sz="2000">
              <a:solidFill>
                <a:srgbClr val="FFFFFF"/>
              </a:solidFill>
              <a:latin typeface="Playfair Display"/>
              <a:ea typeface="Playfair Display"/>
              <a:cs typeface="Playfair Display"/>
              <a:sym typeface="Playfair Display"/>
            </a:endParaRPr>
          </a:p>
        </p:txBody>
      </p:sp>
      <p:sp>
        <p:nvSpPr>
          <p:cNvPr id="164" name="Google Shape;164;p29"/>
          <p:cNvSpPr/>
          <p:nvPr/>
        </p:nvSpPr>
        <p:spPr>
          <a:xfrm>
            <a:off x="3115606" y="1936813"/>
            <a:ext cx="30417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Esteem</a:t>
            </a:r>
            <a:endParaRPr sz="2000">
              <a:solidFill>
                <a:srgbClr val="FFFFFF"/>
              </a:solidFill>
              <a:latin typeface="Playfair Display"/>
              <a:ea typeface="Playfair Display"/>
              <a:cs typeface="Playfair Display"/>
              <a:sym typeface="Playfair Display"/>
            </a:endParaRPr>
          </a:p>
        </p:txBody>
      </p:sp>
      <p:sp>
        <p:nvSpPr>
          <p:cNvPr id="165" name="Google Shape;165;p29"/>
          <p:cNvSpPr/>
          <p:nvPr/>
        </p:nvSpPr>
        <p:spPr>
          <a:xfrm>
            <a:off x="3501526" y="215800"/>
            <a:ext cx="2269800" cy="17208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solidFill>
                <a:srgbClr val="FFFFFF"/>
              </a:solidFill>
              <a:highlight>
                <a:srgbClr val="FFFFFF"/>
              </a:highlight>
              <a:latin typeface="Playfair Display"/>
              <a:ea typeface="Playfair Display"/>
              <a:cs typeface="Playfair Display"/>
              <a:sym typeface="Playfair Display"/>
            </a:endParaRPr>
          </a:p>
        </p:txBody>
      </p:sp>
      <p:sp>
        <p:nvSpPr>
          <p:cNvPr id="166" name="Google Shape;166;p29"/>
          <p:cNvSpPr txBox="1"/>
          <p:nvPr/>
        </p:nvSpPr>
        <p:spPr>
          <a:xfrm>
            <a:off x="3531675" y="710075"/>
            <a:ext cx="2206500" cy="1226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Self-</a:t>
            </a:r>
            <a:endParaRPr sz="2000">
              <a:solidFill>
                <a:srgbClr val="FFFFFF"/>
              </a:solidFill>
              <a:latin typeface="Playfair Display"/>
              <a:ea typeface="Playfair Display"/>
              <a:cs typeface="Playfair Display"/>
              <a:sym typeface="Playfair Display"/>
            </a:endParaRPr>
          </a:p>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actualization</a:t>
            </a:r>
            <a:endParaRPr sz="2000">
              <a:solidFill>
                <a:srgbClr val="FFFFFF"/>
              </a:solidFill>
              <a:latin typeface="Playfair Display"/>
              <a:ea typeface="Playfair Display"/>
              <a:cs typeface="Playfair Display"/>
              <a:sym typeface="Playfair Display"/>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pic>
        <p:nvPicPr>
          <p:cNvPr id="171" name="Google Shape;171;p30"/>
          <p:cNvPicPr preferRelativeResize="0"/>
          <p:nvPr/>
        </p:nvPicPr>
        <p:blipFill>
          <a:blip r:embed="rId3">
            <a:alphaModFix/>
          </a:blip>
          <a:stretch>
            <a:fillRect/>
          </a:stretch>
        </p:blipFill>
        <p:spPr>
          <a:xfrm>
            <a:off x="312775" y="365887"/>
            <a:ext cx="8518451" cy="44117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pic>
        <p:nvPicPr>
          <p:cNvPr id="176" name="Google Shape;176;p31"/>
          <p:cNvPicPr preferRelativeResize="0"/>
          <p:nvPr/>
        </p:nvPicPr>
        <p:blipFill>
          <a:blip r:embed="rId3">
            <a:alphaModFix/>
          </a:blip>
          <a:stretch>
            <a:fillRect/>
          </a:stretch>
        </p:blipFill>
        <p:spPr>
          <a:xfrm>
            <a:off x="1936662" y="687024"/>
            <a:ext cx="5270675" cy="37694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9" name="Shape 59"/>
        <p:cNvGrpSpPr/>
        <p:nvPr/>
      </p:nvGrpSpPr>
      <p:grpSpPr>
        <a:xfrm>
          <a:off x="0" y="0"/>
          <a:ext cx="0" cy="0"/>
          <a:chOff x="0" y="0"/>
          <a:chExt cx="0" cy="0"/>
        </a:xfrm>
      </p:grpSpPr>
      <p:pic>
        <p:nvPicPr>
          <p:cNvPr id="60" name="Google Shape;60;p14"/>
          <p:cNvPicPr preferRelativeResize="0"/>
          <p:nvPr/>
        </p:nvPicPr>
        <p:blipFill rotWithShape="1">
          <a:blip r:embed="rId3">
            <a:alphaModFix/>
          </a:blip>
          <a:srcRect b="0" l="0" r="0" t="1156"/>
          <a:stretch/>
        </p:blipFill>
        <p:spPr>
          <a:xfrm>
            <a:off x="152400" y="1011900"/>
            <a:ext cx="8839199" cy="3119700"/>
          </a:xfrm>
          <a:prstGeom prst="rect">
            <a:avLst/>
          </a:prstGeom>
          <a:noFill/>
          <a:ln>
            <a:noFill/>
          </a:ln>
        </p:spPr>
      </p:pic>
      <p:pic>
        <p:nvPicPr>
          <p:cNvPr id="61" name="Google Shape;61;p14"/>
          <p:cNvPicPr preferRelativeResize="0"/>
          <p:nvPr/>
        </p:nvPicPr>
        <p:blipFill>
          <a:blip r:embed="rId4">
            <a:alphaModFix/>
          </a:blip>
          <a:stretch>
            <a:fillRect/>
          </a:stretch>
        </p:blipFill>
        <p:spPr>
          <a:xfrm>
            <a:off x="1170432" y="2668800"/>
            <a:ext cx="333375" cy="1389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pic>
        <p:nvPicPr>
          <p:cNvPr id="181" name="Google Shape;181;p32"/>
          <p:cNvPicPr preferRelativeResize="0"/>
          <p:nvPr/>
        </p:nvPicPr>
        <p:blipFill rotWithShape="1">
          <a:blip r:embed="rId3">
            <a:alphaModFix/>
          </a:blip>
          <a:srcRect b="53086" l="0" r="0" t="0"/>
          <a:stretch/>
        </p:blipFill>
        <p:spPr>
          <a:xfrm>
            <a:off x="1988625" y="649550"/>
            <a:ext cx="5166751" cy="22097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sp>
        <p:nvSpPr>
          <p:cNvPr id="186" name="Google Shape;186;p33"/>
          <p:cNvSpPr txBox="1"/>
          <p:nvPr>
            <p:ph type="ctrTitle"/>
          </p:nvPr>
        </p:nvSpPr>
        <p:spPr>
          <a:xfrm>
            <a:off x="0" y="4141400"/>
            <a:ext cx="9144000" cy="78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0A0F4B"/>
                </a:solidFill>
                <a:highlight>
                  <a:srgbClr val="EFEFEF"/>
                </a:highlight>
                <a:latin typeface="Consolas"/>
                <a:ea typeface="Consolas"/>
                <a:cs typeface="Consolas"/>
                <a:sym typeface="Consolas"/>
              </a:rPr>
              <a:t>GROUP BY</a:t>
            </a:r>
            <a:endParaRPr sz="4000">
              <a:solidFill>
                <a:srgbClr val="0A0F4B"/>
              </a:solidFill>
              <a:highlight>
                <a:srgbClr val="FFFFFF"/>
              </a:highlight>
              <a:latin typeface="Playfair Display"/>
              <a:ea typeface="Playfair Display"/>
              <a:cs typeface="Playfair Display"/>
              <a:sym typeface="Playfair Display"/>
            </a:endParaRPr>
          </a:p>
        </p:txBody>
      </p:sp>
      <p:sp>
        <p:nvSpPr>
          <p:cNvPr id="187" name="Google Shape;187;p33"/>
          <p:cNvSpPr/>
          <p:nvPr/>
        </p:nvSpPr>
        <p:spPr>
          <a:xfrm>
            <a:off x="1964375" y="3590310"/>
            <a:ext cx="5344200" cy="551100"/>
          </a:xfrm>
          <a:prstGeom prst="trapezoid">
            <a:avLst>
              <a:gd fmla="val 65557" name="adj"/>
            </a:avLst>
          </a:prstGeom>
          <a:solidFill>
            <a:srgbClr val="F2FAF5"/>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Playfair Display"/>
                <a:ea typeface="Playfair Display"/>
                <a:cs typeface="Playfair Display"/>
                <a:sym typeface="Playfair Display"/>
              </a:rPr>
              <a:t>Physiological needs</a:t>
            </a:r>
            <a:endParaRPr sz="2000">
              <a:latin typeface="Playfair Display"/>
              <a:ea typeface="Playfair Display"/>
              <a:cs typeface="Playfair Display"/>
              <a:sym typeface="Playfair Display"/>
            </a:endParaRPr>
          </a:p>
        </p:txBody>
      </p:sp>
      <p:sp>
        <p:nvSpPr>
          <p:cNvPr id="188" name="Google Shape;188;p33"/>
          <p:cNvSpPr/>
          <p:nvPr/>
        </p:nvSpPr>
        <p:spPr>
          <a:xfrm>
            <a:off x="2350295" y="3039144"/>
            <a:ext cx="45786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Safety and security</a:t>
            </a:r>
            <a:endParaRPr sz="2000">
              <a:solidFill>
                <a:srgbClr val="FFFFFF"/>
              </a:solidFill>
              <a:latin typeface="Playfair Display"/>
              <a:ea typeface="Playfair Display"/>
              <a:cs typeface="Playfair Display"/>
              <a:sym typeface="Playfair Display"/>
            </a:endParaRPr>
          </a:p>
        </p:txBody>
      </p:sp>
      <p:sp>
        <p:nvSpPr>
          <p:cNvPr id="189" name="Google Shape;189;p33"/>
          <p:cNvSpPr/>
          <p:nvPr/>
        </p:nvSpPr>
        <p:spPr>
          <a:xfrm>
            <a:off x="2732836" y="2487979"/>
            <a:ext cx="38103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Social belonging</a:t>
            </a:r>
            <a:endParaRPr sz="2000">
              <a:solidFill>
                <a:srgbClr val="FFFFFF"/>
              </a:solidFill>
              <a:latin typeface="Playfair Display"/>
              <a:ea typeface="Playfair Display"/>
              <a:cs typeface="Playfair Display"/>
              <a:sym typeface="Playfair Display"/>
            </a:endParaRPr>
          </a:p>
        </p:txBody>
      </p:sp>
      <p:sp>
        <p:nvSpPr>
          <p:cNvPr id="190" name="Google Shape;190;p33"/>
          <p:cNvSpPr/>
          <p:nvPr/>
        </p:nvSpPr>
        <p:spPr>
          <a:xfrm>
            <a:off x="3115606" y="1936813"/>
            <a:ext cx="30417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Esteem</a:t>
            </a:r>
            <a:endParaRPr sz="2000">
              <a:solidFill>
                <a:srgbClr val="FFFFFF"/>
              </a:solidFill>
              <a:latin typeface="Playfair Display"/>
              <a:ea typeface="Playfair Display"/>
              <a:cs typeface="Playfair Display"/>
              <a:sym typeface="Playfair Display"/>
            </a:endParaRPr>
          </a:p>
        </p:txBody>
      </p:sp>
      <p:sp>
        <p:nvSpPr>
          <p:cNvPr id="191" name="Google Shape;191;p33"/>
          <p:cNvSpPr/>
          <p:nvPr/>
        </p:nvSpPr>
        <p:spPr>
          <a:xfrm>
            <a:off x="3501526" y="215800"/>
            <a:ext cx="2269800" cy="17208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solidFill>
                <a:srgbClr val="FFFFFF"/>
              </a:solidFill>
              <a:highlight>
                <a:srgbClr val="FFFFFF"/>
              </a:highlight>
              <a:latin typeface="Playfair Display"/>
              <a:ea typeface="Playfair Display"/>
              <a:cs typeface="Playfair Display"/>
              <a:sym typeface="Playfair Display"/>
            </a:endParaRPr>
          </a:p>
        </p:txBody>
      </p:sp>
      <p:sp>
        <p:nvSpPr>
          <p:cNvPr id="192" name="Google Shape;192;p33"/>
          <p:cNvSpPr txBox="1"/>
          <p:nvPr/>
        </p:nvSpPr>
        <p:spPr>
          <a:xfrm>
            <a:off x="3531675" y="710075"/>
            <a:ext cx="2206500" cy="1226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Self-</a:t>
            </a:r>
            <a:endParaRPr sz="2000">
              <a:solidFill>
                <a:srgbClr val="FFFFFF"/>
              </a:solidFill>
              <a:latin typeface="Playfair Display"/>
              <a:ea typeface="Playfair Display"/>
              <a:cs typeface="Playfair Display"/>
              <a:sym typeface="Playfair Display"/>
            </a:endParaRPr>
          </a:p>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actualization</a:t>
            </a:r>
            <a:endParaRPr sz="2000">
              <a:solidFill>
                <a:srgbClr val="FFFFFF"/>
              </a:solidFill>
              <a:latin typeface="Playfair Display"/>
              <a:ea typeface="Playfair Display"/>
              <a:cs typeface="Playfair Display"/>
              <a:sym typeface="Playfair Display"/>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Google Shape;197;p34"/>
          <p:cNvSpPr txBox="1"/>
          <p:nvPr/>
        </p:nvSpPr>
        <p:spPr>
          <a:xfrm>
            <a:off x="4943800" y="1470850"/>
            <a:ext cx="4033800" cy="2577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2400">
              <a:solidFill>
                <a:srgbClr val="D73A49"/>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SELECT</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chemeClr val="lt1"/>
                </a:highlight>
                <a:latin typeface="Consolas"/>
                <a:ea typeface="Consolas"/>
                <a:cs typeface="Consolas"/>
                <a:sym typeface="Consolas"/>
              </a:rPr>
              <a:t>type,</a:t>
            </a:r>
            <a:endParaRPr sz="2400">
              <a:solidFill>
                <a:srgbClr val="005CC5"/>
              </a:solidFill>
              <a:highlight>
                <a:schemeClr val="lt1"/>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005CC5"/>
                </a:solidFill>
                <a:highlight>
                  <a:schemeClr val="lt1"/>
                </a:highlight>
                <a:latin typeface="Consolas"/>
                <a:ea typeface="Consolas"/>
                <a:cs typeface="Consolas"/>
                <a:sym typeface="Consolas"/>
              </a:rPr>
              <a:t>       COUNT</a:t>
            </a:r>
            <a:r>
              <a:rPr lang="en" sz="2400">
                <a:solidFill>
                  <a:srgbClr val="24292E"/>
                </a:solidFill>
                <a:highlight>
                  <a:schemeClr val="lt1"/>
                </a:highlight>
                <a:latin typeface="Consolas"/>
                <a:ea typeface="Consolas"/>
                <a:cs typeface="Consolas"/>
                <a:sym typeface="Consolas"/>
              </a:rPr>
              <a:t>(</a:t>
            </a:r>
            <a:r>
              <a:rPr lang="en" sz="2400">
                <a:solidFill>
                  <a:srgbClr val="005CC5"/>
                </a:solidFill>
                <a:highlight>
                  <a:schemeClr val="lt1"/>
                </a:highlight>
                <a:latin typeface="Consolas"/>
                <a:ea typeface="Consolas"/>
                <a:cs typeface="Consolas"/>
                <a:sym typeface="Consolas"/>
              </a:rPr>
              <a:t>id</a:t>
            </a:r>
            <a:r>
              <a:rPr lang="en" sz="2400">
                <a:solidFill>
                  <a:srgbClr val="24292E"/>
                </a:solidFill>
                <a:highlight>
                  <a:schemeClr val="lt1"/>
                </a:highlight>
                <a:latin typeface="Consolas"/>
                <a:ea typeface="Consolas"/>
                <a:cs typeface="Consolas"/>
                <a:sym typeface="Consolas"/>
              </a:rPr>
              <a:t>)</a:t>
            </a:r>
            <a:endParaRPr sz="2400">
              <a:solidFill>
                <a:srgbClr val="005CC5"/>
              </a:solidFill>
              <a:highlight>
                <a:schemeClr val="lt1"/>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  FROM</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quirks</a:t>
            </a:r>
            <a:endParaRPr sz="2400">
              <a:solidFill>
                <a:srgbClr val="005CC5"/>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005CC5"/>
                </a:solidFill>
                <a:highlight>
                  <a:srgbClr val="FFFFFF"/>
                </a:highlight>
                <a:latin typeface="Consolas"/>
                <a:ea typeface="Consolas"/>
                <a:cs typeface="Consolas"/>
                <a:sym typeface="Consolas"/>
              </a:rPr>
              <a:t> </a:t>
            </a:r>
            <a:r>
              <a:rPr lang="en" sz="2400">
                <a:solidFill>
                  <a:srgbClr val="D73A49"/>
                </a:solidFill>
                <a:highlight>
                  <a:schemeClr val="lt1"/>
                </a:highlight>
                <a:latin typeface="Consolas"/>
                <a:ea typeface="Consolas"/>
                <a:cs typeface="Consolas"/>
                <a:sym typeface="Consolas"/>
              </a:rPr>
              <a:t>GROUP BY </a:t>
            </a:r>
            <a:r>
              <a:rPr lang="en" sz="2400">
                <a:solidFill>
                  <a:srgbClr val="005CC5"/>
                </a:solidFill>
                <a:highlight>
                  <a:schemeClr val="lt1"/>
                </a:highlight>
                <a:latin typeface="Consolas"/>
                <a:ea typeface="Consolas"/>
                <a:cs typeface="Consolas"/>
                <a:sym typeface="Consolas"/>
              </a:rPr>
              <a:t>type</a:t>
            </a:r>
            <a:endParaRPr sz="2400">
              <a:solidFill>
                <a:srgbClr val="005CC5"/>
              </a:solidFill>
              <a:highlight>
                <a:srgbClr val="FFFFFF"/>
              </a:highlight>
              <a:latin typeface="Consolas"/>
              <a:ea typeface="Consolas"/>
              <a:cs typeface="Consolas"/>
              <a:sym typeface="Consolas"/>
            </a:endParaRPr>
          </a:p>
        </p:txBody>
      </p:sp>
      <p:sp>
        <p:nvSpPr>
          <p:cNvPr id="198" name="Google Shape;198;p34"/>
          <p:cNvSpPr txBox="1"/>
          <p:nvPr/>
        </p:nvSpPr>
        <p:spPr>
          <a:xfrm>
            <a:off x="485850" y="1282800"/>
            <a:ext cx="4033800" cy="257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0A0F4B"/>
                </a:solidFill>
                <a:highlight>
                  <a:srgbClr val="FFFFFF"/>
                </a:highlight>
                <a:latin typeface="Consolas"/>
                <a:ea typeface="Consolas"/>
                <a:cs typeface="Consolas"/>
                <a:sym typeface="Consolas"/>
              </a:rPr>
              <a:t>|------|----------|</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  id  |  type    |</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   1  |  normal  |</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   2  |  weird   |</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a:t>
            </a:r>
            <a:endParaRPr sz="2400">
              <a:latin typeface="Consolas"/>
              <a:ea typeface="Consolas"/>
              <a:cs typeface="Consolas"/>
              <a:sym typeface="Consola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pic>
        <p:nvPicPr>
          <p:cNvPr id="203" name="Google Shape;203;p35"/>
          <p:cNvPicPr preferRelativeResize="0"/>
          <p:nvPr/>
        </p:nvPicPr>
        <p:blipFill>
          <a:blip r:embed="rId3">
            <a:alphaModFix/>
          </a:blip>
          <a:stretch>
            <a:fillRect/>
          </a:stretch>
        </p:blipFill>
        <p:spPr>
          <a:xfrm>
            <a:off x="1153325" y="673036"/>
            <a:ext cx="6837351" cy="37974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Google Shape;208;p36"/>
          <p:cNvSpPr txBox="1"/>
          <p:nvPr>
            <p:ph type="ctrTitle"/>
          </p:nvPr>
        </p:nvSpPr>
        <p:spPr>
          <a:xfrm>
            <a:off x="0" y="4141400"/>
            <a:ext cx="9144000" cy="78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0A0F4B"/>
                </a:solidFill>
                <a:highlight>
                  <a:srgbClr val="FFFFFF"/>
                </a:highlight>
                <a:latin typeface="Playfair Display"/>
                <a:ea typeface="Playfair Display"/>
                <a:cs typeface="Playfair Display"/>
                <a:sym typeface="Playfair Display"/>
              </a:rPr>
              <a:t>User-friendly data</a:t>
            </a:r>
            <a:endParaRPr sz="4000">
              <a:solidFill>
                <a:srgbClr val="0A0F4B"/>
              </a:solidFill>
              <a:highlight>
                <a:srgbClr val="FFFFFF"/>
              </a:highlight>
              <a:latin typeface="Playfair Display"/>
              <a:ea typeface="Playfair Display"/>
              <a:cs typeface="Playfair Display"/>
              <a:sym typeface="Playfair Display"/>
            </a:endParaRPr>
          </a:p>
        </p:txBody>
      </p:sp>
      <p:sp>
        <p:nvSpPr>
          <p:cNvPr id="209" name="Google Shape;209;p36"/>
          <p:cNvSpPr/>
          <p:nvPr/>
        </p:nvSpPr>
        <p:spPr>
          <a:xfrm>
            <a:off x="1964375" y="3590310"/>
            <a:ext cx="5344200" cy="551100"/>
          </a:xfrm>
          <a:prstGeom prst="trapezoid">
            <a:avLst>
              <a:gd fmla="val 65557" name="adj"/>
            </a:avLst>
          </a:prstGeom>
          <a:solidFill>
            <a:srgbClr val="F2FAF5"/>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Playfair Display"/>
                <a:ea typeface="Playfair Display"/>
                <a:cs typeface="Playfair Display"/>
                <a:sym typeface="Playfair Display"/>
              </a:rPr>
              <a:t>Physiological needs</a:t>
            </a:r>
            <a:endParaRPr sz="2000">
              <a:latin typeface="Playfair Display"/>
              <a:ea typeface="Playfair Display"/>
              <a:cs typeface="Playfair Display"/>
              <a:sym typeface="Playfair Display"/>
            </a:endParaRPr>
          </a:p>
        </p:txBody>
      </p:sp>
      <p:sp>
        <p:nvSpPr>
          <p:cNvPr id="210" name="Google Shape;210;p36"/>
          <p:cNvSpPr/>
          <p:nvPr/>
        </p:nvSpPr>
        <p:spPr>
          <a:xfrm>
            <a:off x="2350295" y="3039144"/>
            <a:ext cx="45786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Safety and security</a:t>
            </a:r>
            <a:endParaRPr sz="2000">
              <a:solidFill>
                <a:srgbClr val="FFFFFF"/>
              </a:solidFill>
              <a:latin typeface="Playfair Display"/>
              <a:ea typeface="Playfair Display"/>
              <a:cs typeface="Playfair Display"/>
              <a:sym typeface="Playfair Display"/>
            </a:endParaRPr>
          </a:p>
        </p:txBody>
      </p:sp>
      <p:sp>
        <p:nvSpPr>
          <p:cNvPr id="211" name="Google Shape;211;p36"/>
          <p:cNvSpPr/>
          <p:nvPr/>
        </p:nvSpPr>
        <p:spPr>
          <a:xfrm>
            <a:off x="2732836" y="2487979"/>
            <a:ext cx="38103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Social belonging</a:t>
            </a:r>
            <a:endParaRPr sz="2000">
              <a:solidFill>
                <a:srgbClr val="FFFFFF"/>
              </a:solidFill>
              <a:latin typeface="Playfair Display"/>
              <a:ea typeface="Playfair Display"/>
              <a:cs typeface="Playfair Display"/>
              <a:sym typeface="Playfair Display"/>
            </a:endParaRPr>
          </a:p>
        </p:txBody>
      </p:sp>
      <p:sp>
        <p:nvSpPr>
          <p:cNvPr id="212" name="Google Shape;212;p36"/>
          <p:cNvSpPr/>
          <p:nvPr/>
        </p:nvSpPr>
        <p:spPr>
          <a:xfrm>
            <a:off x="3115606" y="1936813"/>
            <a:ext cx="30417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Esteem</a:t>
            </a:r>
            <a:endParaRPr sz="2000">
              <a:solidFill>
                <a:srgbClr val="FFFFFF"/>
              </a:solidFill>
              <a:latin typeface="Playfair Display"/>
              <a:ea typeface="Playfair Display"/>
              <a:cs typeface="Playfair Display"/>
              <a:sym typeface="Playfair Display"/>
            </a:endParaRPr>
          </a:p>
        </p:txBody>
      </p:sp>
      <p:sp>
        <p:nvSpPr>
          <p:cNvPr id="213" name="Google Shape;213;p36"/>
          <p:cNvSpPr/>
          <p:nvPr/>
        </p:nvSpPr>
        <p:spPr>
          <a:xfrm>
            <a:off x="3501526" y="215800"/>
            <a:ext cx="2269800" cy="17208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solidFill>
                <a:srgbClr val="FFFFFF"/>
              </a:solidFill>
              <a:highlight>
                <a:srgbClr val="FFFFFF"/>
              </a:highlight>
              <a:latin typeface="Playfair Display"/>
              <a:ea typeface="Playfair Display"/>
              <a:cs typeface="Playfair Display"/>
              <a:sym typeface="Playfair Display"/>
            </a:endParaRPr>
          </a:p>
        </p:txBody>
      </p:sp>
      <p:sp>
        <p:nvSpPr>
          <p:cNvPr id="214" name="Google Shape;214;p36"/>
          <p:cNvSpPr txBox="1"/>
          <p:nvPr/>
        </p:nvSpPr>
        <p:spPr>
          <a:xfrm>
            <a:off x="3531675" y="710075"/>
            <a:ext cx="2206500" cy="1226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Self-</a:t>
            </a:r>
            <a:endParaRPr sz="2000">
              <a:solidFill>
                <a:srgbClr val="FFFFFF"/>
              </a:solidFill>
              <a:latin typeface="Playfair Display"/>
              <a:ea typeface="Playfair Display"/>
              <a:cs typeface="Playfair Display"/>
              <a:sym typeface="Playfair Display"/>
            </a:endParaRPr>
          </a:p>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actualization</a:t>
            </a:r>
            <a:endParaRPr sz="2000">
              <a:solidFill>
                <a:srgbClr val="FFFFFF"/>
              </a:solidFill>
              <a:latin typeface="Playfair Display"/>
              <a:ea typeface="Playfair Display"/>
              <a:cs typeface="Playfair Display"/>
              <a:sym typeface="Playfair Display"/>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Google Shape;219;p37"/>
          <p:cNvSpPr txBox="1"/>
          <p:nvPr/>
        </p:nvSpPr>
        <p:spPr>
          <a:xfrm>
            <a:off x="294175" y="258500"/>
            <a:ext cx="4735500" cy="346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solidFill>
                <a:srgbClr val="D73A49"/>
              </a:solidFill>
              <a:highlight>
                <a:srgbClr val="FFFFFF"/>
              </a:highlight>
              <a:latin typeface="Consolas"/>
              <a:ea typeface="Consolas"/>
              <a:cs typeface="Consolas"/>
              <a:sym typeface="Consolas"/>
            </a:endParaRPr>
          </a:p>
          <a:p>
            <a:pPr indent="0" lvl="0" marL="0" rtl="0" algn="l">
              <a:spcBef>
                <a:spcPts val="0"/>
              </a:spcBef>
              <a:spcAft>
                <a:spcPts val="0"/>
              </a:spcAft>
              <a:buNone/>
            </a:pPr>
            <a:r>
              <a:t/>
            </a:r>
            <a:endParaRPr sz="2400">
              <a:solidFill>
                <a:srgbClr val="D73A49"/>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D73A49"/>
                </a:solidFill>
                <a:highlight>
                  <a:srgbClr val="FFFFFF"/>
                </a:highlight>
                <a:latin typeface="Consolas"/>
                <a:ea typeface="Consolas"/>
                <a:cs typeface="Consolas"/>
                <a:sym typeface="Consolas"/>
              </a:rPr>
              <a:t>CREATE TABLE</a:t>
            </a:r>
            <a:r>
              <a:rPr lang="en" sz="2400">
                <a:solidFill>
                  <a:srgbClr val="24292E"/>
                </a:solidFill>
                <a:highlight>
                  <a:srgbClr val="FFFFFF"/>
                </a:highlight>
                <a:latin typeface="Consolas"/>
                <a:ea typeface="Consolas"/>
                <a:cs typeface="Consolas"/>
                <a:sym typeface="Consolas"/>
              </a:rPr>
              <a:t> my_nightmare (</a:t>
            </a:r>
            <a:endParaRPr sz="2400">
              <a:solidFill>
                <a:srgbClr val="24292E"/>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D73A49"/>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created_at   </a:t>
            </a:r>
            <a:r>
              <a:rPr lang="en" sz="2400">
                <a:solidFill>
                  <a:srgbClr val="9900FF"/>
                </a:solidFill>
                <a:highlight>
                  <a:srgbClr val="FFFFFF"/>
                </a:highlight>
                <a:latin typeface="Consolas"/>
                <a:ea typeface="Consolas"/>
                <a:cs typeface="Consolas"/>
                <a:sym typeface="Consolas"/>
              </a:rPr>
              <a:t>timestamp</a:t>
            </a:r>
            <a:r>
              <a:rPr lang="en" sz="2400">
                <a:solidFill>
                  <a:srgbClr val="24292E"/>
                </a:solidFill>
                <a:highlight>
                  <a:srgbClr val="FFFFFF"/>
                </a:highlight>
                <a:latin typeface="Consolas"/>
                <a:ea typeface="Consolas"/>
                <a:cs typeface="Consolas"/>
                <a:sym typeface="Consolas"/>
              </a:rPr>
              <a:t>,</a:t>
            </a:r>
            <a:endParaRPr sz="2400">
              <a:solidFill>
                <a:srgbClr val="D73A49"/>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D73A49"/>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started_at   </a:t>
            </a:r>
            <a:r>
              <a:rPr lang="en" sz="2400">
                <a:solidFill>
                  <a:srgbClr val="9900FF"/>
                </a:solidFill>
                <a:highlight>
                  <a:srgbClr val="FFFFFF"/>
                </a:highlight>
                <a:latin typeface="Consolas"/>
                <a:ea typeface="Consolas"/>
                <a:cs typeface="Consolas"/>
                <a:sym typeface="Consolas"/>
              </a:rPr>
              <a:t>timestamp</a:t>
            </a:r>
            <a:r>
              <a:rPr lang="en" sz="2400">
                <a:solidFill>
                  <a:srgbClr val="24292E"/>
                </a:solidFill>
                <a:highlight>
                  <a:srgbClr val="FFFFFF"/>
                </a:highlight>
                <a:latin typeface="Consolas"/>
                <a:ea typeface="Consolas"/>
                <a:cs typeface="Consolas"/>
                <a:sym typeface="Consolas"/>
              </a:rPr>
              <a:t>,</a:t>
            </a:r>
            <a:endParaRPr sz="2400">
              <a:solidFill>
                <a:srgbClr val="24292E"/>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D73A49"/>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timestamp    </a:t>
            </a:r>
            <a:r>
              <a:rPr lang="en" sz="2400">
                <a:solidFill>
                  <a:srgbClr val="9900FF"/>
                </a:solidFill>
                <a:highlight>
                  <a:srgbClr val="FFFFFF"/>
                </a:highlight>
                <a:latin typeface="Consolas"/>
                <a:ea typeface="Consolas"/>
                <a:cs typeface="Consolas"/>
                <a:sym typeface="Consolas"/>
              </a:rPr>
              <a:t>timestamp</a:t>
            </a:r>
            <a:r>
              <a:rPr lang="en" sz="2400">
                <a:solidFill>
                  <a:srgbClr val="24292E"/>
                </a:solidFill>
                <a:highlight>
                  <a:srgbClr val="FFFFFF"/>
                </a:highlight>
                <a:latin typeface="Consolas"/>
                <a:ea typeface="Consolas"/>
                <a:cs typeface="Consolas"/>
                <a:sym typeface="Consolas"/>
              </a:rPr>
              <a:t>,</a:t>
            </a:r>
            <a:endParaRPr sz="2400">
              <a:solidFill>
                <a:srgbClr val="005CC5"/>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D73A49"/>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 monster.type </a:t>
            </a:r>
            <a:r>
              <a:rPr lang="en" sz="2400">
                <a:solidFill>
                  <a:srgbClr val="9900FF"/>
                </a:solidFill>
                <a:highlight>
                  <a:srgbClr val="FFFFFF"/>
                </a:highlight>
                <a:latin typeface="Consolas"/>
                <a:ea typeface="Consolas"/>
                <a:cs typeface="Consolas"/>
                <a:sym typeface="Consolas"/>
              </a:rPr>
              <a:t>varchar</a:t>
            </a:r>
            <a:r>
              <a:rPr lang="en" sz="2400">
                <a:solidFill>
                  <a:srgbClr val="24292E"/>
                </a:solidFill>
                <a:highlight>
                  <a:srgbClr val="FFFFFF"/>
                </a:highlight>
                <a:latin typeface="Consolas"/>
                <a:ea typeface="Consolas"/>
                <a:cs typeface="Consolas"/>
                <a:sym typeface="Consolas"/>
              </a:rPr>
              <a:t>,</a:t>
            </a:r>
            <a:endParaRPr sz="2400">
              <a:solidFill>
                <a:srgbClr val="24292E"/>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IsRepDrm     </a:t>
            </a:r>
            <a:r>
              <a:rPr lang="en" sz="2400">
                <a:solidFill>
                  <a:srgbClr val="9900FF"/>
                </a:solidFill>
                <a:highlight>
                  <a:srgbClr val="FFFFFF"/>
                </a:highlight>
                <a:latin typeface="Consolas"/>
                <a:ea typeface="Consolas"/>
                <a:cs typeface="Consolas"/>
                <a:sym typeface="Consolas"/>
              </a:rPr>
              <a:t>boolean</a:t>
            </a:r>
            <a:r>
              <a:rPr lang="en" sz="2400">
                <a:solidFill>
                  <a:srgbClr val="24292E"/>
                </a:solidFill>
                <a:highlight>
                  <a:srgbClr val="FFFFFF"/>
                </a:highlight>
                <a:latin typeface="Consolas"/>
                <a:ea typeface="Consolas"/>
                <a:cs typeface="Consolas"/>
                <a:sym typeface="Consolas"/>
              </a:rPr>
              <a:t>,</a:t>
            </a:r>
            <a:endParaRPr sz="2400">
              <a:solidFill>
                <a:srgbClr val="24292E"/>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005CC5"/>
                </a:solidFill>
                <a:highlight>
                  <a:srgbClr val="FFFFFF"/>
                </a:highlight>
                <a:latin typeface="Consolas"/>
                <a:ea typeface="Consolas"/>
                <a:cs typeface="Consolas"/>
                <a:sym typeface="Consolas"/>
              </a:rPr>
              <a:t>  SCARELEVEL   </a:t>
            </a:r>
            <a:r>
              <a:rPr lang="en" sz="2400">
                <a:solidFill>
                  <a:srgbClr val="9900FF"/>
                </a:solidFill>
                <a:highlight>
                  <a:srgbClr val="FFFFFF"/>
                </a:highlight>
                <a:latin typeface="Consolas"/>
                <a:ea typeface="Consolas"/>
                <a:cs typeface="Consolas"/>
                <a:sym typeface="Consolas"/>
              </a:rPr>
              <a:t>float</a:t>
            </a:r>
            <a:endParaRPr sz="2400">
              <a:solidFill>
                <a:srgbClr val="24292E"/>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24292E"/>
                </a:solidFill>
                <a:highlight>
                  <a:srgbClr val="FFFFFF"/>
                </a:highlight>
                <a:latin typeface="Consolas"/>
                <a:ea typeface="Consolas"/>
                <a:cs typeface="Consolas"/>
                <a:sym typeface="Consolas"/>
              </a:rPr>
              <a:t>)</a:t>
            </a:r>
            <a:endParaRPr sz="2400">
              <a:solidFill>
                <a:srgbClr val="D73A49"/>
              </a:solidFill>
              <a:highlight>
                <a:srgbClr val="FFFFFF"/>
              </a:highlight>
              <a:latin typeface="Consolas"/>
              <a:ea typeface="Consolas"/>
              <a:cs typeface="Consolas"/>
              <a:sym typeface="Consolas"/>
            </a:endParaRPr>
          </a:p>
          <a:p>
            <a:pPr indent="0" lvl="0" marL="0" rtl="0" algn="l">
              <a:spcBef>
                <a:spcPts val="0"/>
              </a:spcBef>
              <a:spcAft>
                <a:spcPts val="0"/>
              </a:spcAft>
              <a:buClr>
                <a:schemeClr val="dk1"/>
              </a:buClr>
              <a:buSzPts val="1100"/>
              <a:buFont typeface="Arial"/>
              <a:buNone/>
            </a:pPr>
            <a:r>
              <a:t/>
            </a:r>
            <a:endParaRPr sz="2400">
              <a:solidFill>
                <a:srgbClr val="D73A49"/>
              </a:solidFill>
              <a:highlight>
                <a:srgbClr val="FFFFFF"/>
              </a:highlight>
              <a:latin typeface="Consolas"/>
              <a:ea typeface="Consolas"/>
              <a:cs typeface="Consolas"/>
              <a:sym typeface="Consola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Google Shape;224;p38"/>
          <p:cNvSpPr txBox="1"/>
          <p:nvPr/>
        </p:nvSpPr>
        <p:spPr>
          <a:xfrm>
            <a:off x="294175" y="258500"/>
            <a:ext cx="4735500" cy="346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solidFill>
                <a:srgbClr val="D73A49"/>
              </a:solidFill>
              <a:highlight>
                <a:srgbClr val="FFFFFF"/>
              </a:highlight>
              <a:latin typeface="Consolas"/>
              <a:ea typeface="Consolas"/>
              <a:cs typeface="Consolas"/>
              <a:sym typeface="Consolas"/>
            </a:endParaRPr>
          </a:p>
          <a:p>
            <a:pPr indent="0" lvl="0" marL="0" rtl="0" algn="l">
              <a:spcBef>
                <a:spcPts val="0"/>
              </a:spcBef>
              <a:spcAft>
                <a:spcPts val="0"/>
              </a:spcAft>
              <a:buNone/>
            </a:pPr>
            <a:r>
              <a:t/>
            </a:r>
            <a:endParaRPr sz="2400">
              <a:solidFill>
                <a:srgbClr val="D73A49"/>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D73A49"/>
                </a:solidFill>
                <a:highlight>
                  <a:srgbClr val="FFFFFF"/>
                </a:highlight>
                <a:latin typeface="Consolas"/>
                <a:ea typeface="Consolas"/>
                <a:cs typeface="Consolas"/>
                <a:sym typeface="Consolas"/>
              </a:rPr>
              <a:t>CREATE TABLE</a:t>
            </a:r>
            <a:r>
              <a:rPr lang="en" sz="2400">
                <a:solidFill>
                  <a:srgbClr val="24292E"/>
                </a:solidFill>
                <a:highlight>
                  <a:srgbClr val="FFFFFF"/>
                </a:highlight>
                <a:latin typeface="Consolas"/>
                <a:ea typeface="Consolas"/>
                <a:cs typeface="Consolas"/>
                <a:sym typeface="Consolas"/>
              </a:rPr>
              <a:t> my_nightmare (</a:t>
            </a:r>
            <a:endParaRPr sz="2400">
              <a:solidFill>
                <a:srgbClr val="24292E"/>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D73A49"/>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created_at   </a:t>
            </a:r>
            <a:r>
              <a:rPr lang="en" sz="2400">
                <a:solidFill>
                  <a:srgbClr val="9900FF"/>
                </a:solidFill>
                <a:highlight>
                  <a:srgbClr val="FFFFFF"/>
                </a:highlight>
                <a:latin typeface="Consolas"/>
                <a:ea typeface="Consolas"/>
                <a:cs typeface="Consolas"/>
                <a:sym typeface="Consolas"/>
              </a:rPr>
              <a:t>timestamp</a:t>
            </a:r>
            <a:r>
              <a:rPr lang="en" sz="2400">
                <a:solidFill>
                  <a:srgbClr val="24292E"/>
                </a:solidFill>
                <a:highlight>
                  <a:srgbClr val="FFFFFF"/>
                </a:highlight>
                <a:latin typeface="Consolas"/>
                <a:ea typeface="Consolas"/>
                <a:cs typeface="Consolas"/>
                <a:sym typeface="Consolas"/>
              </a:rPr>
              <a:t>,</a:t>
            </a:r>
            <a:endParaRPr sz="2400">
              <a:solidFill>
                <a:srgbClr val="D73A49"/>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D73A49"/>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started_at   </a:t>
            </a:r>
            <a:r>
              <a:rPr lang="en" sz="2400">
                <a:solidFill>
                  <a:srgbClr val="9900FF"/>
                </a:solidFill>
                <a:highlight>
                  <a:srgbClr val="FFFFFF"/>
                </a:highlight>
                <a:latin typeface="Consolas"/>
                <a:ea typeface="Consolas"/>
                <a:cs typeface="Consolas"/>
                <a:sym typeface="Consolas"/>
              </a:rPr>
              <a:t>timestamp</a:t>
            </a:r>
            <a:r>
              <a:rPr lang="en" sz="2400">
                <a:solidFill>
                  <a:srgbClr val="24292E"/>
                </a:solidFill>
                <a:highlight>
                  <a:srgbClr val="FFFFFF"/>
                </a:highlight>
                <a:latin typeface="Consolas"/>
                <a:ea typeface="Consolas"/>
                <a:cs typeface="Consolas"/>
                <a:sym typeface="Consolas"/>
              </a:rPr>
              <a:t>,</a:t>
            </a:r>
            <a:endParaRPr sz="2400">
              <a:solidFill>
                <a:srgbClr val="24292E"/>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D73A49"/>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timestamp    </a:t>
            </a:r>
            <a:r>
              <a:rPr lang="en" sz="2400">
                <a:solidFill>
                  <a:srgbClr val="9900FF"/>
                </a:solidFill>
                <a:highlight>
                  <a:srgbClr val="FFFFFF"/>
                </a:highlight>
                <a:latin typeface="Consolas"/>
                <a:ea typeface="Consolas"/>
                <a:cs typeface="Consolas"/>
                <a:sym typeface="Consolas"/>
              </a:rPr>
              <a:t>timestamp</a:t>
            </a:r>
            <a:r>
              <a:rPr lang="en" sz="2400">
                <a:solidFill>
                  <a:srgbClr val="24292E"/>
                </a:solidFill>
                <a:highlight>
                  <a:srgbClr val="FFFFFF"/>
                </a:highlight>
                <a:latin typeface="Consolas"/>
                <a:ea typeface="Consolas"/>
                <a:cs typeface="Consolas"/>
                <a:sym typeface="Consolas"/>
              </a:rPr>
              <a:t>,</a:t>
            </a:r>
            <a:endParaRPr sz="2400">
              <a:solidFill>
                <a:srgbClr val="005CC5"/>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D73A49"/>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 monster.type </a:t>
            </a:r>
            <a:r>
              <a:rPr lang="en" sz="2400">
                <a:solidFill>
                  <a:srgbClr val="9900FF"/>
                </a:solidFill>
                <a:highlight>
                  <a:srgbClr val="FFFFFF"/>
                </a:highlight>
                <a:latin typeface="Consolas"/>
                <a:ea typeface="Consolas"/>
                <a:cs typeface="Consolas"/>
                <a:sym typeface="Consolas"/>
              </a:rPr>
              <a:t>varchar</a:t>
            </a:r>
            <a:r>
              <a:rPr lang="en" sz="2400">
                <a:solidFill>
                  <a:srgbClr val="24292E"/>
                </a:solidFill>
                <a:highlight>
                  <a:srgbClr val="FFFFFF"/>
                </a:highlight>
                <a:latin typeface="Consolas"/>
                <a:ea typeface="Consolas"/>
                <a:cs typeface="Consolas"/>
                <a:sym typeface="Consolas"/>
              </a:rPr>
              <a:t>,</a:t>
            </a:r>
            <a:endParaRPr sz="2400">
              <a:solidFill>
                <a:srgbClr val="24292E"/>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IsRepDrm     </a:t>
            </a:r>
            <a:r>
              <a:rPr lang="en" sz="2400">
                <a:solidFill>
                  <a:srgbClr val="9900FF"/>
                </a:solidFill>
                <a:highlight>
                  <a:srgbClr val="FFFFFF"/>
                </a:highlight>
                <a:latin typeface="Consolas"/>
                <a:ea typeface="Consolas"/>
                <a:cs typeface="Consolas"/>
                <a:sym typeface="Consolas"/>
              </a:rPr>
              <a:t>boolean</a:t>
            </a:r>
            <a:r>
              <a:rPr lang="en" sz="2400">
                <a:solidFill>
                  <a:srgbClr val="24292E"/>
                </a:solidFill>
                <a:highlight>
                  <a:srgbClr val="FFFFFF"/>
                </a:highlight>
                <a:latin typeface="Consolas"/>
                <a:ea typeface="Consolas"/>
                <a:cs typeface="Consolas"/>
                <a:sym typeface="Consolas"/>
              </a:rPr>
              <a:t>,</a:t>
            </a:r>
            <a:endParaRPr sz="2400">
              <a:solidFill>
                <a:srgbClr val="24292E"/>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005CC5"/>
                </a:solidFill>
                <a:highlight>
                  <a:srgbClr val="FFFFFF"/>
                </a:highlight>
                <a:latin typeface="Consolas"/>
                <a:ea typeface="Consolas"/>
                <a:cs typeface="Consolas"/>
                <a:sym typeface="Consolas"/>
              </a:rPr>
              <a:t>  SCARELEVEL   </a:t>
            </a:r>
            <a:r>
              <a:rPr lang="en" sz="2400">
                <a:solidFill>
                  <a:srgbClr val="9900FF"/>
                </a:solidFill>
                <a:highlight>
                  <a:srgbClr val="FFFFFF"/>
                </a:highlight>
                <a:latin typeface="Consolas"/>
                <a:ea typeface="Consolas"/>
                <a:cs typeface="Consolas"/>
                <a:sym typeface="Consolas"/>
              </a:rPr>
              <a:t>float</a:t>
            </a:r>
            <a:endParaRPr sz="2400">
              <a:solidFill>
                <a:srgbClr val="24292E"/>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24292E"/>
                </a:solidFill>
                <a:highlight>
                  <a:srgbClr val="FFFFFF"/>
                </a:highlight>
                <a:latin typeface="Consolas"/>
                <a:ea typeface="Consolas"/>
                <a:cs typeface="Consolas"/>
                <a:sym typeface="Consolas"/>
              </a:rPr>
              <a:t>)</a:t>
            </a:r>
            <a:endParaRPr sz="2400">
              <a:solidFill>
                <a:srgbClr val="D73A49"/>
              </a:solidFill>
              <a:highlight>
                <a:srgbClr val="FFFFFF"/>
              </a:highlight>
              <a:latin typeface="Consolas"/>
              <a:ea typeface="Consolas"/>
              <a:cs typeface="Consolas"/>
              <a:sym typeface="Consolas"/>
            </a:endParaRPr>
          </a:p>
          <a:p>
            <a:pPr indent="0" lvl="0" marL="0" rtl="0" algn="l">
              <a:spcBef>
                <a:spcPts val="0"/>
              </a:spcBef>
              <a:spcAft>
                <a:spcPts val="0"/>
              </a:spcAft>
              <a:buClr>
                <a:schemeClr val="dk1"/>
              </a:buClr>
              <a:buSzPts val="1100"/>
              <a:buFont typeface="Arial"/>
              <a:buNone/>
            </a:pPr>
            <a:r>
              <a:t/>
            </a:r>
            <a:endParaRPr sz="2400">
              <a:solidFill>
                <a:srgbClr val="D73A49"/>
              </a:solidFill>
              <a:highlight>
                <a:srgbClr val="FFFFFF"/>
              </a:highlight>
              <a:latin typeface="Consolas"/>
              <a:ea typeface="Consolas"/>
              <a:cs typeface="Consolas"/>
              <a:sym typeface="Consolas"/>
            </a:endParaRPr>
          </a:p>
        </p:txBody>
      </p:sp>
      <p:sp>
        <p:nvSpPr>
          <p:cNvPr id="225" name="Google Shape;225;p38"/>
          <p:cNvSpPr txBox="1"/>
          <p:nvPr>
            <p:ph idx="4294967295" type="ctrTitle"/>
          </p:nvPr>
        </p:nvSpPr>
        <p:spPr>
          <a:xfrm>
            <a:off x="5018650" y="1289250"/>
            <a:ext cx="3714000" cy="2052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000">
                <a:solidFill>
                  <a:srgbClr val="0A0F4B"/>
                </a:solidFill>
                <a:latin typeface="Playfair Display"/>
                <a:ea typeface="Playfair Display"/>
                <a:cs typeface="Playfair Display"/>
                <a:sym typeface="Playfair Display"/>
              </a:rPr>
              <a:t>What’s the difference?</a:t>
            </a:r>
            <a:endParaRPr sz="4000">
              <a:solidFill>
                <a:srgbClr val="0A0F4B"/>
              </a:solidFill>
              <a:latin typeface="Playfair Display"/>
              <a:ea typeface="Playfair Display"/>
              <a:cs typeface="Playfair Display"/>
              <a:sym typeface="Playfair Display"/>
            </a:endParaRPr>
          </a:p>
        </p:txBody>
      </p:sp>
      <p:sp>
        <p:nvSpPr>
          <p:cNvPr id="226" name="Google Shape;226;p38"/>
          <p:cNvSpPr/>
          <p:nvPr/>
        </p:nvSpPr>
        <p:spPr>
          <a:xfrm>
            <a:off x="632900" y="1479750"/>
            <a:ext cx="4011300" cy="1092000"/>
          </a:xfrm>
          <a:prstGeom prst="roundRect">
            <a:avLst>
              <a:gd fmla="val 16667" name="adj"/>
            </a:avLst>
          </a:prstGeom>
          <a:noFill/>
          <a:ln cap="flat" cmpd="sng" w="28575">
            <a:solidFill>
              <a:srgbClr val="0A0F4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sp>
        <p:nvSpPr>
          <p:cNvPr id="231" name="Google Shape;231;p39"/>
          <p:cNvSpPr txBox="1"/>
          <p:nvPr/>
        </p:nvSpPr>
        <p:spPr>
          <a:xfrm>
            <a:off x="5419850" y="1666950"/>
            <a:ext cx="3501000" cy="2435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SELECT</a:t>
            </a:r>
            <a:r>
              <a:rPr lang="en" sz="2400">
                <a:solidFill>
                  <a:srgbClr val="24292E"/>
                </a:solidFill>
                <a:highlight>
                  <a:srgbClr val="FFFFFF"/>
                </a:highlight>
                <a:latin typeface="Consolas"/>
                <a:ea typeface="Consolas"/>
                <a:cs typeface="Consolas"/>
                <a:sym typeface="Consolas"/>
              </a:rPr>
              <a:t> </a:t>
            </a:r>
            <a:r>
              <a:rPr lang="en" sz="2400">
                <a:solidFill>
                  <a:srgbClr val="9900FF"/>
                </a:solidFill>
                <a:highlight>
                  <a:srgbClr val="FFFFFF"/>
                </a:highlight>
                <a:latin typeface="Consolas"/>
                <a:ea typeface="Consolas"/>
                <a:cs typeface="Consolas"/>
                <a:sym typeface="Consolas"/>
              </a:rPr>
              <a:t>timestamp</a:t>
            </a:r>
            <a:endParaRPr sz="24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  FROM</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my_nightmare</a:t>
            </a:r>
            <a:endParaRPr sz="2400">
              <a:solidFill>
                <a:srgbClr val="005CC5"/>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t/>
            </a:r>
            <a:endParaRPr sz="2400">
              <a:solidFill>
                <a:srgbClr val="005CC5"/>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D73A49"/>
                </a:solidFill>
                <a:highlight>
                  <a:srgbClr val="FFFFFF"/>
                </a:highlight>
                <a:latin typeface="Consolas"/>
                <a:ea typeface="Consolas"/>
                <a:cs typeface="Consolas"/>
                <a:sym typeface="Consolas"/>
              </a:rPr>
              <a:t>ERROR!</a:t>
            </a:r>
            <a:endParaRPr sz="2400">
              <a:solidFill>
                <a:srgbClr val="005CC5"/>
              </a:solidFill>
              <a:highlight>
                <a:srgbClr val="FFFFFF"/>
              </a:highlight>
              <a:latin typeface="Consolas"/>
              <a:ea typeface="Consolas"/>
              <a:cs typeface="Consolas"/>
              <a:sym typeface="Consolas"/>
            </a:endParaRPr>
          </a:p>
        </p:txBody>
      </p:sp>
      <p:sp>
        <p:nvSpPr>
          <p:cNvPr id="232" name="Google Shape;232;p39"/>
          <p:cNvSpPr txBox="1"/>
          <p:nvPr/>
        </p:nvSpPr>
        <p:spPr>
          <a:xfrm>
            <a:off x="294175" y="258500"/>
            <a:ext cx="4863900" cy="346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solidFill>
                <a:srgbClr val="D73A49"/>
              </a:solidFill>
              <a:highlight>
                <a:srgbClr val="FFFFFF"/>
              </a:highlight>
              <a:latin typeface="Consolas"/>
              <a:ea typeface="Consolas"/>
              <a:cs typeface="Consolas"/>
              <a:sym typeface="Consolas"/>
            </a:endParaRPr>
          </a:p>
          <a:p>
            <a:pPr indent="0" lvl="0" marL="0" rtl="0" algn="l">
              <a:spcBef>
                <a:spcPts val="0"/>
              </a:spcBef>
              <a:spcAft>
                <a:spcPts val="0"/>
              </a:spcAft>
              <a:buNone/>
            </a:pPr>
            <a:r>
              <a:t/>
            </a:r>
            <a:endParaRPr sz="2400">
              <a:solidFill>
                <a:srgbClr val="D73A49"/>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D73A49"/>
                </a:solidFill>
                <a:highlight>
                  <a:srgbClr val="FFFFFF"/>
                </a:highlight>
                <a:latin typeface="Consolas"/>
                <a:ea typeface="Consolas"/>
                <a:cs typeface="Consolas"/>
                <a:sym typeface="Consolas"/>
              </a:rPr>
              <a:t>CREATE TABLE</a:t>
            </a:r>
            <a:r>
              <a:rPr lang="en" sz="2400">
                <a:solidFill>
                  <a:srgbClr val="24292E"/>
                </a:solidFill>
                <a:highlight>
                  <a:srgbClr val="FFFFFF"/>
                </a:highlight>
                <a:latin typeface="Consolas"/>
                <a:ea typeface="Consolas"/>
                <a:cs typeface="Consolas"/>
                <a:sym typeface="Consolas"/>
              </a:rPr>
              <a:t> my_nightmare (</a:t>
            </a:r>
            <a:endParaRPr sz="2400">
              <a:solidFill>
                <a:srgbClr val="24292E"/>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D73A49"/>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created_at   </a:t>
            </a:r>
            <a:r>
              <a:rPr lang="en" sz="2400">
                <a:solidFill>
                  <a:srgbClr val="9900FF"/>
                </a:solidFill>
                <a:highlight>
                  <a:srgbClr val="FFFFFF"/>
                </a:highlight>
                <a:latin typeface="Consolas"/>
                <a:ea typeface="Consolas"/>
                <a:cs typeface="Consolas"/>
                <a:sym typeface="Consolas"/>
              </a:rPr>
              <a:t>timestamp</a:t>
            </a:r>
            <a:r>
              <a:rPr lang="en" sz="2400">
                <a:solidFill>
                  <a:srgbClr val="24292E"/>
                </a:solidFill>
                <a:highlight>
                  <a:srgbClr val="FFFFFF"/>
                </a:highlight>
                <a:latin typeface="Consolas"/>
                <a:ea typeface="Consolas"/>
                <a:cs typeface="Consolas"/>
                <a:sym typeface="Consolas"/>
              </a:rPr>
              <a:t>,</a:t>
            </a:r>
            <a:endParaRPr sz="2400">
              <a:solidFill>
                <a:srgbClr val="D73A49"/>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D73A49"/>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started_at   </a:t>
            </a:r>
            <a:r>
              <a:rPr lang="en" sz="2400">
                <a:solidFill>
                  <a:srgbClr val="9900FF"/>
                </a:solidFill>
                <a:highlight>
                  <a:srgbClr val="FFFFFF"/>
                </a:highlight>
                <a:latin typeface="Consolas"/>
                <a:ea typeface="Consolas"/>
                <a:cs typeface="Consolas"/>
                <a:sym typeface="Consolas"/>
              </a:rPr>
              <a:t>timestamp</a:t>
            </a:r>
            <a:r>
              <a:rPr lang="en" sz="2400">
                <a:solidFill>
                  <a:srgbClr val="24292E"/>
                </a:solidFill>
                <a:highlight>
                  <a:srgbClr val="FFFFFF"/>
                </a:highlight>
                <a:latin typeface="Consolas"/>
                <a:ea typeface="Consolas"/>
                <a:cs typeface="Consolas"/>
                <a:sym typeface="Consolas"/>
              </a:rPr>
              <a:t>,</a:t>
            </a:r>
            <a:endParaRPr sz="2400">
              <a:solidFill>
                <a:srgbClr val="24292E"/>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D73A49"/>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timestamp    </a:t>
            </a:r>
            <a:r>
              <a:rPr lang="en" sz="2400">
                <a:solidFill>
                  <a:srgbClr val="9900FF"/>
                </a:solidFill>
                <a:highlight>
                  <a:srgbClr val="FFFFFF"/>
                </a:highlight>
                <a:latin typeface="Consolas"/>
                <a:ea typeface="Consolas"/>
                <a:cs typeface="Consolas"/>
                <a:sym typeface="Consolas"/>
              </a:rPr>
              <a:t>timestamp</a:t>
            </a:r>
            <a:r>
              <a:rPr lang="en" sz="2400">
                <a:solidFill>
                  <a:srgbClr val="24292E"/>
                </a:solidFill>
                <a:highlight>
                  <a:srgbClr val="FFFFFF"/>
                </a:highlight>
                <a:latin typeface="Consolas"/>
                <a:ea typeface="Consolas"/>
                <a:cs typeface="Consolas"/>
                <a:sym typeface="Consolas"/>
              </a:rPr>
              <a:t>,</a:t>
            </a:r>
            <a:endParaRPr sz="2400">
              <a:solidFill>
                <a:srgbClr val="005CC5"/>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D73A49"/>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 monster.type </a:t>
            </a:r>
            <a:r>
              <a:rPr lang="en" sz="2400">
                <a:solidFill>
                  <a:srgbClr val="9900FF"/>
                </a:solidFill>
                <a:highlight>
                  <a:srgbClr val="FFFFFF"/>
                </a:highlight>
                <a:latin typeface="Consolas"/>
                <a:ea typeface="Consolas"/>
                <a:cs typeface="Consolas"/>
                <a:sym typeface="Consolas"/>
              </a:rPr>
              <a:t>varchar</a:t>
            </a:r>
            <a:r>
              <a:rPr lang="en" sz="2400">
                <a:solidFill>
                  <a:srgbClr val="24292E"/>
                </a:solidFill>
                <a:highlight>
                  <a:srgbClr val="FFFFFF"/>
                </a:highlight>
                <a:latin typeface="Consolas"/>
                <a:ea typeface="Consolas"/>
                <a:cs typeface="Consolas"/>
                <a:sym typeface="Consolas"/>
              </a:rPr>
              <a:t>,</a:t>
            </a:r>
            <a:endParaRPr sz="2400">
              <a:solidFill>
                <a:srgbClr val="24292E"/>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IsRepDrm     </a:t>
            </a:r>
            <a:r>
              <a:rPr lang="en" sz="2400">
                <a:solidFill>
                  <a:srgbClr val="9900FF"/>
                </a:solidFill>
                <a:highlight>
                  <a:srgbClr val="FFFFFF"/>
                </a:highlight>
                <a:latin typeface="Consolas"/>
                <a:ea typeface="Consolas"/>
                <a:cs typeface="Consolas"/>
                <a:sym typeface="Consolas"/>
              </a:rPr>
              <a:t>boolean</a:t>
            </a:r>
            <a:r>
              <a:rPr lang="en" sz="2400">
                <a:solidFill>
                  <a:srgbClr val="24292E"/>
                </a:solidFill>
                <a:highlight>
                  <a:srgbClr val="FFFFFF"/>
                </a:highlight>
                <a:latin typeface="Consolas"/>
                <a:ea typeface="Consolas"/>
                <a:cs typeface="Consolas"/>
                <a:sym typeface="Consolas"/>
              </a:rPr>
              <a:t>,</a:t>
            </a:r>
            <a:endParaRPr sz="2400">
              <a:solidFill>
                <a:srgbClr val="24292E"/>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005CC5"/>
                </a:solidFill>
                <a:highlight>
                  <a:srgbClr val="FFFFFF"/>
                </a:highlight>
                <a:latin typeface="Consolas"/>
                <a:ea typeface="Consolas"/>
                <a:cs typeface="Consolas"/>
                <a:sym typeface="Consolas"/>
              </a:rPr>
              <a:t>  SCARELEVEL   </a:t>
            </a:r>
            <a:r>
              <a:rPr lang="en" sz="2400">
                <a:solidFill>
                  <a:srgbClr val="9900FF"/>
                </a:solidFill>
                <a:highlight>
                  <a:srgbClr val="FFFFFF"/>
                </a:highlight>
                <a:latin typeface="Consolas"/>
                <a:ea typeface="Consolas"/>
                <a:cs typeface="Consolas"/>
                <a:sym typeface="Consolas"/>
              </a:rPr>
              <a:t>float</a:t>
            </a:r>
            <a:endParaRPr sz="2400">
              <a:solidFill>
                <a:srgbClr val="24292E"/>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24292E"/>
                </a:solidFill>
                <a:highlight>
                  <a:srgbClr val="FFFFFF"/>
                </a:highlight>
                <a:latin typeface="Consolas"/>
                <a:ea typeface="Consolas"/>
                <a:cs typeface="Consolas"/>
                <a:sym typeface="Consolas"/>
              </a:rPr>
              <a:t>)</a:t>
            </a:r>
            <a:endParaRPr sz="2400">
              <a:solidFill>
                <a:srgbClr val="D73A49"/>
              </a:solidFill>
              <a:highlight>
                <a:srgbClr val="FFFFFF"/>
              </a:highlight>
              <a:latin typeface="Consolas"/>
              <a:ea typeface="Consolas"/>
              <a:cs typeface="Consolas"/>
              <a:sym typeface="Consolas"/>
            </a:endParaRPr>
          </a:p>
          <a:p>
            <a:pPr indent="0" lvl="0" marL="0" rtl="0" algn="l">
              <a:spcBef>
                <a:spcPts val="0"/>
              </a:spcBef>
              <a:spcAft>
                <a:spcPts val="0"/>
              </a:spcAft>
              <a:buNone/>
            </a:pPr>
            <a:r>
              <a:t/>
            </a:r>
            <a:endParaRPr sz="2400">
              <a:solidFill>
                <a:srgbClr val="D73A49"/>
              </a:solidFill>
              <a:highlight>
                <a:srgbClr val="FFFFFF"/>
              </a:highlight>
              <a:latin typeface="Consolas"/>
              <a:ea typeface="Consolas"/>
              <a:cs typeface="Consolas"/>
              <a:sym typeface="Consolas"/>
            </a:endParaRPr>
          </a:p>
        </p:txBody>
      </p:sp>
      <p:sp>
        <p:nvSpPr>
          <p:cNvPr id="233" name="Google Shape;233;p39"/>
          <p:cNvSpPr/>
          <p:nvPr/>
        </p:nvSpPr>
        <p:spPr>
          <a:xfrm>
            <a:off x="624000" y="2201800"/>
            <a:ext cx="4011300" cy="369900"/>
          </a:xfrm>
          <a:prstGeom prst="roundRect">
            <a:avLst>
              <a:gd fmla="val 16667" name="adj"/>
            </a:avLst>
          </a:prstGeom>
          <a:noFill/>
          <a:ln cap="flat" cmpd="sng" w="28575">
            <a:solidFill>
              <a:srgbClr val="0A0F4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sp>
        <p:nvSpPr>
          <p:cNvPr id="238" name="Google Shape;238;p40"/>
          <p:cNvSpPr txBox="1"/>
          <p:nvPr/>
        </p:nvSpPr>
        <p:spPr>
          <a:xfrm>
            <a:off x="294175" y="258500"/>
            <a:ext cx="4957800" cy="346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solidFill>
                <a:srgbClr val="D73A49"/>
              </a:solidFill>
              <a:highlight>
                <a:srgbClr val="FFFFFF"/>
              </a:highlight>
              <a:latin typeface="Consolas"/>
              <a:ea typeface="Consolas"/>
              <a:cs typeface="Consolas"/>
              <a:sym typeface="Consolas"/>
            </a:endParaRPr>
          </a:p>
          <a:p>
            <a:pPr indent="0" lvl="0" marL="0" rtl="0" algn="l">
              <a:spcBef>
                <a:spcPts val="0"/>
              </a:spcBef>
              <a:spcAft>
                <a:spcPts val="0"/>
              </a:spcAft>
              <a:buNone/>
            </a:pPr>
            <a:r>
              <a:t/>
            </a:r>
            <a:endParaRPr sz="2400">
              <a:solidFill>
                <a:srgbClr val="D73A49"/>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D73A49"/>
                </a:solidFill>
                <a:highlight>
                  <a:srgbClr val="FFFFFF"/>
                </a:highlight>
                <a:latin typeface="Consolas"/>
                <a:ea typeface="Consolas"/>
                <a:cs typeface="Consolas"/>
                <a:sym typeface="Consolas"/>
              </a:rPr>
              <a:t>CREATE TABLE</a:t>
            </a:r>
            <a:r>
              <a:rPr lang="en" sz="2400">
                <a:solidFill>
                  <a:srgbClr val="24292E"/>
                </a:solidFill>
                <a:highlight>
                  <a:srgbClr val="FFFFFF"/>
                </a:highlight>
                <a:latin typeface="Consolas"/>
                <a:ea typeface="Consolas"/>
                <a:cs typeface="Consolas"/>
                <a:sym typeface="Consolas"/>
              </a:rPr>
              <a:t> my_nightmare (</a:t>
            </a:r>
            <a:endParaRPr sz="2400">
              <a:solidFill>
                <a:srgbClr val="24292E"/>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D73A49"/>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created_at   </a:t>
            </a:r>
            <a:r>
              <a:rPr lang="en" sz="2400">
                <a:solidFill>
                  <a:srgbClr val="9900FF"/>
                </a:solidFill>
                <a:highlight>
                  <a:srgbClr val="FFFFFF"/>
                </a:highlight>
                <a:latin typeface="Consolas"/>
                <a:ea typeface="Consolas"/>
                <a:cs typeface="Consolas"/>
                <a:sym typeface="Consolas"/>
              </a:rPr>
              <a:t>timestamp</a:t>
            </a:r>
            <a:r>
              <a:rPr lang="en" sz="2400">
                <a:solidFill>
                  <a:srgbClr val="24292E"/>
                </a:solidFill>
                <a:highlight>
                  <a:srgbClr val="FFFFFF"/>
                </a:highlight>
                <a:latin typeface="Consolas"/>
                <a:ea typeface="Consolas"/>
                <a:cs typeface="Consolas"/>
                <a:sym typeface="Consolas"/>
              </a:rPr>
              <a:t>,</a:t>
            </a:r>
            <a:endParaRPr sz="2400">
              <a:solidFill>
                <a:srgbClr val="D73A49"/>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D73A49"/>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started_at   </a:t>
            </a:r>
            <a:r>
              <a:rPr lang="en" sz="2400">
                <a:solidFill>
                  <a:srgbClr val="9900FF"/>
                </a:solidFill>
                <a:highlight>
                  <a:srgbClr val="FFFFFF"/>
                </a:highlight>
                <a:latin typeface="Consolas"/>
                <a:ea typeface="Consolas"/>
                <a:cs typeface="Consolas"/>
                <a:sym typeface="Consolas"/>
              </a:rPr>
              <a:t>timestamp</a:t>
            </a:r>
            <a:r>
              <a:rPr lang="en" sz="2400">
                <a:solidFill>
                  <a:srgbClr val="24292E"/>
                </a:solidFill>
                <a:highlight>
                  <a:srgbClr val="FFFFFF"/>
                </a:highlight>
                <a:latin typeface="Consolas"/>
                <a:ea typeface="Consolas"/>
                <a:cs typeface="Consolas"/>
                <a:sym typeface="Consolas"/>
              </a:rPr>
              <a:t>,</a:t>
            </a:r>
            <a:endParaRPr sz="2400">
              <a:solidFill>
                <a:srgbClr val="24292E"/>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D73A49"/>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timestamp    </a:t>
            </a:r>
            <a:r>
              <a:rPr lang="en" sz="2400">
                <a:solidFill>
                  <a:srgbClr val="9900FF"/>
                </a:solidFill>
                <a:highlight>
                  <a:srgbClr val="FFFFFF"/>
                </a:highlight>
                <a:latin typeface="Consolas"/>
                <a:ea typeface="Consolas"/>
                <a:cs typeface="Consolas"/>
                <a:sym typeface="Consolas"/>
              </a:rPr>
              <a:t>timestamp</a:t>
            </a:r>
            <a:r>
              <a:rPr lang="en" sz="2400">
                <a:solidFill>
                  <a:srgbClr val="24292E"/>
                </a:solidFill>
                <a:highlight>
                  <a:srgbClr val="FFFFFF"/>
                </a:highlight>
                <a:latin typeface="Consolas"/>
                <a:ea typeface="Consolas"/>
                <a:cs typeface="Consolas"/>
                <a:sym typeface="Consolas"/>
              </a:rPr>
              <a:t>,</a:t>
            </a:r>
            <a:endParaRPr sz="2400">
              <a:solidFill>
                <a:srgbClr val="005CC5"/>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D73A49"/>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 monster.type </a:t>
            </a:r>
            <a:r>
              <a:rPr lang="en" sz="2400">
                <a:solidFill>
                  <a:srgbClr val="9900FF"/>
                </a:solidFill>
                <a:highlight>
                  <a:srgbClr val="FFFFFF"/>
                </a:highlight>
                <a:latin typeface="Consolas"/>
                <a:ea typeface="Consolas"/>
                <a:cs typeface="Consolas"/>
                <a:sym typeface="Consolas"/>
              </a:rPr>
              <a:t>varchar</a:t>
            </a:r>
            <a:r>
              <a:rPr lang="en" sz="2400">
                <a:solidFill>
                  <a:srgbClr val="24292E"/>
                </a:solidFill>
                <a:highlight>
                  <a:srgbClr val="FFFFFF"/>
                </a:highlight>
                <a:latin typeface="Consolas"/>
                <a:ea typeface="Consolas"/>
                <a:cs typeface="Consolas"/>
                <a:sym typeface="Consolas"/>
              </a:rPr>
              <a:t>,</a:t>
            </a:r>
            <a:endParaRPr sz="2400">
              <a:solidFill>
                <a:srgbClr val="24292E"/>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IsRepDrm     </a:t>
            </a:r>
            <a:r>
              <a:rPr lang="en" sz="2400">
                <a:solidFill>
                  <a:srgbClr val="9900FF"/>
                </a:solidFill>
                <a:highlight>
                  <a:srgbClr val="FFFFFF"/>
                </a:highlight>
                <a:latin typeface="Consolas"/>
                <a:ea typeface="Consolas"/>
                <a:cs typeface="Consolas"/>
                <a:sym typeface="Consolas"/>
              </a:rPr>
              <a:t>boolean</a:t>
            </a:r>
            <a:r>
              <a:rPr lang="en" sz="2400">
                <a:solidFill>
                  <a:srgbClr val="24292E"/>
                </a:solidFill>
                <a:highlight>
                  <a:srgbClr val="FFFFFF"/>
                </a:highlight>
                <a:latin typeface="Consolas"/>
                <a:ea typeface="Consolas"/>
                <a:cs typeface="Consolas"/>
                <a:sym typeface="Consolas"/>
              </a:rPr>
              <a:t>,</a:t>
            </a:r>
            <a:endParaRPr sz="2400">
              <a:solidFill>
                <a:srgbClr val="24292E"/>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005CC5"/>
                </a:solidFill>
                <a:highlight>
                  <a:srgbClr val="FFFFFF"/>
                </a:highlight>
                <a:latin typeface="Consolas"/>
                <a:ea typeface="Consolas"/>
                <a:cs typeface="Consolas"/>
                <a:sym typeface="Consolas"/>
              </a:rPr>
              <a:t>  SCARELEVEL   </a:t>
            </a:r>
            <a:r>
              <a:rPr lang="en" sz="2400">
                <a:solidFill>
                  <a:srgbClr val="9900FF"/>
                </a:solidFill>
                <a:highlight>
                  <a:srgbClr val="FFFFFF"/>
                </a:highlight>
                <a:latin typeface="Consolas"/>
                <a:ea typeface="Consolas"/>
                <a:cs typeface="Consolas"/>
                <a:sym typeface="Consolas"/>
              </a:rPr>
              <a:t>float</a:t>
            </a:r>
            <a:endParaRPr sz="2400">
              <a:solidFill>
                <a:srgbClr val="24292E"/>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24292E"/>
                </a:solidFill>
                <a:highlight>
                  <a:srgbClr val="FFFFFF"/>
                </a:highlight>
                <a:latin typeface="Consolas"/>
                <a:ea typeface="Consolas"/>
                <a:cs typeface="Consolas"/>
                <a:sym typeface="Consolas"/>
              </a:rPr>
              <a:t>)</a:t>
            </a:r>
            <a:endParaRPr sz="2400">
              <a:solidFill>
                <a:srgbClr val="D73A49"/>
              </a:solidFill>
              <a:highlight>
                <a:srgbClr val="FFFFFF"/>
              </a:highlight>
              <a:latin typeface="Consolas"/>
              <a:ea typeface="Consolas"/>
              <a:cs typeface="Consolas"/>
              <a:sym typeface="Consolas"/>
            </a:endParaRPr>
          </a:p>
        </p:txBody>
      </p:sp>
      <p:sp>
        <p:nvSpPr>
          <p:cNvPr id="239" name="Google Shape;239;p40"/>
          <p:cNvSpPr txBox="1"/>
          <p:nvPr/>
        </p:nvSpPr>
        <p:spPr>
          <a:xfrm>
            <a:off x="5419850" y="1666950"/>
            <a:ext cx="3530100" cy="2435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SELECT</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monster.type</a:t>
            </a:r>
            <a:endParaRPr sz="24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  FROM</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chemeClr val="lt1"/>
                </a:highlight>
                <a:latin typeface="Consolas"/>
                <a:ea typeface="Consolas"/>
                <a:cs typeface="Consolas"/>
                <a:sym typeface="Consolas"/>
              </a:rPr>
              <a:t>my_nightmare</a:t>
            </a:r>
            <a:endParaRPr sz="2400">
              <a:solidFill>
                <a:srgbClr val="005CC5"/>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t/>
            </a:r>
            <a:endParaRPr sz="2400">
              <a:solidFill>
                <a:srgbClr val="005CC5"/>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D73A49"/>
                </a:solidFill>
                <a:highlight>
                  <a:srgbClr val="FFFFFF"/>
                </a:highlight>
                <a:latin typeface="Consolas"/>
                <a:ea typeface="Consolas"/>
                <a:cs typeface="Consolas"/>
                <a:sym typeface="Consolas"/>
              </a:rPr>
              <a:t>ERROR!</a:t>
            </a:r>
            <a:endParaRPr sz="2400">
              <a:solidFill>
                <a:srgbClr val="005CC5"/>
              </a:solidFill>
              <a:highlight>
                <a:srgbClr val="FFFFFF"/>
              </a:highlight>
              <a:latin typeface="Consolas"/>
              <a:ea typeface="Consolas"/>
              <a:cs typeface="Consolas"/>
              <a:sym typeface="Consolas"/>
            </a:endParaRPr>
          </a:p>
        </p:txBody>
      </p:sp>
      <p:sp>
        <p:nvSpPr>
          <p:cNvPr id="240" name="Google Shape;240;p40"/>
          <p:cNvSpPr/>
          <p:nvPr/>
        </p:nvSpPr>
        <p:spPr>
          <a:xfrm>
            <a:off x="621792" y="2542032"/>
            <a:ext cx="3717300" cy="369900"/>
          </a:xfrm>
          <a:prstGeom prst="roundRect">
            <a:avLst>
              <a:gd fmla="val 16667" name="adj"/>
            </a:avLst>
          </a:prstGeom>
          <a:noFill/>
          <a:ln cap="flat" cmpd="sng" w="28575">
            <a:solidFill>
              <a:srgbClr val="0A0F4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 name="Shape 244"/>
        <p:cNvGrpSpPr/>
        <p:nvPr/>
      </p:nvGrpSpPr>
      <p:grpSpPr>
        <a:xfrm>
          <a:off x="0" y="0"/>
          <a:ext cx="0" cy="0"/>
          <a:chOff x="0" y="0"/>
          <a:chExt cx="0" cy="0"/>
        </a:xfrm>
      </p:grpSpPr>
      <p:sp>
        <p:nvSpPr>
          <p:cNvPr id="245" name="Google Shape;245;p41"/>
          <p:cNvSpPr txBox="1"/>
          <p:nvPr/>
        </p:nvSpPr>
        <p:spPr>
          <a:xfrm>
            <a:off x="294175" y="258500"/>
            <a:ext cx="5214600" cy="346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solidFill>
                <a:srgbClr val="D73A49"/>
              </a:solidFill>
              <a:highlight>
                <a:srgbClr val="FFFFFF"/>
              </a:highlight>
              <a:latin typeface="Consolas"/>
              <a:ea typeface="Consolas"/>
              <a:cs typeface="Consolas"/>
              <a:sym typeface="Consolas"/>
            </a:endParaRPr>
          </a:p>
          <a:p>
            <a:pPr indent="0" lvl="0" marL="0" rtl="0" algn="l">
              <a:spcBef>
                <a:spcPts val="0"/>
              </a:spcBef>
              <a:spcAft>
                <a:spcPts val="0"/>
              </a:spcAft>
              <a:buNone/>
            </a:pPr>
            <a:r>
              <a:t/>
            </a:r>
            <a:endParaRPr sz="2400">
              <a:solidFill>
                <a:srgbClr val="D73A49"/>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D73A49"/>
                </a:solidFill>
                <a:highlight>
                  <a:srgbClr val="FFFFFF"/>
                </a:highlight>
                <a:latin typeface="Consolas"/>
                <a:ea typeface="Consolas"/>
                <a:cs typeface="Consolas"/>
                <a:sym typeface="Consolas"/>
              </a:rPr>
              <a:t>CREATE TABLE</a:t>
            </a:r>
            <a:r>
              <a:rPr lang="en" sz="2400">
                <a:solidFill>
                  <a:srgbClr val="24292E"/>
                </a:solidFill>
                <a:highlight>
                  <a:srgbClr val="FFFFFF"/>
                </a:highlight>
                <a:latin typeface="Consolas"/>
                <a:ea typeface="Consolas"/>
                <a:cs typeface="Consolas"/>
                <a:sym typeface="Consolas"/>
              </a:rPr>
              <a:t> my_nightmare (</a:t>
            </a:r>
            <a:endParaRPr sz="2400">
              <a:solidFill>
                <a:srgbClr val="24292E"/>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D73A49"/>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created_at   </a:t>
            </a:r>
            <a:r>
              <a:rPr lang="en" sz="2400">
                <a:solidFill>
                  <a:srgbClr val="9900FF"/>
                </a:solidFill>
                <a:highlight>
                  <a:srgbClr val="FFFFFF"/>
                </a:highlight>
                <a:latin typeface="Consolas"/>
                <a:ea typeface="Consolas"/>
                <a:cs typeface="Consolas"/>
                <a:sym typeface="Consolas"/>
              </a:rPr>
              <a:t>timestamp</a:t>
            </a:r>
            <a:r>
              <a:rPr lang="en" sz="2400">
                <a:solidFill>
                  <a:srgbClr val="24292E"/>
                </a:solidFill>
                <a:highlight>
                  <a:srgbClr val="FFFFFF"/>
                </a:highlight>
                <a:latin typeface="Consolas"/>
                <a:ea typeface="Consolas"/>
                <a:cs typeface="Consolas"/>
                <a:sym typeface="Consolas"/>
              </a:rPr>
              <a:t>,</a:t>
            </a:r>
            <a:endParaRPr sz="2400">
              <a:solidFill>
                <a:srgbClr val="D73A49"/>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D73A49"/>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started_at   </a:t>
            </a:r>
            <a:r>
              <a:rPr lang="en" sz="2400">
                <a:solidFill>
                  <a:srgbClr val="9900FF"/>
                </a:solidFill>
                <a:highlight>
                  <a:srgbClr val="FFFFFF"/>
                </a:highlight>
                <a:latin typeface="Consolas"/>
                <a:ea typeface="Consolas"/>
                <a:cs typeface="Consolas"/>
                <a:sym typeface="Consolas"/>
              </a:rPr>
              <a:t>timestamp</a:t>
            </a:r>
            <a:r>
              <a:rPr lang="en" sz="2400">
                <a:solidFill>
                  <a:srgbClr val="24292E"/>
                </a:solidFill>
                <a:highlight>
                  <a:srgbClr val="FFFFFF"/>
                </a:highlight>
                <a:latin typeface="Consolas"/>
                <a:ea typeface="Consolas"/>
                <a:cs typeface="Consolas"/>
                <a:sym typeface="Consolas"/>
              </a:rPr>
              <a:t>,</a:t>
            </a:r>
            <a:endParaRPr sz="2400">
              <a:solidFill>
                <a:srgbClr val="24292E"/>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D73A49"/>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timestamp    </a:t>
            </a:r>
            <a:r>
              <a:rPr lang="en" sz="2400">
                <a:solidFill>
                  <a:srgbClr val="9900FF"/>
                </a:solidFill>
                <a:highlight>
                  <a:srgbClr val="FFFFFF"/>
                </a:highlight>
                <a:latin typeface="Consolas"/>
                <a:ea typeface="Consolas"/>
                <a:cs typeface="Consolas"/>
                <a:sym typeface="Consolas"/>
              </a:rPr>
              <a:t>timestamp</a:t>
            </a:r>
            <a:r>
              <a:rPr lang="en" sz="2400">
                <a:solidFill>
                  <a:srgbClr val="24292E"/>
                </a:solidFill>
                <a:highlight>
                  <a:srgbClr val="FFFFFF"/>
                </a:highlight>
                <a:latin typeface="Consolas"/>
                <a:ea typeface="Consolas"/>
                <a:cs typeface="Consolas"/>
                <a:sym typeface="Consolas"/>
              </a:rPr>
              <a:t>,</a:t>
            </a:r>
            <a:endParaRPr sz="2400">
              <a:solidFill>
                <a:srgbClr val="005CC5"/>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D73A49"/>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 monster.type </a:t>
            </a:r>
            <a:r>
              <a:rPr lang="en" sz="2400">
                <a:solidFill>
                  <a:srgbClr val="9900FF"/>
                </a:solidFill>
                <a:highlight>
                  <a:srgbClr val="FFFFFF"/>
                </a:highlight>
                <a:latin typeface="Consolas"/>
                <a:ea typeface="Consolas"/>
                <a:cs typeface="Consolas"/>
                <a:sym typeface="Consolas"/>
              </a:rPr>
              <a:t>varchar</a:t>
            </a:r>
            <a:r>
              <a:rPr lang="en" sz="2400">
                <a:solidFill>
                  <a:srgbClr val="24292E"/>
                </a:solidFill>
                <a:highlight>
                  <a:srgbClr val="FFFFFF"/>
                </a:highlight>
                <a:latin typeface="Consolas"/>
                <a:ea typeface="Consolas"/>
                <a:cs typeface="Consolas"/>
                <a:sym typeface="Consolas"/>
              </a:rPr>
              <a:t>,</a:t>
            </a:r>
            <a:endParaRPr sz="2400">
              <a:solidFill>
                <a:srgbClr val="24292E"/>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IsRepDrm     </a:t>
            </a:r>
            <a:r>
              <a:rPr lang="en" sz="2400">
                <a:solidFill>
                  <a:srgbClr val="9900FF"/>
                </a:solidFill>
                <a:highlight>
                  <a:srgbClr val="FFFFFF"/>
                </a:highlight>
                <a:latin typeface="Consolas"/>
                <a:ea typeface="Consolas"/>
                <a:cs typeface="Consolas"/>
                <a:sym typeface="Consolas"/>
              </a:rPr>
              <a:t>boolean</a:t>
            </a:r>
            <a:r>
              <a:rPr lang="en" sz="2400">
                <a:solidFill>
                  <a:srgbClr val="24292E"/>
                </a:solidFill>
                <a:highlight>
                  <a:srgbClr val="FFFFFF"/>
                </a:highlight>
                <a:latin typeface="Consolas"/>
                <a:ea typeface="Consolas"/>
                <a:cs typeface="Consolas"/>
                <a:sym typeface="Consolas"/>
              </a:rPr>
              <a:t>,</a:t>
            </a:r>
            <a:endParaRPr sz="2400">
              <a:solidFill>
                <a:srgbClr val="24292E"/>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005CC5"/>
                </a:solidFill>
                <a:highlight>
                  <a:srgbClr val="FFFFFF"/>
                </a:highlight>
                <a:latin typeface="Consolas"/>
                <a:ea typeface="Consolas"/>
                <a:cs typeface="Consolas"/>
                <a:sym typeface="Consolas"/>
              </a:rPr>
              <a:t>  SCARELEVEL   </a:t>
            </a:r>
            <a:r>
              <a:rPr lang="en" sz="2400">
                <a:solidFill>
                  <a:srgbClr val="9900FF"/>
                </a:solidFill>
                <a:highlight>
                  <a:srgbClr val="FFFFFF"/>
                </a:highlight>
                <a:latin typeface="Consolas"/>
                <a:ea typeface="Consolas"/>
                <a:cs typeface="Consolas"/>
                <a:sym typeface="Consolas"/>
              </a:rPr>
              <a:t>float</a:t>
            </a:r>
            <a:endParaRPr sz="2400">
              <a:solidFill>
                <a:srgbClr val="24292E"/>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24292E"/>
                </a:solidFill>
                <a:highlight>
                  <a:srgbClr val="FFFFFF"/>
                </a:highlight>
                <a:latin typeface="Consolas"/>
                <a:ea typeface="Consolas"/>
                <a:cs typeface="Consolas"/>
                <a:sym typeface="Consolas"/>
              </a:rPr>
              <a:t>)</a:t>
            </a:r>
            <a:endParaRPr sz="2400">
              <a:solidFill>
                <a:srgbClr val="D73A49"/>
              </a:solidFill>
              <a:highlight>
                <a:srgbClr val="FFFFFF"/>
              </a:highlight>
              <a:latin typeface="Consolas"/>
              <a:ea typeface="Consolas"/>
              <a:cs typeface="Consolas"/>
              <a:sym typeface="Consolas"/>
            </a:endParaRPr>
          </a:p>
          <a:p>
            <a:pPr indent="0" lvl="0" marL="0" rtl="0" algn="l">
              <a:spcBef>
                <a:spcPts val="0"/>
              </a:spcBef>
              <a:spcAft>
                <a:spcPts val="0"/>
              </a:spcAft>
              <a:buNone/>
            </a:pPr>
            <a:r>
              <a:t/>
            </a:r>
            <a:endParaRPr sz="2400">
              <a:solidFill>
                <a:srgbClr val="D73A49"/>
              </a:solidFill>
              <a:highlight>
                <a:srgbClr val="FFFFFF"/>
              </a:highlight>
              <a:latin typeface="Consolas"/>
              <a:ea typeface="Consolas"/>
              <a:cs typeface="Consolas"/>
              <a:sym typeface="Consolas"/>
            </a:endParaRPr>
          </a:p>
        </p:txBody>
      </p:sp>
      <p:sp>
        <p:nvSpPr>
          <p:cNvPr id="246" name="Google Shape;246;p41"/>
          <p:cNvSpPr txBox="1"/>
          <p:nvPr>
            <p:ph idx="4294967295" type="ctrTitle"/>
          </p:nvPr>
        </p:nvSpPr>
        <p:spPr>
          <a:xfrm>
            <a:off x="5018650" y="1289250"/>
            <a:ext cx="3714000" cy="2052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000">
                <a:solidFill>
                  <a:srgbClr val="0A0F4B"/>
                </a:solidFill>
                <a:latin typeface="Playfair Display"/>
                <a:ea typeface="Playfair Display"/>
                <a:cs typeface="Playfair Display"/>
                <a:sym typeface="Playfair Display"/>
              </a:rPr>
              <a:t>What?</a:t>
            </a:r>
            <a:endParaRPr sz="4000">
              <a:solidFill>
                <a:srgbClr val="0A0F4B"/>
              </a:solidFill>
              <a:latin typeface="Playfair Display"/>
              <a:ea typeface="Playfair Display"/>
              <a:cs typeface="Playfair Display"/>
              <a:sym typeface="Playfair Display"/>
            </a:endParaRPr>
          </a:p>
        </p:txBody>
      </p:sp>
      <p:sp>
        <p:nvSpPr>
          <p:cNvPr id="247" name="Google Shape;247;p41"/>
          <p:cNvSpPr/>
          <p:nvPr/>
        </p:nvSpPr>
        <p:spPr>
          <a:xfrm>
            <a:off x="621792" y="2899400"/>
            <a:ext cx="3717300" cy="369900"/>
          </a:xfrm>
          <a:prstGeom prst="roundRect">
            <a:avLst>
              <a:gd fmla="val 16667" name="adj"/>
            </a:avLst>
          </a:prstGeom>
          <a:noFill/>
          <a:ln cap="flat" cmpd="sng" w="28575">
            <a:solidFill>
              <a:srgbClr val="0A0F4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 name="Shape 65"/>
        <p:cNvGrpSpPr/>
        <p:nvPr/>
      </p:nvGrpSpPr>
      <p:grpSpPr>
        <a:xfrm>
          <a:off x="0" y="0"/>
          <a:ext cx="0" cy="0"/>
          <a:chOff x="0" y="0"/>
          <a:chExt cx="0" cy="0"/>
        </a:xfrm>
      </p:grpSpPr>
      <p:pic>
        <p:nvPicPr>
          <p:cNvPr id="66" name="Google Shape;66;p15"/>
          <p:cNvPicPr preferRelativeResize="0"/>
          <p:nvPr/>
        </p:nvPicPr>
        <p:blipFill rotWithShape="1">
          <a:blip r:embed="rId3">
            <a:alphaModFix/>
          </a:blip>
          <a:srcRect b="6235" l="0" r="0" t="0"/>
          <a:stretch/>
        </p:blipFill>
        <p:spPr>
          <a:xfrm>
            <a:off x="-52275" y="0"/>
            <a:ext cx="9248549" cy="5143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 name="Shape 251"/>
        <p:cNvGrpSpPr/>
        <p:nvPr/>
      </p:nvGrpSpPr>
      <p:grpSpPr>
        <a:xfrm>
          <a:off x="0" y="0"/>
          <a:ext cx="0" cy="0"/>
          <a:chOff x="0" y="0"/>
          <a:chExt cx="0" cy="0"/>
        </a:xfrm>
      </p:grpSpPr>
      <p:sp>
        <p:nvSpPr>
          <p:cNvPr id="252" name="Google Shape;252;p42"/>
          <p:cNvSpPr txBox="1"/>
          <p:nvPr/>
        </p:nvSpPr>
        <p:spPr>
          <a:xfrm>
            <a:off x="5419850" y="1666950"/>
            <a:ext cx="3530100" cy="2435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SELECT</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SCARELEVEL</a:t>
            </a:r>
            <a:endParaRPr sz="24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  FROM</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chemeClr val="lt1"/>
                </a:highlight>
                <a:latin typeface="Consolas"/>
                <a:ea typeface="Consolas"/>
                <a:cs typeface="Consolas"/>
                <a:sym typeface="Consolas"/>
              </a:rPr>
              <a:t>MY_NIGHTMARE</a:t>
            </a:r>
            <a:endParaRPr sz="2400">
              <a:solidFill>
                <a:srgbClr val="005CC5"/>
              </a:solidFill>
              <a:highlight>
                <a:srgbClr val="FFFFFF"/>
              </a:highlight>
              <a:latin typeface="Consolas"/>
              <a:ea typeface="Consolas"/>
              <a:cs typeface="Consolas"/>
              <a:sym typeface="Consolas"/>
            </a:endParaRPr>
          </a:p>
          <a:p>
            <a:pPr indent="0" lvl="0" marL="0" rtl="0" algn="l">
              <a:spcBef>
                <a:spcPts val="0"/>
              </a:spcBef>
              <a:spcAft>
                <a:spcPts val="0"/>
              </a:spcAft>
              <a:buNone/>
            </a:pPr>
            <a:r>
              <a:t/>
            </a:r>
            <a:endParaRPr sz="2400">
              <a:solidFill>
                <a:srgbClr val="005CC5"/>
              </a:solidFill>
              <a:highlight>
                <a:srgbClr val="FFFFFF"/>
              </a:highlight>
              <a:latin typeface="Consolas"/>
              <a:ea typeface="Consolas"/>
              <a:cs typeface="Consolas"/>
              <a:sym typeface="Consolas"/>
            </a:endParaRPr>
          </a:p>
        </p:txBody>
      </p:sp>
      <p:sp>
        <p:nvSpPr>
          <p:cNvPr id="253" name="Google Shape;253;p42"/>
          <p:cNvSpPr txBox="1"/>
          <p:nvPr/>
        </p:nvSpPr>
        <p:spPr>
          <a:xfrm>
            <a:off x="294175" y="258500"/>
            <a:ext cx="5180400" cy="346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solidFill>
                <a:srgbClr val="D73A49"/>
              </a:solidFill>
              <a:highlight>
                <a:srgbClr val="FFFFFF"/>
              </a:highlight>
              <a:latin typeface="Consolas"/>
              <a:ea typeface="Consolas"/>
              <a:cs typeface="Consolas"/>
              <a:sym typeface="Consolas"/>
            </a:endParaRPr>
          </a:p>
          <a:p>
            <a:pPr indent="0" lvl="0" marL="0" rtl="0" algn="l">
              <a:spcBef>
                <a:spcPts val="0"/>
              </a:spcBef>
              <a:spcAft>
                <a:spcPts val="0"/>
              </a:spcAft>
              <a:buNone/>
            </a:pPr>
            <a:r>
              <a:t/>
            </a:r>
            <a:endParaRPr sz="2400">
              <a:solidFill>
                <a:srgbClr val="D73A49"/>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D73A49"/>
                </a:solidFill>
                <a:highlight>
                  <a:srgbClr val="FFFFFF"/>
                </a:highlight>
                <a:latin typeface="Consolas"/>
                <a:ea typeface="Consolas"/>
                <a:cs typeface="Consolas"/>
                <a:sym typeface="Consolas"/>
              </a:rPr>
              <a:t>CREATE TABLE</a:t>
            </a:r>
            <a:r>
              <a:rPr lang="en" sz="2400">
                <a:solidFill>
                  <a:srgbClr val="24292E"/>
                </a:solidFill>
                <a:highlight>
                  <a:srgbClr val="FFFFFF"/>
                </a:highlight>
                <a:latin typeface="Consolas"/>
                <a:ea typeface="Consolas"/>
                <a:cs typeface="Consolas"/>
                <a:sym typeface="Consolas"/>
              </a:rPr>
              <a:t> MY_NIGHTMARE (</a:t>
            </a:r>
            <a:endParaRPr sz="2400">
              <a:solidFill>
                <a:srgbClr val="24292E"/>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D73A49"/>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created_at   </a:t>
            </a:r>
            <a:r>
              <a:rPr lang="en" sz="2400">
                <a:solidFill>
                  <a:srgbClr val="9900FF"/>
                </a:solidFill>
                <a:highlight>
                  <a:srgbClr val="FFFFFF"/>
                </a:highlight>
                <a:latin typeface="Consolas"/>
                <a:ea typeface="Consolas"/>
                <a:cs typeface="Consolas"/>
                <a:sym typeface="Consolas"/>
              </a:rPr>
              <a:t>timestamp</a:t>
            </a:r>
            <a:r>
              <a:rPr lang="en" sz="2400">
                <a:solidFill>
                  <a:srgbClr val="24292E"/>
                </a:solidFill>
                <a:highlight>
                  <a:srgbClr val="FFFFFF"/>
                </a:highlight>
                <a:latin typeface="Consolas"/>
                <a:ea typeface="Consolas"/>
                <a:cs typeface="Consolas"/>
                <a:sym typeface="Consolas"/>
              </a:rPr>
              <a:t>,</a:t>
            </a:r>
            <a:endParaRPr sz="2400">
              <a:solidFill>
                <a:srgbClr val="D73A49"/>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D73A49"/>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started_at   </a:t>
            </a:r>
            <a:r>
              <a:rPr lang="en" sz="2400">
                <a:solidFill>
                  <a:srgbClr val="9900FF"/>
                </a:solidFill>
                <a:highlight>
                  <a:srgbClr val="FFFFFF"/>
                </a:highlight>
                <a:latin typeface="Consolas"/>
                <a:ea typeface="Consolas"/>
                <a:cs typeface="Consolas"/>
                <a:sym typeface="Consolas"/>
              </a:rPr>
              <a:t>timestamp</a:t>
            </a:r>
            <a:r>
              <a:rPr lang="en" sz="2400">
                <a:solidFill>
                  <a:srgbClr val="24292E"/>
                </a:solidFill>
                <a:highlight>
                  <a:srgbClr val="FFFFFF"/>
                </a:highlight>
                <a:latin typeface="Consolas"/>
                <a:ea typeface="Consolas"/>
                <a:cs typeface="Consolas"/>
                <a:sym typeface="Consolas"/>
              </a:rPr>
              <a:t>,</a:t>
            </a:r>
            <a:endParaRPr sz="2400">
              <a:solidFill>
                <a:srgbClr val="24292E"/>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D73A49"/>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timestamp    </a:t>
            </a:r>
            <a:r>
              <a:rPr lang="en" sz="2400">
                <a:solidFill>
                  <a:srgbClr val="9900FF"/>
                </a:solidFill>
                <a:highlight>
                  <a:srgbClr val="FFFFFF"/>
                </a:highlight>
                <a:latin typeface="Consolas"/>
                <a:ea typeface="Consolas"/>
                <a:cs typeface="Consolas"/>
                <a:sym typeface="Consolas"/>
              </a:rPr>
              <a:t>timestamp</a:t>
            </a:r>
            <a:r>
              <a:rPr lang="en" sz="2400">
                <a:solidFill>
                  <a:srgbClr val="24292E"/>
                </a:solidFill>
                <a:highlight>
                  <a:srgbClr val="FFFFFF"/>
                </a:highlight>
                <a:latin typeface="Consolas"/>
                <a:ea typeface="Consolas"/>
                <a:cs typeface="Consolas"/>
                <a:sym typeface="Consolas"/>
              </a:rPr>
              <a:t>,</a:t>
            </a:r>
            <a:endParaRPr sz="2400">
              <a:solidFill>
                <a:srgbClr val="005CC5"/>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D73A49"/>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 monster.type </a:t>
            </a:r>
            <a:r>
              <a:rPr lang="en" sz="2400">
                <a:solidFill>
                  <a:srgbClr val="9900FF"/>
                </a:solidFill>
                <a:highlight>
                  <a:srgbClr val="FFFFFF"/>
                </a:highlight>
                <a:latin typeface="Consolas"/>
                <a:ea typeface="Consolas"/>
                <a:cs typeface="Consolas"/>
                <a:sym typeface="Consolas"/>
              </a:rPr>
              <a:t>varchar</a:t>
            </a:r>
            <a:r>
              <a:rPr lang="en" sz="2400">
                <a:solidFill>
                  <a:srgbClr val="24292E"/>
                </a:solidFill>
                <a:highlight>
                  <a:srgbClr val="FFFFFF"/>
                </a:highlight>
                <a:latin typeface="Consolas"/>
                <a:ea typeface="Consolas"/>
                <a:cs typeface="Consolas"/>
                <a:sym typeface="Consolas"/>
              </a:rPr>
              <a:t>,</a:t>
            </a:r>
            <a:endParaRPr sz="2400">
              <a:solidFill>
                <a:srgbClr val="24292E"/>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IsRepDrm     </a:t>
            </a:r>
            <a:r>
              <a:rPr lang="en" sz="2400">
                <a:solidFill>
                  <a:srgbClr val="9900FF"/>
                </a:solidFill>
                <a:highlight>
                  <a:srgbClr val="FFFFFF"/>
                </a:highlight>
                <a:latin typeface="Consolas"/>
                <a:ea typeface="Consolas"/>
                <a:cs typeface="Consolas"/>
                <a:sym typeface="Consolas"/>
              </a:rPr>
              <a:t>boolean</a:t>
            </a:r>
            <a:r>
              <a:rPr lang="en" sz="2400">
                <a:solidFill>
                  <a:srgbClr val="24292E"/>
                </a:solidFill>
                <a:highlight>
                  <a:srgbClr val="FFFFFF"/>
                </a:highlight>
                <a:latin typeface="Consolas"/>
                <a:ea typeface="Consolas"/>
                <a:cs typeface="Consolas"/>
                <a:sym typeface="Consolas"/>
              </a:rPr>
              <a:t>,</a:t>
            </a:r>
            <a:endParaRPr sz="2400">
              <a:solidFill>
                <a:srgbClr val="24292E"/>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005CC5"/>
                </a:solidFill>
                <a:highlight>
                  <a:srgbClr val="FFFFFF"/>
                </a:highlight>
                <a:latin typeface="Consolas"/>
                <a:ea typeface="Consolas"/>
                <a:cs typeface="Consolas"/>
                <a:sym typeface="Consolas"/>
              </a:rPr>
              <a:t>  SCARELEVEL   </a:t>
            </a:r>
            <a:r>
              <a:rPr lang="en" sz="2400">
                <a:solidFill>
                  <a:srgbClr val="9900FF"/>
                </a:solidFill>
                <a:highlight>
                  <a:srgbClr val="FFFFFF"/>
                </a:highlight>
                <a:latin typeface="Consolas"/>
                <a:ea typeface="Consolas"/>
                <a:cs typeface="Consolas"/>
                <a:sym typeface="Consolas"/>
              </a:rPr>
              <a:t>float</a:t>
            </a:r>
            <a:endParaRPr sz="2400">
              <a:solidFill>
                <a:srgbClr val="24292E"/>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24292E"/>
                </a:solidFill>
                <a:highlight>
                  <a:srgbClr val="FFFFFF"/>
                </a:highlight>
                <a:latin typeface="Consolas"/>
                <a:ea typeface="Consolas"/>
                <a:cs typeface="Consolas"/>
                <a:sym typeface="Consolas"/>
              </a:rPr>
              <a:t>)</a:t>
            </a:r>
            <a:endParaRPr sz="2400">
              <a:solidFill>
                <a:srgbClr val="D73A49"/>
              </a:solidFill>
              <a:highlight>
                <a:srgbClr val="FFFFFF"/>
              </a:highlight>
              <a:latin typeface="Consolas"/>
              <a:ea typeface="Consolas"/>
              <a:cs typeface="Consolas"/>
              <a:sym typeface="Consolas"/>
            </a:endParaRPr>
          </a:p>
          <a:p>
            <a:pPr indent="0" lvl="0" marL="0" rtl="0" algn="l">
              <a:spcBef>
                <a:spcPts val="0"/>
              </a:spcBef>
              <a:spcAft>
                <a:spcPts val="0"/>
              </a:spcAft>
              <a:buNone/>
            </a:pPr>
            <a:r>
              <a:t/>
            </a:r>
            <a:endParaRPr sz="2400">
              <a:solidFill>
                <a:srgbClr val="D73A49"/>
              </a:solidFill>
              <a:highlight>
                <a:srgbClr val="FFFFFF"/>
              </a:highlight>
              <a:latin typeface="Consolas"/>
              <a:ea typeface="Consolas"/>
              <a:cs typeface="Consolas"/>
              <a:sym typeface="Consolas"/>
            </a:endParaRPr>
          </a:p>
        </p:txBody>
      </p:sp>
      <p:sp>
        <p:nvSpPr>
          <p:cNvPr id="254" name="Google Shape;254;p42"/>
          <p:cNvSpPr/>
          <p:nvPr/>
        </p:nvSpPr>
        <p:spPr>
          <a:xfrm>
            <a:off x="621792" y="3255975"/>
            <a:ext cx="3342900" cy="369900"/>
          </a:xfrm>
          <a:prstGeom prst="roundRect">
            <a:avLst>
              <a:gd fmla="val 16667" name="adj"/>
            </a:avLst>
          </a:prstGeom>
          <a:noFill/>
          <a:ln cap="flat" cmpd="sng" w="28575">
            <a:solidFill>
              <a:srgbClr val="0A0F4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pic>
        <p:nvPicPr>
          <p:cNvPr id="259" name="Google Shape;259;p43"/>
          <p:cNvPicPr preferRelativeResize="0"/>
          <p:nvPr/>
        </p:nvPicPr>
        <p:blipFill>
          <a:blip r:embed="rId3">
            <a:alphaModFix/>
          </a:blip>
          <a:stretch>
            <a:fillRect/>
          </a:stretch>
        </p:blipFill>
        <p:spPr>
          <a:xfrm>
            <a:off x="-322325" y="-1"/>
            <a:ext cx="9788662" cy="514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sp>
        <p:nvSpPr>
          <p:cNvPr id="264" name="Google Shape;264;p44"/>
          <p:cNvSpPr txBox="1"/>
          <p:nvPr>
            <p:ph type="ctrTitle"/>
          </p:nvPr>
        </p:nvSpPr>
        <p:spPr>
          <a:xfrm>
            <a:off x="0" y="4141400"/>
            <a:ext cx="9144000" cy="78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0A0F4B"/>
                </a:solidFill>
                <a:highlight>
                  <a:srgbClr val="FFFFFF"/>
                </a:highlight>
                <a:latin typeface="Playfair Display"/>
                <a:ea typeface="Playfair Display"/>
                <a:cs typeface="Playfair Display"/>
                <a:sym typeface="Playfair Display"/>
              </a:rPr>
              <a:t>Business expertise</a:t>
            </a:r>
            <a:endParaRPr sz="4000">
              <a:solidFill>
                <a:srgbClr val="0A0F4B"/>
              </a:solidFill>
              <a:highlight>
                <a:srgbClr val="FFFFFF"/>
              </a:highlight>
              <a:latin typeface="Playfair Display"/>
              <a:ea typeface="Playfair Display"/>
              <a:cs typeface="Playfair Display"/>
              <a:sym typeface="Playfair Display"/>
            </a:endParaRPr>
          </a:p>
        </p:txBody>
      </p:sp>
      <p:sp>
        <p:nvSpPr>
          <p:cNvPr id="265" name="Google Shape;265;p44"/>
          <p:cNvSpPr/>
          <p:nvPr/>
        </p:nvSpPr>
        <p:spPr>
          <a:xfrm>
            <a:off x="1964375" y="3590310"/>
            <a:ext cx="5344200" cy="551100"/>
          </a:xfrm>
          <a:prstGeom prst="trapezoid">
            <a:avLst>
              <a:gd fmla="val 65557" name="adj"/>
            </a:avLst>
          </a:prstGeom>
          <a:solidFill>
            <a:srgbClr val="F2FAF5"/>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Playfair Display"/>
                <a:ea typeface="Playfair Display"/>
                <a:cs typeface="Playfair Display"/>
                <a:sym typeface="Playfair Display"/>
              </a:rPr>
              <a:t>Physiological needs</a:t>
            </a:r>
            <a:endParaRPr sz="2000">
              <a:latin typeface="Playfair Display"/>
              <a:ea typeface="Playfair Display"/>
              <a:cs typeface="Playfair Display"/>
              <a:sym typeface="Playfair Display"/>
            </a:endParaRPr>
          </a:p>
        </p:txBody>
      </p:sp>
      <p:sp>
        <p:nvSpPr>
          <p:cNvPr id="266" name="Google Shape;266;p44"/>
          <p:cNvSpPr/>
          <p:nvPr/>
        </p:nvSpPr>
        <p:spPr>
          <a:xfrm>
            <a:off x="2350295" y="3039144"/>
            <a:ext cx="45786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Safety and security</a:t>
            </a:r>
            <a:endParaRPr sz="2000">
              <a:solidFill>
                <a:srgbClr val="FFFFFF"/>
              </a:solidFill>
              <a:latin typeface="Playfair Display"/>
              <a:ea typeface="Playfair Display"/>
              <a:cs typeface="Playfair Display"/>
              <a:sym typeface="Playfair Display"/>
            </a:endParaRPr>
          </a:p>
        </p:txBody>
      </p:sp>
      <p:sp>
        <p:nvSpPr>
          <p:cNvPr id="267" name="Google Shape;267;p44"/>
          <p:cNvSpPr/>
          <p:nvPr/>
        </p:nvSpPr>
        <p:spPr>
          <a:xfrm>
            <a:off x="2732836" y="2487979"/>
            <a:ext cx="38103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Social belonging</a:t>
            </a:r>
            <a:endParaRPr sz="2000">
              <a:solidFill>
                <a:srgbClr val="FFFFFF"/>
              </a:solidFill>
              <a:latin typeface="Playfair Display"/>
              <a:ea typeface="Playfair Display"/>
              <a:cs typeface="Playfair Display"/>
              <a:sym typeface="Playfair Display"/>
            </a:endParaRPr>
          </a:p>
        </p:txBody>
      </p:sp>
      <p:sp>
        <p:nvSpPr>
          <p:cNvPr id="268" name="Google Shape;268;p44"/>
          <p:cNvSpPr/>
          <p:nvPr/>
        </p:nvSpPr>
        <p:spPr>
          <a:xfrm>
            <a:off x="3115606" y="1936813"/>
            <a:ext cx="30417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Esteem</a:t>
            </a:r>
            <a:endParaRPr sz="2000">
              <a:solidFill>
                <a:srgbClr val="FFFFFF"/>
              </a:solidFill>
              <a:latin typeface="Playfair Display"/>
              <a:ea typeface="Playfair Display"/>
              <a:cs typeface="Playfair Display"/>
              <a:sym typeface="Playfair Display"/>
            </a:endParaRPr>
          </a:p>
        </p:txBody>
      </p:sp>
      <p:sp>
        <p:nvSpPr>
          <p:cNvPr id="269" name="Google Shape;269;p44"/>
          <p:cNvSpPr/>
          <p:nvPr/>
        </p:nvSpPr>
        <p:spPr>
          <a:xfrm>
            <a:off x="3501526" y="215800"/>
            <a:ext cx="2269800" cy="17208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solidFill>
                <a:srgbClr val="FFFFFF"/>
              </a:solidFill>
              <a:highlight>
                <a:srgbClr val="FFFFFF"/>
              </a:highlight>
              <a:latin typeface="Playfair Display"/>
              <a:ea typeface="Playfair Display"/>
              <a:cs typeface="Playfair Display"/>
              <a:sym typeface="Playfair Display"/>
            </a:endParaRPr>
          </a:p>
        </p:txBody>
      </p:sp>
      <p:sp>
        <p:nvSpPr>
          <p:cNvPr id="270" name="Google Shape;270;p44"/>
          <p:cNvSpPr txBox="1"/>
          <p:nvPr/>
        </p:nvSpPr>
        <p:spPr>
          <a:xfrm>
            <a:off x="3531675" y="710075"/>
            <a:ext cx="2206500" cy="1226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Self-</a:t>
            </a:r>
            <a:endParaRPr sz="2000">
              <a:solidFill>
                <a:srgbClr val="FFFFFF"/>
              </a:solidFill>
              <a:latin typeface="Playfair Display"/>
              <a:ea typeface="Playfair Display"/>
              <a:cs typeface="Playfair Display"/>
              <a:sym typeface="Playfair Display"/>
            </a:endParaRPr>
          </a:p>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actualization</a:t>
            </a:r>
            <a:endParaRPr sz="2000">
              <a:solidFill>
                <a:srgbClr val="FFFFFF"/>
              </a:solidFill>
              <a:latin typeface="Playfair Display"/>
              <a:ea typeface="Playfair Display"/>
              <a:cs typeface="Playfair Display"/>
              <a:sym typeface="Playfair Display"/>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pic>
        <p:nvPicPr>
          <p:cNvPr id="275" name="Google Shape;275;p45"/>
          <p:cNvPicPr preferRelativeResize="0"/>
          <p:nvPr/>
        </p:nvPicPr>
        <p:blipFill>
          <a:blip r:embed="rId3">
            <a:alphaModFix/>
          </a:blip>
          <a:stretch>
            <a:fillRect/>
          </a:stretch>
        </p:blipFill>
        <p:spPr>
          <a:xfrm>
            <a:off x="521000" y="473725"/>
            <a:ext cx="8102001" cy="419604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sp>
        <p:nvSpPr>
          <p:cNvPr id="280" name="Google Shape;280;p46"/>
          <p:cNvSpPr txBox="1"/>
          <p:nvPr>
            <p:ph type="ctrTitle"/>
          </p:nvPr>
        </p:nvSpPr>
        <p:spPr>
          <a:xfrm>
            <a:off x="0" y="4141400"/>
            <a:ext cx="9144000" cy="78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0A0F4B"/>
                </a:solidFill>
                <a:highlight>
                  <a:srgbClr val="FFFFFF"/>
                </a:highlight>
                <a:latin typeface="Playfair Display"/>
                <a:ea typeface="Playfair Display"/>
                <a:cs typeface="Playfair Display"/>
                <a:sym typeface="Playfair Display"/>
              </a:rPr>
              <a:t>Statistics</a:t>
            </a:r>
            <a:endParaRPr sz="4000">
              <a:solidFill>
                <a:srgbClr val="0A0F4B"/>
              </a:solidFill>
              <a:highlight>
                <a:srgbClr val="FFFFFF"/>
              </a:highlight>
              <a:latin typeface="Playfair Display"/>
              <a:ea typeface="Playfair Display"/>
              <a:cs typeface="Playfair Display"/>
              <a:sym typeface="Playfair Display"/>
            </a:endParaRPr>
          </a:p>
        </p:txBody>
      </p:sp>
      <p:sp>
        <p:nvSpPr>
          <p:cNvPr id="281" name="Google Shape;281;p46"/>
          <p:cNvSpPr/>
          <p:nvPr/>
        </p:nvSpPr>
        <p:spPr>
          <a:xfrm>
            <a:off x="1964375" y="3590310"/>
            <a:ext cx="5344200" cy="551100"/>
          </a:xfrm>
          <a:prstGeom prst="trapezoid">
            <a:avLst>
              <a:gd fmla="val 65557" name="adj"/>
            </a:avLst>
          </a:prstGeom>
          <a:solidFill>
            <a:srgbClr val="F2FAF5"/>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Playfair Display"/>
                <a:ea typeface="Playfair Display"/>
                <a:cs typeface="Playfair Display"/>
                <a:sym typeface="Playfair Display"/>
              </a:rPr>
              <a:t>Physiological needs</a:t>
            </a:r>
            <a:endParaRPr sz="2000">
              <a:latin typeface="Playfair Display"/>
              <a:ea typeface="Playfair Display"/>
              <a:cs typeface="Playfair Display"/>
              <a:sym typeface="Playfair Display"/>
            </a:endParaRPr>
          </a:p>
        </p:txBody>
      </p:sp>
      <p:sp>
        <p:nvSpPr>
          <p:cNvPr id="282" name="Google Shape;282;p46"/>
          <p:cNvSpPr/>
          <p:nvPr/>
        </p:nvSpPr>
        <p:spPr>
          <a:xfrm>
            <a:off x="2350295" y="3039144"/>
            <a:ext cx="45786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Safety and security</a:t>
            </a:r>
            <a:endParaRPr sz="2000">
              <a:solidFill>
                <a:srgbClr val="FFFFFF"/>
              </a:solidFill>
              <a:latin typeface="Playfair Display"/>
              <a:ea typeface="Playfair Display"/>
              <a:cs typeface="Playfair Display"/>
              <a:sym typeface="Playfair Display"/>
            </a:endParaRPr>
          </a:p>
        </p:txBody>
      </p:sp>
      <p:sp>
        <p:nvSpPr>
          <p:cNvPr id="283" name="Google Shape;283;p46"/>
          <p:cNvSpPr/>
          <p:nvPr/>
        </p:nvSpPr>
        <p:spPr>
          <a:xfrm>
            <a:off x="2732836" y="2487979"/>
            <a:ext cx="38103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Social belonging</a:t>
            </a:r>
            <a:endParaRPr sz="2000">
              <a:solidFill>
                <a:srgbClr val="FFFFFF"/>
              </a:solidFill>
              <a:latin typeface="Playfair Display"/>
              <a:ea typeface="Playfair Display"/>
              <a:cs typeface="Playfair Display"/>
              <a:sym typeface="Playfair Display"/>
            </a:endParaRPr>
          </a:p>
        </p:txBody>
      </p:sp>
      <p:sp>
        <p:nvSpPr>
          <p:cNvPr id="284" name="Google Shape;284;p46"/>
          <p:cNvSpPr/>
          <p:nvPr/>
        </p:nvSpPr>
        <p:spPr>
          <a:xfrm>
            <a:off x="3115606" y="1936813"/>
            <a:ext cx="30417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Esteem</a:t>
            </a:r>
            <a:endParaRPr sz="2000">
              <a:solidFill>
                <a:srgbClr val="FFFFFF"/>
              </a:solidFill>
              <a:latin typeface="Playfair Display"/>
              <a:ea typeface="Playfair Display"/>
              <a:cs typeface="Playfair Display"/>
              <a:sym typeface="Playfair Display"/>
            </a:endParaRPr>
          </a:p>
        </p:txBody>
      </p:sp>
      <p:sp>
        <p:nvSpPr>
          <p:cNvPr id="285" name="Google Shape;285;p46"/>
          <p:cNvSpPr/>
          <p:nvPr/>
        </p:nvSpPr>
        <p:spPr>
          <a:xfrm>
            <a:off x="3501526" y="215800"/>
            <a:ext cx="2269800" cy="17208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solidFill>
                <a:srgbClr val="FFFFFF"/>
              </a:solidFill>
              <a:highlight>
                <a:srgbClr val="FFFFFF"/>
              </a:highlight>
              <a:latin typeface="Playfair Display"/>
              <a:ea typeface="Playfair Display"/>
              <a:cs typeface="Playfair Display"/>
              <a:sym typeface="Playfair Display"/>
            </a:endParaRPr>
          </a:p>
        </p:txBody>
      </p:sp>
      <p:sp>
        <p:nvSpPr>
          <p:cNvPr id="286" name="Google Shape;286;p46"/>
          <p:cNvSpPr txBox="1"/>
          <p:nvPr/>
        </p:nvSpPr>
        <p:spPr>
          <a:xfrm>
            <a:off x="3531675" y="710075"/>
            <a:ext cx="2206500" cy="1226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Self-</a:t>
            </a:r>
            <a:endParaRPr sz="2000">
              <a:solidFill>
                <a:srgbClr val="FFFFFF"/>
              </a:solidFill>
              <a:latin typeface="Playfair Display"/>
              <a:ea typeface="Playfair Display"/>
              <a:cs typeface="Playfair Display"/>
              <a:sym typeface="Playfair Display"/>
            </a:endParaRPr>
          </a:p>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actualization</a:t>
            </a:r>
            <a:endParaRPr sz="2000">
              <a:solidFill>
                <a:srgbClr val="FFFFFF"/>
              </a:solidFill>
              <a:latin typeface="Playfair Display"/>
              <a:ea typeface="Playfair Display"/>
              <a:cs typeface="Playfair Display"/>
              <a:sym typeface="Playfair Display"/>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pic>
        <p:nvPicPr>
          <p:cNvPr id="291" name="Google Shape;291;p47"/>
          <p:cNvPicPr preferRelativeResize="0"/>
          <p:nvPr/>
        </p:nvPicPr>
        <p:blipFill>
          <a:blip r:embed="rId3">
            <a:alphaModFix/>
          </a:blip>
          <a:stretch>
            <a:fillRect/>
          </a:stretch>
        </p:blipFill>
        <p:spPr>
          <a:xfrm>
            <a:off x="564550" y="2209900"/>
            <a:ext cx="8298751" cy="1251525"/>
          </a:xfrm>
          <a:prstGeom prst="rect">
            <a:avLst/>
          </a:prstGeom>
          <a:noFill/>
          <a:ln>
            <a:noFill/>
          </a:ln>
        </p:spPr>
      </p:pic>
      <p:pic>
        <p:nvPicPr>
          <p:cNvPr id="292" name="Google Shape;292;p47"/>
          <p:cNvPicPr preferRelativeResize="0"/>
          <p:nvPr/>
        </p:nvPicPr>
        <p:blipFill>
          <a:blip r:embed="rId4">
            <a:alphaModFix/>
          </a:blip>
          <a:stretch>
            <a:fillRect/>
          </a:stretch>
        </p:blipFill>
        <p:spPr>
          <a:xfrm>
            <a:off x="564550" y="1409800"/>
            <a:ext cx="1809750" cy="8001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 name="Shape 296"/>
        <p:cNvGrpSpPr/>
        <p:nvPr/>
      </p:nvGrpSpPr>
      <p:grpSpPr>
        <a:xfrm>
          <a:off x="0" y="0"/>
          <a:ext cx="0" cy="0"/>
          <a:chOff x="0" y="0"/>
          <a:chExt cx="0" cy="0"/>
        </a:xfrm>
      </p:grpSpPr>
      <p:sp>
        <p:nvSpPr>
          <p:cNvPr id="297" name="Google Shape;297;p48"/>
          <p:cNvSpPr txBox="1"/>
          <p:nvPr>
            <p:ph idx="4294967295" type="ctrTitle"/>
          </p:nvPr>
        </p:nvSpPr>
        <p:spPr>
          <a:xfrm>
            <a:off x="0" y="1545450"/>
            <a:ext cx="9144000" cy="2052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0A0F4B"/>
                </a:solidFill>
                <a:latin typeface="Playfair Display"/>
                <a:ea typeface="Playfair Display"/>
                <a:cs typeface="Playfair Display"/>
                <a:sym typeface="Playfair Display"/>
              </a:rPr>
              <a:t>Analysts </a:t>
            </a:r>
            <a:r>
              <a:rPr lang="en" sz="3000">
                <a:solidFill>
                  <a:srgbClr val="BD3647"/>
                </a:solidFill>
                <a:latin typeface="Playfair Display"/>
                <a:ea typeface="Playfair Display"/>
                <a:cs typeface="Playfair Display"/>
                <a:sym typeface="Playfair Display"/>
              </a:rPr>
              <a:t>:</a:t>
            </a:r>
            <a:r>
              <a:rPr lang="en" sz="3000">
                <a:solidFill>
                  <a:srgbClr val="0A0F4B"/>
                </a:solidFill>
                <a:latin typeface="Playfair Display"/>
                <a:ea typeface="Playfair Display"/>
                <a:cs typeface="Playfair Display"/>
                <a:sym typeface="Playfair Display"/>
              </a:rPr>
              <a:t> Statistics </a:t>
            </a:r>
            <a:r>
              <a:rPr lang="en" sz="3000">
                <a:solidFill>
                  <a:srgbClr val="BD3647"/>
                </a:solidFill>
                <a:latin typeface="Playfair Display"/>
                <a:ea typeface="Playfair Display"/>
                <a:cs typeface="Playfair Display"/>
                <a:sym typeface="Playfair Display"/>
              </a:rPr>
              <a:t>::</a:t>
            </a:r>
            <a:r>
              <a:rPr lang="en" sz="3000">
                <a:solidFill>
                  <a:srgbClr val="0A0F4B"/>
                </a:solidFill>
                <a:latin typeface="Playfair Display"/>
                <a:ea typeface="Playfair Display"/>
                <a:cs typeface="Playfair Display"/>
                <a:sym typeface="Playfair Display"/>
              </a:rPr>
              <a:t> Engineers </a:t>
            </a:r>
            <a:r>
              <a:rPr lang="en" sz="3000">
                <a:solidFill>
                  <a:srgbClr val="BD3647"/>
                </a:solidFill>
                <a:latin typeface="Playfair Display"/>
                <a:ea typeface="Playfair Display"/>
                <a:cs typeface="Playfair Display"/>
                <a:sym typeface="Playfair Display"/>
              </a:rPr>
              <a:t>:</a:t>
            </a:r>
            <a:r>
              <a:rPr lang="en" sz="3000">
                <a:solidFill>
                  <a:srgbClr val="0A0F4B"/>
                </a:solidFill>
                <a:latin typeface="Playfair Display"/>
                <a:ea typeface="Playfair Display"/>
                <a:cs typeface="Playfair Display"/>
                <a:sym typeface="Playfair Display"/>
              </a:rPr>
              <a:t> Algorithms</a:t>
            </a:r>
            <a:endParaRPr sz="3000">
              <a:solidFill>
                <a:srgbClr val="0A0F4B"/>
              </a:solidFill>
              <a:latin typeface="Playfair Display"/>
              <a:ea typeface="Playfair Display"/>
              <a:cs typeface="Playfair Display"/>
              <a:sym typeface="Playfair Display"/>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pic>
        <p:nvPicPr>
          <p:cNvPr id="302" name="Google Shape;302;p49"/>
          <p:cNvPicPr preferRelativeResize="0"/>
          <p:nvPr/>
        </p:nvPicPr>
        <p:blipFill>
          <a:blip r:embed="rId3">
            <a:alphaModFix/>
          </a:blip>
          <a:stretch>
            <a:fillRect/>
          </a:stretch>
        </p:blipFill>
        <p:spPr>
          <a:xfrm>
            <a:off x="1451076" y="332575"/>
            <a:ext cx="6241849" cy="447835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pic>
        <p:nvPicPr>
          <p:cNvPr id="307" name="Google Shape;307;p50"/>
          <p:cNvPicPr preferRelativeResize="0"/>
          <p:nvPr/>
        </p:nvPicPr>
        <p:blipFill>
          <a:blip r:embed="rId3">
            <a:alphaModFix/>
          </a:blip>
          <a:stretch>
            <a:fillRect/>
          </a:stretch>
        </p:blipFill>
        <p:spPr>
          <a:xfrm>
            <a:off x="1234250" y="245575"/>
            <a:ext cx="6675500" cy="465234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 name="Shape 311"/>
        <p:cNvGrpSpPr/>
        <p:nvPr/>
      </p:nvGrpSpPr>
      <p:grpSpPr>
        <a:xfrm>
          <a:off x="0" y="0"/>
          <a:ext cx="0" cy="0"/>
          <a:chOff x="0" y="0"/>
          <a:chExt cx="0" cy="0"/>
        </a:xfrm>
      </p:grpSpPr>
      <p:sp>
        <p:nvSpPr>
          <p:cNvPr id="312" name="Google Shape;312;p51"/>
          <p:cNvSpPr/>
          <p:nvPr/>
        </p:nvSpPr>
        <p:spPr>
          <a:xfrm flipH="1">
            <a:off x="497050" y="531625"/>
            <a:ext cx="3812400" cy="3601200"/>
          </a:xfrm>
          <a:prstGeom prst="wedgeRoundRectCallout">
            <a:avLst>
              <a:gd fmla="val -20833" name="adj1"/>
              <a:gd fmla="val 62500" name="adj2"/>
              <a:gd fmla="val 0" name="adj3"/>
            </a:avLst>
          </a:prstGeom>
          <a:noFill/>
          <a:ln cap="flat" cmpd="sng" w="28575">
            <a:solidFill>
              <a:srgbClr val="0A0F4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0A0F4B"/>
                </a:solidFill>
                <a:latin typeface="Playfair Display"/>
                <a:ea typeface="Playfair Display"/>
                <a:cs typeface="Playfair Display"/>
                <a:sym typeface="Playfair Display"/>
              </a:rPr>
              <a:t>Why are active users dropping?</a:t>
            </a:r>
            <a:endParaRPr sz="24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t/>
            </a:r>
            <a:endParaRPr sz="24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t/>
            </a:r>
            <a:endParaRPr sz="24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t/>
            </a:r>
            <a:endParaRPr sz="24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t/>
            </a:r>
            <a:endParaRPr sz="2400">
              <a:solidFill>
                <a:srgbClr val="0A0F4B"/>
              </a:solidFill>
              <a:latin typeface="Playfair Display"/>
              <a:ea typeface="Playfair Display"/>
              <a:cs typeface="Playfair Display"/>
              <a:sym typeface="Playfair Display"/>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91925"/>
        </a:solidFill>
      </p:bgPr>
    </p:bg>
    <p:spTree>
      <p:nvGrpSpPr>
        <p:cNvPr id="70" name="Shape 70"/>
        <p:cNvGrpSpPr/>
        <p:nvPr/>
      </p:nvGrpSpPr>
      <p:grpSpPr>
        <a:xfrm>
          <a:off x="0" y="0"/>
          <a:ext cx="0" cy="0"/>
          <a:chOff x="0" y="0"/>
          <a:chExt cx="0" cy="0"/>
        </a:xfrm>
      </p:grpSpPr>
      <p:pic>
        <p:nvPicPr>
          <p:cNvPr id="71" name="Google Shape;71;p16"/>
          <p:cNvPicPr preferRelativeResize="0"/>
          <p:nvPr/>
        </p:nvPicPr>
        <p:blipFill>
          <a:blip r:embed="rId3">
            <a:alphaModFix/>
          </a:blip>
          <a:stretch>
            <a:fillRect/>
          </a:stretch>
        </p:blipFill>
        <p:spPr>
          <a:xfrm>
            <a:off x="2888238" y="2097450"/>
            <a:ext cx="3367525" cy="9486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 name="Shape 316"/>
        <p:cNvGrpSpPr/>
        <p:nvPr/>
      </p:nvGrpSpPr>
      <p:grpSpPr>
        <a:xfrm>
          <a:off x="0" y="0"/>
          <a:ext cx="0" cy="0"/>
          <a:chOff x="0" y="0"/>
          <a:chExt cx="0" cy="0"/>
        </a:xfrm>
      </p:grpSpPr>
      <p:sp>
        <p:nvSpPr>
          <p:cNvPr id="317" name="Google Shape;317;p52"/>
          <p:cNvSpPr/>
          <p:nvPr/>
        </p:nvSpPr>
        <p:spPr>
          <a:xfrm>
            <a:off x="4818275" y="531625"/>
            <a:ext cx="3812400" cy="3601200"/>
          </a:xfrm>
          <a:prstGeom prst="wedgeRoundRectCallout">
            <a:avLst>
              <a:gd fmla="val -20833" name="adj1"/>
              <a:gd fmla="val 62500" name="adj2"/>
              <a:gd fmla="val 0" name="adj3"/>
            </a:avLst>
          </a:prstGeom>
          <a:noFill/>
          <a:ln cap="flat" cmpd="sng" w="28575">
            <a:solidFill>
              <a:srgbClr val="0A0F4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0A0F4B"/>
                </a:solidFill>
                <a:latin typeface="Playfair Display"/>
                <a:ea typeface="Playfair Display"/>
                <a:cs typeface="Playfair Display"/>
                <a:sym typeface="Playfair Display"/>
              </a:rPr>
              <a:t>Don’t worry - it’s not statistically significant.</a:t>
            </a:r>
            <a:endParaRPr sz="2400">
              <a:solidFill>
                <a:srgbClr val="0A0F4B"/>
              </a:solidFill>
              <a:latin typeface="Playfair Display"/>
              <a:ea typeface="Playfair Display"/>
              <a:cs typeface="Playfair Display"/>
              <a:sym typeface="Playfair Display"/>
            </a:endParaRPr>
          </a:p>
        </p:txBody>
      </p:sp>
      <p:sp>
        <p:nvSpPr>
          <p:cNvPr id="318" name="Google Shape;318;p52"/>
          <p:cNvSpPr/>
          <p:nvPr/>
        </p:nvSpPr>
        <p:spPr>
          <a:xfrm flipH="1">
            <a:off x="497050" y="531625"/>
            <a:ext cx="3812400" cy="3601200"/>
          </a:xfrm>
          <a:prstGeom prst="wedgeRoundRectCallout">
            <a:avLst>
              <a:gd fmla="val -20833" name="adj1"/>
              <a:gd fmla="val 62500" name="adj2"/>
              <a:gd fmla="val 0" name="adj3"/>
            </a:avLst>
          </a:prstGeom>
          <a:noFill/>
          <a:ln cap="flat" cmpd="sng" w="28575">
            <a:solidFill>
              <a:srgbClr val="0A0F4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0A0F4B"/>
                </a:solidFill>
                <a:latin typeface="Playfair Display"/>
                <a:ea typeface="Playfair Display"/>
                <a:cs typeface="Playfair Display"/>
                <a:sym typeface="Playfair Display"/>
              </a:rPr>
              <a:t>Why are active users dropping?</a:t>
            </a:r>
            <a:endParaRPr sz="24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t/>
            </a:r>
            <a:endParaRPr sz="24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t/>
            </a:r>
            <a:endParaRPr sz="24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t/>
            </a:r>
            <a:endParaRPr sz="24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t/>
            </a:r>
            <a:endParaRPr sz="2400">
              <a:solidFill>
                <a:srgbClr val="0A0F4B"/>
              </a:solidFill>
              <a:latin typeface="Playfair Display"/>
              <a:ea typeface="Playfair Display"/>
              <a:cs typeface="Playfair Display"/>
              <a:sym typeface="Playfair Display"/>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2" name="Shape 322"/>
        <p:cNvGrpSpPr/>
        <p:nvPr/>
      </p:nvGrpSpPr>
      <p:grpSpPr>
        <a:xfrm>
          <a:off x="0" y="0"/>
          <a:ext cx="0" cy="0"/>
          <a:chOff x="0" y="0"/>
          <a:chExt cx="0" cy="0"/>
        </a:xfrm>
      </p:grpSpPr>
      <p:sp>
        <p:nvSpPr>
          <p:cNvPr id="323" name="Google Shape;323;p53"/>
          <p:cNvSpPr/>
          <p:nvPr/>
        </p:nvSpPr>
        <p:spPr>
          <a:xfrm>
            <a:off x="4818275" y="531625"/>
            <a:ext cx="3812400" cy="3601200"/>
          </a:xfrm>
          <a:prstGeom prst="wedgeRoundRectCallout">
            <a:avLst>
              <a:gd fmla="val -20833" name="adj1"/>
              <a:gd fmla="val 62500" name="adj2"/>
              <a:gd fmla="val 0" name="adj3"/>
            </a:avLst>
          </a:prstGeom>
          <a:noFill/>
          <a:ln cap="flat" cmpd="sng" w="28575">
            <a:solidFill>
              <a:srgbClr val="0A0F4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0A0F4B"/>
                </a:solidFill>
                <a:latin typeface="Playfair Display"/>
                <a:ea typeface="Playfair Display"/>
                <a:cs typeface="Playfair Display"/>
                <a:sym typeface="Playfair Display"/>
              </a:rPr>
              <a:t>Don’t worry - it’s not statistically significant.</a:t>
            </a:r>
            <a:endParaRPr sz="2400">
              <a:solidFill>
                <a:srgbClr val="0A0F4B"/>
              </a:solidFill>
              <a:latin typeface="Playfair Display"/>
              <a:ea typeface="Playfair Display"/>
              <a:cs typeface="Playfair Display"/>
              <a:sym typeface="Playfair Display"/>
            </a:endParaRPr>
          </a:p>
        </p:txBody>
      </p:sp>
      <p:sp>
        <p:nvSpPr>
          <p:cNvPr id="324" name="Google Shape;324;p53"/>
          <p:cNvSpPr/>
          <p:nvPr/>
        </p:nvSpPr>
        <p:spPr>
          <a:xfrm flipH="1">
            <a:off x="497050" y="531625"/>
            <a:ext cx="3812400" cy="3601200"/>
          </a:xfrm>
          <a:prstGeom prst="wedgeRoundRectCallout">
            <a:avLst>
              <a:gd fmla="val -20833" name="adj1"/>
              <a:gd fmla="val 62500" name="adj2"/>
              <a:gd fmla="val 0" name="adj3"/>
            </a:avLst>
          </a:prstGeom>
          <a:noFill/>
          <a:ln cap="flat" cmpd="sng" w="28575">
            <a:solidFill>
              <a:srgbClr val="0A0F4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0A0F4B"/>
                </a:solidFill>
                <a:latin typeface="Playfair Display"/>
                <a:ea typeface="Playfair Display"/>
                <a:cs typeface="Playfair Display"/>
                <a:sym typeface="Playfair Display"/>
              </a:rPr>
              <a:t>Why are active users dropping?</a:t>
            </a:r>
            <a:endParaRPr sz="24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t/>
            </a:r>
            <a:endParaRPr sz="24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t/>
            </a:r>
            <a:endParaRPr sz="24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rPr lang="en" sz="2400">
                <a:solidFill>
                  <a:srgbClr val="0A0F4B"/>
                </a:solidFill>
                <a:latin typeface="Playfair Display"/>
                <a:ea typeface="Playfair Display"/>
                <a:cs typeface="Playfair Display"/>
                <a:sym typeface="Playfair Display"/>
              </a:rPr>
              <a:t>…...</a:t>
            </a:r>
            <a:endParaRPr sz="24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t/>
            </a:r>
            <a:endParaRPr sz="2400">
              <a:solidFill>
                <a:srgbClr val="0A0F4B"/>
              </a:solidFill>
              <a:latin typeface="Playfair Display"/>
              <a:ea typeface="Playfair Display"/>
              <a:cs typeface="Playfair Display"/>
              <a:sym typeface="Playfair Display"/>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 name="Shape 328"/>
        <p:cNvGrpSpPr/>
        <p:nvPr/>
      </p:nvGrpSpPr>
      <p:grpSpPr>
        <a:xfrm>
          <a:off x="0" y="0"/>
          <a:ext cx="0" cy="0"/>
          <a:chOff x="0" y="0"/>
          <a:chExt cx="0" cy="0"/>
        </a:xfrm>
      </p:grpSpPr>
      <p:pic>
        <p:nvPicPr>
          <p:cNvPr id="329" name="Google Shape;329;p54"/>
          <p:cNvPicPr preferRelativeResize="0"/>
          <p:nvPr/>
        </p:nvPicPr>
        <p:blipFill rotWithShape="1">
          <a:blip r:embed="rId3">
            <a:alphaModFix/>
          </a:blip>
          <a:srcRect b="0" l="0" r="0" t="15618"/>
          <a:stretch/>
        </p:blipFill>
        <p:spPr>
          <a:xfrm>
            <a:off x="0" y="0"/>
            <a:ext cx="9144002" cy="5143500"/>
          </a:xfrm>
          <a:prstGeom prst="rect">
            <a:avLst/>
          </a:prstGeom>
          <a:noFill/>
          <a:ln>
            <a:noFill/>
          </a:ln>
        </p:spPr>
      </p:pic>
      <p:sp>
        <p:nvSpPr>
          <p:cNvPr id="330" name="Google Shape;330;p54"/>
          <p:cNvSpPr txBox="1"/>
          <p:nvPr>
            <p:ph idx="4294967295" type="ctrTitle"/>
          </p:nvPr>
        </p:nvSpPr>
        <p:spPr>
          <a:xfrm>
            <a:off x="187500" y="342825"/>
            <a:ext cx="4498800" cy="195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5000">
                <a:solidFill>
                  <a:srgbClr val="FFFFFF"/>
                </a:solidFill>
                <a:highlight>
                  <a:srgbClr val="191925"/>
                </a:highlight>
                <a:latin typeface="Playfair Display"/>
                <a:ea typeface="Playfair Display"/>
                <a:cs typeface="Playfair Display"/>
                <a:sym typeface="Playfair Display"/>
              </a:rPr>
              <a:t>What stresses us out?</a:t>
            </a:r>
            <a:endParaRPr sz="5000">
              <a:solidFill>
                <a:srgbClr val="FFFFFF"/>
              </a:solidFill>
              <a:highlight>
                <a:srgbClr val="191925"/>
              </a:highlight>
              <a:latin typeface="Playfair Display"/>
              <a:ea typeface="Playfair Display"/>
              <a:cs typeface="Playfair Display"/>
              <a:sym typeface="Playfair Display"/>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 name="Shape 334"/>
        <p:cNvGrpSpPr/>
        <p:nvPr/>
      </p:nvGrpSpPr>
      <p:grpSpPr>
        <a:xfrm>
          <a:off x="0" y="0"/>
          <a:ext cx="0" cy="0"/>
          <a:chOff x="0" y="0"/>
          <a:chExt cx="0" cy="0"/>
        </a:xfrm>
      </p:grpSpPr>
      <p:sp>
        <p:nvSpPr>
          <p:cNvPr id="335" name="Google Shape;335;p55"/>
          <p:cNvSpPr/>
          <p:nvPr/>
        </p:nvSpPr>
        <p:spPr>
          <a:xfrm>
            <a:off x="1964375" y="3590310"/>
            <a:ext cx="53442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Physiological needs</a:t>
            </a:r>
            <a:endParaRPr sz="2000">
              <a:solidFill>
                <a:srgbClr val="FFFFFF"/>
              </a:solidFill>
              <a:latin typeface="Playfair Display"/>
              <a:ea typeface="Playfair Display"/>
              <a:cs typeface="Playfair Display"/>
              <a:sym typeface="Playfair Display"/>
            </a:endParaRPr>
          </a:p>
        </p:txBody>
      </p:sp>
      <p:sp>
        <p:nvSpPr>
          <p:cNvPr id="336" name="Google Shape;336;p55"/>
          <p:cNvSpPr/>
          <p:nvPr/>
        </p:nvSpPr>
        <p:spPr>
          <a:xfrm>
            <a:off x="2350295" y="3039144"/>
            <a:ext cx="4578600" cy="551100"/>
          </a:xfrm>
          <a:prstGeom prst="trapezoid">
            <a:avLst>
              <a:gd fmla="val 65557" name="adj"/>
            </a:avLst>
          </a:prstGeom>
          <a:solidFill>
            <a:srgbClr val="B7E1C8"/>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191925"/>
                </a:solidFill>
                <a:latin typeface="Playfair Display"/>
                <a:ea typeface="Playfair Display"/>
                <a:cs typeface="Playfair Display"/>
                <a:sym typeface="Playfair Display"/>
              </a:rPr>
              <a:t>Safety and security</a:t>
            </a:r>
            <a:endParaRPr sz="2000">
              <a:solidFill>
                <a:srgbClr val="191925"/>
              </a:solidFill>
              <a:latin typeface="Playfair Display"/>
              <a:ea typeface="Playfair Display"/>
              <a:cs typeface="Playfair Display"/>
              <a:sym typeface="Playfair Display"/>
            </a:endParaRPr>
          </a:p>
        </p:txBody>
      </p:sp>
      <p:sp>
        <p:nvSpPr>
          <p:cNvPr id="337" name="Google Shape;337;p55"/>
          <p:cNvSpPr/>
          <p:nvPr/>
        </p:nvSpPr>
        <p:spPr>
          <a:xfrm>
            <a:off x="2732836" y="2487979"/>
            <a:ext cx="38103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Social belonging</a:t>
            </a:r>
            <a:endParaRPr sz="2000">
              <a:solidFill>
                <a:srgbClr val="FFFFFF"/>
              </a:solidFill>
              <a:latin typeface="Playfair Display"/>
              <a:ea typeface="Playfair Display"/>
              <a:cs typeface="Playfair Display"/>
              <a:sym typeface="Playfair Display"/>
            </a:endParaRPr>
          </a:p>
        </p:txBody>
      </p:sp>
      <p:sp>
        <p:nvSpPr>
          <p:cNvPr id="338" name="Google Shape;338;p55"/>
          <p:cNvSpPr/>
          <p:nvPr/>
        </p:nvSpPr>
        <p:spPr>
          <a:xfrm>
            <a:off x="3115606" y="1936813"/>
            <a:ext cx="30417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Esteem</a:t>
            </a:r>
            <a:endParaRPr sz="2000">
              <a:solidFill>
                <a:srgbClr val="FFFFFF"/>
              </a:solidFill>
              <a:latin typeface="Playfair Display"/>
              <a:ea typeface="Playfair Display"/>
              <a:cs typeface="Playfair Display"/>
              <a:sym typeface="Playfair Display"/>
            </a:endParaRPr>
          </a:p>
        </p:txBody>
      </p:sp>
      <p:sp>
        <p:nvSpPr>
          <p:cNvPr id="339" name="Google Shape;339;p55"/>
          <p:cNvSpPr/>
          <p:nvPr/>
        </p:nvSpPr>
        <p:spPr>
          <a:xfrm>
            <a:off x="3501526" y="215800"/>
            <a:ext cx="2269800" cy="17208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solidFill>
                <a:srgbClr val="FFFFFF"/>
              </a:solidFill>
              <a:highlight>
                <a:srgbClr val="FFFFFF"/>
              </a:highlight>
              <a:latin typeface="Playfair Display"/>
              <a:ea typeface="Playfair Display"/>
              <a:cs typeface="Playfair Display"/>
              <a:sym typeface="Playfair Display"/>
            </a:endParaRPr>
          </a:p>
        </p:txBody>
      </p:sp>
      <p:sp>
        <p:nvSpPr>
          <p:cNvPr id="340" name="Google Shape;340;p55"/>
          <p:cNvSpPr txBox="1"/>
          <p:nvPr/>
        </p:nvSpPr>
        <p:spPr>
          <a:xfrm>
            <a:off x="3531675" y="710075"/>
            <a:ext cx="2206500" cy="1226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Self-</a:t>
            </a:r>
            <a:endParaRPr sz="2000">
              <a:solidFill>
                <a:srgbClr val="FFFFFF"/>
              </a:solidFill>
              <a:latin typeface="Playfair Display"/>
              <a:ea typeface="Playfair Display"/>
              <a:cs typeface="Playfair Display"/>
              <a:sym typeface="Playfair Display"/>
            </a:endParaRPr>
          </a:p>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actualization</a:t>
            </a:r>
            <a:endParaRPr sz="2000">
              <a:solidFill>
                <a:srgbClr val="FFFFFF"/>
              </a:solidFill>
              <a:latin typeface="Playfair Display"/>
              <a:ea typeface="Playfair Display"/>
              <a:cs typeface="Playfair Display"/>
              <a:sym typeface="Playfair Display"/>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4" name="Shape 344"/>
        <p:cNvGrpSpPr/>
        <p:nvPr/>
      </p:nvGrpSpPr>
      <p:grpSpPr>
        <a:xfrm>
          <a:off x="0" y="0"/>
          <a:ext cx="0" cy="0"/>
          <a:chOff x="0" y="0"/>
          <a:chExt cx="0" cy="0"/>
        </a:xfrm>
      </p:grpSpPr>
      <p:sp>
        <p:nvSpPr>
          <p:cNvPr id="345" name="Google Shape;345;p56"/>
          <p:cNvSpPr txBox="1"/>
          <p:nvPr>
            <p:ph type="ctrTitle"/>
          </p:nvPr>
        </p:nvSpPr>
        <p:spPr>
          <a:xfrm>
            <a:off x="0" y="4141400"/>
            <a:ext cx="9144000" cy="78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0A0F4B"/>
                </a:solidFill>
                <a:highlight>
                  <a:srgbClr val="FFFFFF"/>
                </a:highlight>
                <a:latin typeface="Playfair Display"/>
                <a:ea typeface="Playfair Display"/>
                <a:cs typeface="Playfair Display"/>
                <a:sym typeface="Playfair Display"/>
              </a:rPr>
              <a:t>Query speeds</a:t>
            </a:r>
            <a:endParaRPr sz="4000">
              <a:solidFill>
                <a:srgbClr val="0A0F4B"/>
              </a:solidFill>
              <a:highlight>
                <a:srgbClr val="FFFFFF"/>
              </a:highlight>
              <a:latin typeface="Playfair Display"/>
              <a:ea typeface="Playfair Display"/>
              <a:cs typeface="Playfair Display"/>
              <a:sym typeface="Playfair Display"/>
            </a:endParaRPr>
          </a:p>
        </p:txBody>
      </p:sp>
      <p:sp>
        <p:nvSpPr>
          <p:cNvPr id="346" name="Google Shape;346;p56"/>
          <p:cNvSpPr/>
          <p:nvPr/>
        </p:nvSpPr>
        <p:spPr>
          <a:xfrm>
            <a:off x="1964375" y="3590310"/>
            <a:ext cx="53442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Physiological needs</a:t>
            </a:r>
            <a:endParaRPr sz="2000">
              <a:solidFill>
                <a:srgbClr val="FFFFFF"/>
              </a:solidFill>
              <a:latin typeface="Playfair Display"/>
              <a:ea typeface="Playfair Display"/>
              <a:cs typeface="Playfair Display"/>
              <a:sym typeface="Playfair Display"/>
            </a:endParaRPr>
          </a:p>
        </p:txBody>
      </p:sp>
      <p:sp>
        <p:nvSpPr>
          <p:cNvPr id="347" name="Google Shape;347;p56"/>
          <p:cNvSpPr/>
          <p:nvPr/>
        </p:nvSpPr>
        <p:spPr>
          <a:xfrm>
            <a:off x="2350295" y="3039144"/>
            <a:ext cx="4578600" cy="551100"/>
          </a:xfrm>
          <a:prstGeom prst="trapezoid">
            <a:avLst>
              <a:gd fmla="val 65557" name="adj"/>
            </a:avLst>
          </a:prstGeom>
          <a:solidFill>
            <a:srgbClr val="B7E1C8"/>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191925"/>
                </a:solidFill>
                <a:latin typeface="Playfair Display"/>
                <a:ea typeface="Playfair Display"/>
                <a:cs typeface="Playfair Display"/>
                <a:sym typeface="Playfair Display"/>
              </a:rPr>
              <a:t>Safety and security</a:t>
            </a:r>
            <a:endParaRPr sz="2000">
              <a:solidFill>
                <a:srgbClr val="191925"/>
              </a:solidFill>
              <a:latin typeface="Playfair Display"/>
              <a:ea typeface="Playfair Display"/>
              <a:cs typeface="Playfair Display"/>
              <a:sym typeface="Playfair Display"/>
            </a:endParaRPr>
          </a:p>
        </p:txBody>
      </p:sp>
      <p:sp>
        <p:nvSpPr>
          <p:cNvPr id="348" name="Google Shape;348;p56"/>
          <p:cNvSpPr/>
          <p:nvPr/>
        </p:nvSpPr>
        <p:spPr>
          <a:xfrm>
            <a:off x="2732836" y="2487979"/>
            <a:ext cx="38103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Social belonging</a:t>
            </a:r>
            <a:endParaRPr sz="2000">
              <a:solidFill>
                <a:srgbClr val="FFFFFF"/>
              </a:solidFill>
              <a:latin typeface="Playfair Display"/>
              <a:ea typeface="Playfair Display"/>
              <a:cs typeface="Playfair Display"/>
              <a:sym typeface="Playfair Display"/>
            </a:endParaRPr>
          </a:p>
        </p:txBody>
      </p:sp>
      <p:sp>
        <p:nvSpPr>
          <p:cNvPr id="349" name="Google Shape;349;p56"/>
          <p:cNvSpPr/>
          <p:nvPr/>
        </p:nvSpPr>
        <p:spPr>
          <a:xfrm>
            <a:off x="3115606" y="1936813"/>
            <a:ext cx="30417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Esteem</a:t>
            </a:r>
            <a:endParaRPr sz="2000">
              <a:solidFill>
                <a:srgbClr val="FFFFFF"/>
              </a:solidFill>
              <a:latin typeface="Playfair Display"/>
              <a:ea typeface="Playfair Display"/>
              <a:cs typeface="Playfair Display"/>
              <a:sym typeface="Playfair Display"/>
            </a:endParaRPr>
          </a:p>
        </p:txBody>
      </p:sp>
      <p:sp>
        <p:nvSpPr>
          <p:cNvPr id="350" name="Google Shape;350;p56"/>
          <p:cNvSpPr/>
          <p:nvPr/>
        </p:nvSpPr>
        <p:spPr>
          <a:xfrm>
            <a:off x="3501526" y="215800"/>
            <a:ext cx="2269800" cy="17208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solidFill>
                <a:srgbClr val="FFFFFF"/>
              </a:solidFill>
              <a:highlight>
                <a:srgbClr val="FFFFFF"/>
              </a:highlight>
              <a:latin typeface="Playfair Display"/>
              <a:ea typeface="Playfair Display"/>
              <a:cs typeface="Playfair Display"/>
              <a:sym typeface="Playfair Display"/>
            </a:endParaRPr>
          </a:p>
        </p:txBody>
      </p:sp>
      <p:sp>
        <p:nvSpPr>
          <p:cNvPr id="351" name="Google Shape;351;p56"/>
          <p:cNvSpPr txBox="1"/>
          <p:nvPr/>
        </p:nvSpPr>
        <p:spPr>
          <a:xfrm>
            <a:off x="3531675" y="710075"/>
            <a:ext cx="2206500" cy="1226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Self-</a:t>
            </a:r>
            <a:endParaRPr sz="2000">
              <a:solidFill>
                <a:srgbClr val="FFFFFF"/>
              </a:solidFill>
              <a:latin typeface="Playfair Display"/>
              <a:ea typeface="Playfair Display"/>
              <a:cs typeface="Playfair Display"/>
              <a:sym typeface="Playfair Display"/>
            </a:endParaRPr>
          </a:p>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actualization</a:t>
            </a:r>
            <a:endParaRPr sz="2000">
              <a:solidFill>
                <a:srgbClr val="FFFFFF"/>
              </a:solidFill>
              <a:latin typeface="Playfair Display"/>
              <a:ea typeface="Playfair Display"/>
              <a:cs typeface="Playfair Display"/>
              <a:sym typeface="Playfair Display"/>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5" name="Shape 355"/>
        <p:cNvGrpSpPr/>
        <p:nvPr/>
      </p:nvGrpSpPr>
      <p:grpSpPr>
        <a:xfrm>
          <a:off x="0" y="0"/>
          <a:ext cx="0" cy="0"/>
          <a:chOff x="0" y="0"/>
          <a:chExt cx="0" cy="0"/>
        </a:xfrm>
      </p:grpSpPr>
      <p:pic>
        <p:nvPicPr>
          <p:cNvPr id="356" name="Google Shape;356;p57"/>
          <p:cNvPicPr preferRelativeResize="0"/>
          <p:nvPr/>
        </p:nvPicPr>
        <p:blipFill>
          <a:blip r:embed="rId3">
            <a:alphaModFix/>
          </a:blip>
          <a:stretch>
            <a:fillRect/>
          </a:stretch>
        </p:blipFill>
        <p:spPr>
          <a:xfrm>
            <a:off x="2238375" y="952500"/>
            <a:ext cx="4667250" cy="32385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0" name="Shape 360"/>
        <p:cNvGrpSpPr/>
        <p:nvPr/>
      </p:nvGrpSpPr>
      <p:grpSpPr>
        <a:xfrm>
          <a:off x="0" y="0"/>
          <a:ext cx="0" cy="0"/>
          <a:chOff x="0" y="0"/>
          <a:chExt cx="0" cy="0"/>
        </a:xfrm>
      </p:grpSpPr>
      <p:pic>
        <p:nvPicPr>
          <p:cNvPr id="361" name="Google Shape;361;p58"/>
          <p:cNvPicPr preferRelativeResize="0"/>
          <p:nvPr/>
        </p:nvPicPr>
        <p:blipFill>
          <a:blip r:embed="rId3">
            <a:alphaModFix/>
          </a:blip>
          <a:stretch>
            <a:fillRect/>
          </a:stretch>
        </p:blipFill>
        <p:spPr>
          <a:xfrm>
            <a:off x="1267150" y="219075"/>
            <a:ext cx="6609701" cy="47053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5" name="Shape 365"/>
        <p:cNvGrpSpPr/>
        <p:nvPr/>
      </p:nvGrpSpPr>
      <p:grpSpPr>
        <a:xfrm>
          <a:off x="0" y="0"/>
          <a:ext cx="0" cy="0"/>
          <a:chOff x="0" y="0"/>
          <a:chExt cx="0" cy="0"/>
        </a:xfrm>
      </p:grpSpPr>
      <p:sp>
        <p:nvSpPr>
          <p:cNvPr id="366" name="Google Shape;366;p59"/>
          <p:cNvSpPr txBox="1"/>
          <p:nvPr>
            <p:ph idx="4294967295" type="ctrTitle"/>
          </p:nvPr>
        </p:nvSpPr>
        <p:spPr>
          <a:xfrm>
            <a:off x="971650" y="1545450"/>
            <a:ext cx="7514700" cy="2052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800">
                <a:solidFill>
                  <a:srgbClr val="0A0F4B"/>
                </a:solidFill>
                <a:latin typeface="Consolas"/>
                <a:ea typeface="Consolas"/>
                <a:cs typeface="Consolas"/>
                <a:sym typeface="Consolas"/>
              </a:rPr>
              <a:t>           20 seconds</a:t>
            </a:r>
            <a:endParaRPr sz="4800">
              <a:solidFill>
                <a:srgbClr val="0A0F4B"/>
              </a:solidFill>
              <a:latin typeface="Consolas"/>
              <a:ea typeface="Consolas"/>
              <a:cs typeface="Consolas"/>
              <a:sym typeface="Consolas"/>
            </a:endParaRPr>
          </a:p>
          <a:p>
            <a:pPr indent="0" lvl="0" marL="0" rtl="0" algn="l">
              <a:spcBef>
                <a:spcPts val="0"/>
              </a:spcBef>
              <a:spcAft>
                <a:spcPts val="0"/>
              </a:spcAft>
              <a:buNone/>
            </a:pPr>
            <a:r>
              <a:rPr lang="en" sz="4800">
                <a:solidFill>
                  <a:srgbClr val="0A0F4B"/>
                </a:solidFill>
                <a:latin typeface="Consolas"/>
                <a:ea typeface="Consolas"/>
                <a:cs typeface="Consolas"/>
                <a:sym typeface="Consolas"/>
              </a:rPr>
              <a:t>x     160 queries/day</a:t>
            </a:r>
            <a:endParaRPr sz="4800">
              <a:solidFill>
                <a:srgbClr val="0A0F4B"/>
              </a:solidFill>
              <a:latin typeface="Consolas"/>
              <a:ea typeface="Consolas"/>
              <a:cs typeface="Consolas"/>
              <a:sym typeface="Consolas"/>
            </a:endParaRPr>
          </a:p>
          <a:p>
            <a:pPr indent="0" lvl="0" marL="0" rtl="0" algn="l">
              <a:spcBef>
                <a:spcPts val="0"/>
              </a:spcBef>
              <a:spcAft>
                <a:spcPts val="0"/>
              </a:spcAft>
              <a:buNone/>
            </a:pPr>
            <a:r>
              <a:rPr lang="en" sz="4800">
                <a:solidFill>
                  <a:srgbClr val="0A0F4B"/>
                </a:solidFill>
                <a:latin typeface="Consolas"/>
                <a:ea typeface="Consolas"/>
                <a:cs typeface="Consolas"/>
                <a:sym typeface="Consolas"/>
              </a:rPr>
              <a:t>       53 minutes/day</a:t>
            </a:r>
            <a:endParaRPr sz="4800">
              <a:solidFill>
                <a:srgbClr val="0A0F4B"/>
              </a:solidFill>
              <a:latin typeface="Consolas"/>
              <a:ea typeface="Consolas"/>
              <a:cs typeface="Consolas"/>
              <a:sym typeface="Consolas"/>
            </a:endParaRPr>
          </a:p>
        </p:txBody>
      </p:sp>
      <p:cxnSp>
        <p:nvCxnSpPr>
          <p:cNvPr id="367" name="Google Shape;367;p59"/>
          <p:cNvCxnSpPr/>
          <p:nvPr/>
        </p:nvCxnSpPr>
        <p:spPr>
          <a:xfrm>
            <a:off x="971650" y="2963975"/>
            <a:ext cx="7514700" cy="0"/>
          </a:xfrm>
          <a:prstGeom prst="straightConnector1">
            <a:avLst/>
          </a:prstGeom>
          <a:noFill/>
          <a:ln cap="flat" cmpd="sng" w="28575">
            <a:solidFill>
              <a:srgbClr val="0A0F4B"/>
            </a:solidFill>
            <a:prstDash val="solid"/>
            <a:round/>
            <a:headEnd len="med" w="med" type="none"/>
            <a:tailEnd len="med" w="med" type="none"/>
          </a:ln>
        </p:spPr>
      </p:cxn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1" name="Shape 371"/>
        <p:cNvGrpSpPr/>
        <p:nvPr/>
      </p:nvGrpSpPr>
      <p:grpSpPr>
        <a:xfrm>
          <a:off x="0" y="0"/>
          <a:ext cx="0" cy="0"/>
          <a:chOff x="0" y="0"/>
          <a:chExt cx="0" cy="0"/>
        </a:xfrm>
      </p:grpSpPr>
      <p:sp>
        <p:nvSpPr>
          <p:cNvPr id="372" name="Google Shape;372;p60"/>
          <p:cNvSpPr txBox="1"/>
          <p:nvPr>
            <p:ph type="ctrTitle"/>
          </p:nvPr>
        </p:nvSpPr>
        <p:spPr>
          <a:xfrm>
            <a:off x="0" y="4141400"/>
            <a:ext cx="9144000" cy="78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0A0F4B"/>
                </a:solidFill>
                <a:highlight>
                  <a:srgbClr val="FFFFFF"/>
                </a:highlight>
                <a:latin typeface="Playfair Display"/>
                <a:ea typeface="Playfair Display"/>
                <a:cs typeface="Playfair Display"/>
                <a:sym typeface="Playfair Display"/>
              </a:rPr>
              <a:t>Changing data</a:t>
            </a:r>
            <a:endParaRPr sz="4000">
              <a:solidFill>
                <a:srgbClr val="0A0F4B"/>
              </a:solidFill>
              <a:highlight>
                <a:srgbClr val="FFFFFF"/>
              </a:highlight>
              <a:latin typeface="Playfair Display"/>
              <a:ea typeface="Playfair Display"/>
              <a:cs typeface="Playfair Display"/>
              <a:sym typeface="Playfair Display"/>
            </a:endParaRPr>
          </a:p>
        </p:txBody>
      </p:sp>
      <p:sp>
        <p:nvSpPr>
          <p:cNvPr id="373" name="Google Shape;373;p60"/>
          <p:cNvSpPr/>
          <p:nvPr/>
        </p:nvSpPr>
        <p:spPr>
          <a:xfrm>
            <a:off x="1964375" y="3590310"/>
            <a:ext cx="53442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Physiological needs</a:t>
            </a:r>
            <a:endParaRPr sz="2000">
              <a:solidFill>
                <a:srgbClr val="FFFFFF"/>
              </a:solidFill>
              <a:latin typeface="Playfair Display"/>
              <a:ea typeface="Playfair Display"/>
              <a:cs typeface="Playfair Display"/>
              <a:sym typeface="Playfair Display"/>
            </a:endParaRPr>
          </a:p>
        </p:txBody>
      </p:sp>
      <p:sp>
        <p:nvSpPr>
          <p:cNvPr id="374" name="Google Shape;374;p60"/>
          <p:cNvSpPr/>
          <p:nvPr/>
        </p:nvSpPr>
        <p:spPr>
          <a:xfrm>
            <a:off x="2350295" y="3039144"/>
            <a:ext cx="4578600" cy="551100"/>
          </a:xfrm>
          <a:prstGeom prst="trapezoid">
            <a:avLst>
              <a:gd fmla="val 65557" name="adj"/>
            </a:avLst>
          </a:prstGeom>
          <a:solidFill>
            <a:srgbClr val="B7E1C8"/>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191925"/>
                </a:solidFill>
                <a:latin typeface="Playfair Display"/>
                <a:ea typeface="Playfair Display"/>
                <a:cs typeface="Playfair Display"/>
                <a:sym typeface="Playfair Display"/>
              </a:rPr>
              <a:t>Safety and security</a:t>
            </a:r>
            <a:endParaRPr sz="2000">
              <a:solidFill>
                <a:srgbClr val="191925"/>
              </a:solidFill>
              <a:latin typeface="Playfair Display"/>
              <a:ea typeface="Playfair Display"/>
              <a:cs typeface="Playfair Display"/>
              <a:sym typeface="Playfair Display"/>
            </a:endParaRPr>
          </a:p>
        </p:txBody>
      </p:sp>
      <p:sp>
        <p:nvSpPr>
          <p:cNvPr id="375" name="Google Shape;375;p60"/>
          <p:cNvSpPr/>
          <p:nvPr/>
        </p:nvSpPr>
        <p:spPr>
          <a:xfrm>
            <a:off x="2732836" y="2487979"/>
            <a:ext cx="38103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Social belonging</a:t>
            </a:r>
            <a:endParaRPr sz="2000">
              <a:solidFill>
                <a:srgbClr val="FFFFFF"/>
              </a:solidFill>
              <a:latin typeface="Playfair Display"/>
              <a:ea typeface="Playfair Display"/>
              <a:cs typeface="Playfair Display"/>
              <a:sym typeface="Playfair Display"/>
            </a:endParaRPr>
          </a:p>
        </p:txBody>
      </p:sp>
      <p:sp>
        <p:nvSpPr>
          <p:cNvPr id="376" name="Google Shape;376;p60"/>
          <p:cNvSpPr/>
          <p:nvPr/>
        </p:nvSpPr>
        <p:spPr>
          <a:xfrm>
            <a:off x="3115606" y="1936813"/>
            <a:ext cx="30417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Esteem</a:t>
            </a:r>
            <a:endParaRPr sz="2000">
              <a:solidFill>
                <a:srgbClr val="FFFFFF"/>
              </a:solidFill>
              <a:latin typeface="Playfair Display"/>
              <a:ea typeface="Playfair Display"/>
              <a:cs typeface="Playfair Display"/>
              <a:sym typeface="Playfair Display"/>
            </a:endParaRPr>
          </a:p>
        </p:txBody>
      </p:sp>
      <p:sp>
        <p:nvSpPr>
          <p:cNvPr id="377" name="Google Shape;377;p60"/>
          <p:cNvSpPr/>
          <p:nvPr/>
        </p:nvSpPr>
        <p:spPr>
          <a:xfrm>
            <a:off x="3501526" y="215800"/>
            <a:ext cx="2269800" cy="17208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solidFill>
                <a:srgbClr val="FFFFFF"/>
              </a:solidFill>
              <a:highlight>
                <a:srgbClr val="FFFFFF"/>
              </a:highlight>
              <a:latin typeface="Playfair Display"/>
              <a:ea typeface="Playfair Display"/>
              <a:cs typeface="Playfair Display"/>
              <a:sym typeface="Playfair Display"/>
            </a:endParaRPr>
          </a:p>
        </p:txBody>
      </p:sp>
      <p:sp>
        <p:nvSpPr>
          <p:cNvPr id="378" name="Google Shape;378;p60"/>
          <p:cNvSpPr txBox="1"/>
          <p:nvPr/>
        </p:nvSpPr>
        <p:spPr>
          <a:xfrm>
            <a:off x="3531675" y="710075"/>
            <a:ext cx="2206500" cy="1226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Self-</a:t>
            </a:r>
            <a:endParaRPr sz="2000">
              <a:solidFill>
                <a:srgbClr val="FFFFFF"/>
              </a:solidFill>
              <a:latin typeface="Playfair Display"/>
              <a:ea typeface="Playfair Display"/>
              <a:cs typeface="Playfair Display"/>
              <a:sym typeface="Playfair Display"/>
            </a:endParaRPr>
          </a:p>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actualization</a:t>
            </a:r>
            <a:endParaRPr sz="2000">
              <a:solidFill>
                <a:srgbClr val="FFFFFF"/>
              </a:solidFill>
              <a:latin typeface="Playfair Display"/>
              <a:ea typeface="Playfair Display"/>
              <a:cs typeface="Playfair Display"/>
              <a:sym typeface="Playfair Display"/>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2" name="Shape 382"/>
        <p:cNvGrpSpPr/>
        <p:nvPr/>
      </p:nvGrpSpPr>
      <p:grpSpPr>
        <a:xfrm>
          <a:off x="0" y="0"/>
          <a:ext cx="0" cy="0"/>
          <a:chOff x="0" y="0"/>
          <a:chExt cx="0" cy="0"/>
        </a:xfrm>
      </p:grpSpPr>
      <p:sp>
        <p:nvSpPr>
          <p:cNvPr id="383" name="Google Shape;383;p61"/>
          <p:cNvSpPr txBox="1"/>
          <p:nvPr/>
        </p:nvSpPr>
        <p:spPr>
          <a:xfrm>
            <a:off x="989475" y="1141025"/>
            <a:ext cx="3582600" cy="2577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2400">
              <a:solidFill>
                <a:srgbClr val="D73A49"/>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t/>
            </a:r>
            <a:endParaRPr sz="2400">
              <a:solidFill>
                <a:srgbClr val="D73A49"/>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SELECT</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a:t>
            </a:r>
            <a:endParaRPr sz="24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  FROM</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users</a:t>
            </a:r>
            <a:endParaRPr sz="2400">
              <a:solidFill>
                <a:srgbClr val="37B067"/>
              </a:solidFill>
              <a:highlight>
                <a:srgbClr val="FFFFFF"/>
              </a:highlight>
              <a:latin typeface="Consolas"/>
              <a:ea typeface="Consolas"/>
              <a:cs typeface="Consolas"/>
              <a:sym typeface="Consolas"/>
            </a:endParaRPr>
          </a:p>
        </p:txBody>
      </p:sp>
      <p:sp>
        <p:nvSpPr>
          <p:cNvPr id="384" name="Google Shape;384;p61"/>
          <p:cNvSpPr txBox="1"/>
          <p:nvPr/>
        </p:nvSpPr>
        <p:spPr>
          <a:xfrm>
            <a:off x="4243175" y="1282800"/>
            <a:ext cx="4546200" cy="257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0A0F4B"/>
                </a:solidFill>
                <a:highlight>
                  <a:srgbClr val="FFFFFF"/>
                </a:highlight>
                <a:latin typeface="Consolas"/>
                <a:ea typeface="Consolas"/>
                <a:cs typeface="Consolas"/>
                <a:sym typeface="Consolas"/>
              </a:rPr>
              <a:t>|--------|---------|</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 name   | status  |</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 Beast  | active  |</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 Gaston | active  |</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a:t>
            </a:r>
            <a:endParaRPr sz="2400">
              <a:latin typeface="Consolas"/>
              <a:ea typeface="Consolas"/>
              <a:cs typeface="Consolas"/>
              <a:sym typeface="Consola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 name="Shape 75"/>
        <p:cNvGrpSpPr/>
        <p:nvPr/>
      </p:nvGrpSpPr>
      <p:grpSpPr>
        <a:xfrm>
          <a:off x="0" y="0"/>
          <a:ext cx="0" cy="0"/>
          <a:chOff x="0" y="0"/>
          <a:chExt cx="0" cy="0"/>
        </a:xfrm>
      </p:grpSpPr>
      <p:pic>
        <p:nvPicPr>
          <p:cNvPr id="76" name="Google Shape;76;p17"/>
          <p:cNvPicPr preferRelativeResize="0"/>
          <p:nvPr/>
        </p:nvPicPr>
        <p:blipFill>
          <a:blip r:embed="rId3">
            <a:alphaModFix/>
          </a:blip>
          <a:stretch>
            <a:fillRect/>
          </a:stretch>
        </p:blipFill>
        <p:spPr>
          <a:xfrm>
            <a:off x="568250" y="210938"/>
            <a:ext cx="8007500" cy="4721623"/>
          </a:xfrm>
          <a:prstGeom prst="rect">
            <a:avLst/>
          </a:prstGeom>
          <a:noFill/>
          <a:ln cap="flat" cmpd="sng" w="38100">
            <a:solidFill>
              <a:srgbClr val="191925"/>
            </a:solidFill>
            <a:prstDash val="solid"/>
            <a:round/>
            <a:headEnd len="sm" w="sm" type="none"/>
            <a:tailEnd len="sm" w="sm" type="none"/>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8" name="Shape 388"/>
        <p:cNvGrpSpPr/>
        <p:nvPr/>
      </p:nvGrpSpPr>
      <p:grpSpPr>
        <a:xfrm>
          <a:off x="0" y="0"/>
          <a:ext cx="0" cy="0"/>
          <a:chOff x="0" y="0"/>
          <a:chExt cx="0" cy="0"/>
        </a:xfrm>
      </p:grpSpPr>
      <p:sp>
        <p:nvSpPr>
          <p:cNvPr id="389" name="Google Shape;389;p62"/>
          <p:cNvSpPr txBox="1"/>
          <p:nvPr/>
        </p:nvSpPr>
        <p:spPr>
          <a:xfrm>
            <a:off x="989475" y="1141025"/>
            <a:ext cx="3582600" cy="2577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2400">
              <a:solidFill>
                <a:srgbClr val="D73A49"/>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t/>
            </a:r>
            <a:endParaRPr sz="2400">
              <a:solidFill>
                <a:srgbClr val="D73A49"/>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SELECT</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a:t>
            </a:r>
            <a:endParaRPr sz="24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  FROM</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users</a:t>
            </a:r>
            <a:endParaRPr sz="2400">
              <a:solidFill>
                <a:srgbClr val="37B067"/>
              </a:solidFill>
              <a:highlight>
                <a:srgbClr val="FFFFFF"/>
              </a:highlight>
              <a:latin typeface="Consolas"/>
              <a:ea typeface="Consolas"/>
              <a:cs typeface="Consolas"/>
              <a:sym typeface="Consolas"/>
            </a:endParaRPr>
          </a:p>
        </p:txBody>
      </p:sp>
      <p:sp>
        <p:nvSpPr>
          <p:cNvPr id="390" name="Google Shape;390;p62"/>
          <p:cNvSpPr txBox="1"/>
          <p:nvPr/>
        </p:nvSpPr>
        <p:spPr>
          <a:xfrm>
            <a:off x="4243175" y="1282800"/>
            <a:ext cx="4546200" cy="257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0A0F4B"/>
                </a:solidFill>
                <a:highlight>
                  <a:srgbClr val="FFFFFF"/>
                </a:highlight>
                <a:latin typeface="Consolas"/>
                <a:ea typeface="Consolas"/>
                <a:cs typeface="Consolas"/>
                <a:sym typeface="Consolas"/>
              </a:rPr>
              <a:t>|--------|---------|</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 name   | status  |</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 Prince | active  |</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 Gaston | deleted |</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a:t>
            </a:r>
            <a:endParaRPr sz="2400">
              <a:latin typeface="Consolas"/>
              <a:ea typeface="Consolas"/>
              <a:cs typeface="Consolas"/>
              <a:sym typeface="Consolas"/>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4" name="Shape 394"/>
        <p:cNvGrpSpPr/>
        <p:nvPr/>
      </p:nvGrpSpPr>
      <p:grpSpPr>
        <a:xfrm>
          <a:off x="0" y="0"/>
          <a:ext cx="0" cy="0"/>
          <a:chOff x="0" y="0"/>
          <a:chExt cx="0" cy="0"/>
        </a:xfrm>
      </p:grpSpPr>
      <p:sp>
        <p:nvSpPr>
          <p:cNvPr id="395" name="Google Shape;395;p63"/>
          <p:cNvSpPr txBox="1"/>
          <p:nvPr>
            <p:ph type="ctrTitle"/>
          </p:nvPr>
        </p:nvSpPr>
        <p:spPr>
          <a:xfrm>
            <a:off x="0" y="4141400"/>
            <a:ext cx="9144000" cy="78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0A0F4B"/>
                </a:solidFill>
                <a:highlight>
                  <a:srgbClr val="FFFFFF"/>
                </a:highlight>
                <a:latin typeface="Playfair Display"/>
                <a:ea typeface="Playfair Display"/>
                <a:cs typeface="Playfair Display"/>
                <a:sym typeface="Playfair Display"/>
              </a:rPr>
              <a:t>Git and Github</a:t>
            </a:r>
            <a:endParaRPr sz="4000">
              <a:solidFill>
                <a:srgbClr val="0A0F4B"/>
              </a:solidFill>
              <a:highlight>
                <a:srgbClr val="FFFFFF"/>
              </a:highlight>
              <a:latin typeface="Playfair Display"/>
              <a:ea typeface="Playfair Display"/>
              <a:cs typeface="Playfair Display"/>
              <a:sym typeface="Playfair Display"/>
            </a:endParaRPr>
          </a:p>
        </p:txBody>
      </p:sp>
      <p:sp>
        <p:nvSpPr>
          <p:cNvPr id="396" name="Google Shape;396;p63"/>
          <p:cNvSpPr/>
          <p:nvPr/>
        </p:nvSpPr>
        <p:spPr>
          <a:xfrm>
            <a:off x="1964375" y="3590310"/>
            <a:ext cx="53442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Physiological needs</a:t>
            </a:r>
            <a:endParaRPr sz="2000">
              <a:solidFill>
                <a:srgbClr val="FFFFFF"/>
              </a:solidFill>
              <a:latin typeface="Playfair Display"/>
              <a:ea typeface="Playfair Display"/>
              <a:cs typeface="Playfair Display"/>
              <a:sym typeface="Playfair Display"/>
            </a:endParaRPr>
          </a:p>
        </p:txBody>
      </p:sp>
      <p:sp>
        <p:nvSpPr>
          <p:cNvPr id="397" name="Google Shape;397;p63"/>
          <p:cNvSpPr/>
          <p:nvPr/>
        </p:nvSpPr>
        <p:spPr>
          <a:xfrm>
            <a:off x="2350295" y="3039144"/>
            <a:ext cx="4578600" cy="551100"/>
          </a:xfrm>
          <a:prstGeom prst="trapezoid">
            <a:avLst>
              <a:gd fmla="val 65557" name="adj"/>
            </a:avLst>
          </a:prstGeom>
          <a:solidFill>
            <a:srgbClr val="B7E1C8"/>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191925"/>
                </a:solidFill>
                <a:latin typeface="Playfair Display"/>
                <a:ea typeface="Playfair Display"/>
                <a:cs typeface="Playfair Display"/>
                <a:sym typeface="Playfair Display"/>
              </a:rPr>
              <a:t>Safety and security</a:t>
            </a:r>
            <a:endParaRPr sz="2000">
              <a:solidFill>
                <a:srgbClr val="191925"/>
              </a:solidFill>
              <a:latin typeface="Playfair Display"/>
              <a:ea typeface="Playfair Display"/>
              <a:cs typeface="Playfair Display"/>
              <a:sym typeface="Playfair Display"/>
            </a:endParaRPr>
          </a:p>
        </p:txBody>
      </p:sp>
      <p:sp>
        <p:nvSpPr>
          <p:cNvPr id="398" name="Google Shape;398;p63"/>
          <p:cNvSpPr/>
          <p:nvPr/>
        </p:nvSpPr>
        <p:spPr>
          <a:xfrm>
            <a:off x="2732836" y="2487979"/>
            <a:ext cx="38103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Social belonging</a:t>
            </a:r>
            <a:endParaRPr sz="2000">
              <a:solidFill>
                <a:srgbClr val="FFFFFF"/>
              </a:solidFill>
              <a:latin typeface="Playfair Display"/>
              <a:ea typeface="Playfair Display"/>
              <a:cs typeface="Playfair Display"/>
              <a:sym typeface="Playfair Display"/>
            </a:endParaRPr>
          </a:p>
        </p:txBody>
      </p:sp>
      <p:sp>
        <p:nvSpPr>
          <p:cNvPr id="399" name="Google Shape;399;p63"/>
          <p:cNvSpPr/>
          <p:nvPr/>
        </p:nvSpPr>
        <p:spPr>
          <a:xfrm>
            <a:off x="3115606" y="1936813"/>
            <a:ext cx="30417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Esteem</a:t>
            </a:r>
            <a:endParaRPr sz="2000">
              <a:solidFill>
                <a:srgbClr val="FFFFFF"/>
              </a:solidFill>
              <a:latin typeface="Playfair Display"/>
              <a:ea typeface="Playfair Display"/>
              <a:cs typeface="Playfair Display"/>
              <a:sym typeface="Playfair Display"/>
            </a:endParaRPr>
          </a:p>
        </p:txBody>
      </p:sp>
      <p:sp>
        <p:nvSpPr>
          <p:cNvPr id="400" name="Google Shape;400;p63"/>
          <p:cNvSpPr/>
          <p:nvPr/>
        </p:nvSpPr>
        <p:spPr>
          <a:xfrm>
            <a:off x="3501526" y="215800"/>
            <a:ext cx="2269800" cy="17208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solidFill>
                <a:srgbClr val="FFFFFF"/>
              </a:solidFill>
              <a:highlight>
                <a:srgbClr val="FFFFFF"/>
              </a:highlight>
              <a:latin typeface="Playfair Display"/>
              <a:ea typeface="Playfair Display"/>
              <a:cs typeface="Playfair Display"/>
              <a:sym typeface="Playfair Display"/>
            </a:endParaRPr>
          </a:p>
        </p:txBody>
      </p:sp>
      <p:sp>
        <p:nvSpPr>
          <p:cNvPr id="401" name="Google Shape;401;p63"/>
          <p:cNvSpPr txBox="1"/>
          <p:nvPr/>
        </p:nvSpPr>
        <p:spPr>
          <a:xfrm>
            <a:off x="3531675" y="710075"/>
            <a:ext cx="2206500" cy="1226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Self-</a:t>
            </a:r>
            <a:endParaRPr sz="2000">
              <a:solidFill>
                <a:srgbClr val="FFFFFF"/>
              </a:solidFill>
              <a:latin typeface="Playfair Display"/>
              <a:ea typeface="Playfair Display"/>
              <a:cs typeface="Playfair Display"/>
              <a:sym typeface="Playfair Display"/>
            </a:endParaRPr>
          </a:p>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actualization</a:t>
            </a:r>
            <a:endParaRPr sz="2000">
              <a:solidFill>
                <a:srgbClr val="FFFFFF"/>
              </a:solidFill>
              <a:latin typeface="Playfair Display"/>
              <a:ea typeface="Playfair Display"/>
              <a:cs typeface="Playfair Display"/>
              <a:sym typeface="Playfair Display"/>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5" name="Shape 405"/>
        <p:cNvGrpSpPr/>
        <p:nvPr/>
      </p:nvGrpSpPr>
      <p:grpSpPr>
        <a:xfrm>
          <a:off x="0" y="0"/>
          <a:ext cx="0" cy="0"/>
          <a:chOff x="0" y="0"/>
          <a:chExt cx="0" cy="0"/>
        </a:xfrm>
      </p:grpSpPr>
      <p:sp>
        <p:nvSpPr>
          <p:cNvPr id="406" name="Google Shape;406;p64"/>
          <p:cNvSpPr txBox="1"/>
          <p:nvPr/>
        </p:nvSpPr>
        <p:spPr>
          <a:xfrm>
            <a:off x="1252475" y="472450"/>
            <a:ext cx="7453200" cy="4332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add .</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commit</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push</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t/>
            </a:r>
            <a:endParaRPr sz="2000">
              <a:solidFill>
                <a:srgbClr val="24292E"/>
              </a:solidFill>
              <a:highlight>
                <a:srgbClr val="FFFFFF"/>
              </a:highlight>
              <a:latin typeface="Consolas"/>
              <a:ea typeface="Consolas"/>
              <a:cs typeface="Consolas"/>
              <a:sym typeface="Consolas"/>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0" name="Shape 410"/>
        <p:cNvGrpSpPr/>
        <p:nvPr/>
      </p:nvGrpSpPr>
      <p:grpSpPr>
        <a:xfrm>
          <a:off x="0" y="0"/>
          <a:ext cx="0" cy="0"/>
          <a:chOff x="0" y="0"/>
          <a:chExt cx="0" cy="0"/>
        </a:xfrm>
      </p:grpSpPr>
      <p:sp>
        <p:nvSpPr>
          <p:cNvPr id="411" name="Google Shape;411;p65"/>
          <p:cNvSpPr txBox="1"/>
          <p:nvPr/>
        </p:nvSpPr>
        <p:spPr>
          <a:xfrm>
            <a:off x="1252475" y="472450"/>
            <a:ext cx="7453200" cy="4332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add .</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commit</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push</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i="1" lang="en" sz="2000">
                <a:solidFill>
                  <a:srgbClr val="D73A49"/>
                </a:solidFill>
                <a:highlight>
                  <a:srgbClr val="FFFFFF"/>
                </a:highlight>
                <a:latin typeface="Playfair Display"/>
                <a:ea typeface="Playfair Display"/>
                <a:cs typeface="Playfair Display"/>
                <a:sym typeface="Playfair Display"/>
              </a:rPr>
              <a:t>  ..oops</a:t>
            </a:r>
            <a:endParaRPr i="1" sz="2000">
              <a:solidFill>
                <a:srgbClr val="D73A49"/>
              </a:solidFill>
              <a:highlight>
                <a:srgbClr val="FFFFFF"/>
              </a:highlight>
              <a:latin typeface="Playfair Display"/>
              <a:ea typeface="Playfair Display"/>
              <a:cs typeface="Playfair Display"/>
              <a:sym typeface="Playfair Display"/>
            </a:endParaRPr>
          </a:p>
          <a:p>
            <a:pPr indent="0" lvl="0" marL="0" rtl="0" algn="l">
              <a:lnSpc>
                <a:spcPct val="100000"/>
              </a:lnSpc>
              <a:spcBef>
                <a:spcPts val="0"/>
              </a:spcBef>
              <a:spcAft>
                <a:spcPts val="0"/>
              </a:spcAft>
              <a:buNone/>
            </a:pPr>
            <a:r>
              <a:t/>
            </a:r>
            <a:endParaRPr sz="2000">
              <a:solidFill>
                <a:srgbClr val="24292E"/>
              </a:solidFill>
              <a:highlight>
                <a:srgbClr val="FFFFFF"/>
              </a:highlight>
              <a:latin typeface="Consolas"/>
              <a:ea typeface="Consolas"/>
              <a:cs typeface="Consolas"/>
              <a:sym typeface="Consolas"/>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5" name="Shape 415"/>
        <p:cNvGrpSpPr/>
        <p:nvPr/>
      </p:nvGrpSpPr>
      <p:grpSpPr>
        <a:xfrm>
          <a:off x="0" y="0"/>
          <a:ext cx="0" cy="0"/>
          <a:chOff x="0" y="0"/>
          <a:chExt cx="0" cy="0"/>
        </a:xfrm>
      </p:grpSpPr>
      <p:sp>
        <p:nvSpPr>
          <p:cNvPr id="416" name="Google Shape;416;p66"/>
          <p:cNvSpPr txBox="1"/>
          <p:nvPr/>
        </p:nvSpPr>
        <p:spPr>
          <a:xfrm>
            <a:off x="1252475" y="472450"/>
            <a:ext cx="7453200" cy="4332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add .</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commit</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push</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i="1" lang="en" sz="2000">
                <a:solidFill>
                  <a:srgbClr val="D73A49"/>
                </a:solidFill>
                <a:highlight>
                  <a:srgbClr val="FFFFFF"/>
                </a:highlight>
                <a:latin typeface="Playfair Display"/>
                <a:ea typeface="Playfair Display"/>
                <a:cs typeface="Playfair Display"/>
                <a:sym typeface="Playfair Display"/>
              </a:rPr>
              <a:t>  ..oops</a:t>
            </a:r>
            <a:endParaRPr i="1" sz="2000">
              <a:solidFill>
                <a:srgbClr val="D73A49"/>
              </a:solidFill>
              <a:highlight>
                <a:srgbClr val="FFFFFF"/>
              </a:highlight>
              <a:latin typeface="Playfair Display"/>
              <a:ea typeface="Playfair Display"/>
              <a:cs typeface="Playfair Display"/>
              <a:sym typeface="Playfair Display"/>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pull</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t/>
            </a:r>
            <a:endParaRPr sz="2000">
              <a:solidFill>
                <a:srgbClr val="24292E"/>
              </a:solidFill>
              <a:highlight>
                <a:srgbClr val="FFFFFF"/>
              </a:highlight>
              <a:latin typeface="Consolas"/>
              <a:ea typeface="Consolas"/>
              <a:cs typeface="Consolas"/>
              <a:sym typeface="Consolas"/>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0" name="Shape 420"/>
        <p:cNvGrpSpPr/>
        <p:nvPr/>
      </p:nvGrpSpPr>
      <p:grpSpPr>
        <a:xfrm>
          <a:off x="0" y="0"/>
          <a:ext cx="0" cy="0"/>
          <a:chOff x="0" y="0"/>
          <a:chExt cx="0" cy="0"/>
        </a:xfrm>
      </p:grpSpPr>
      <p:sp>
        <p:nvSpPr>
          <p:cNvPr id="421" name="Google Shape;421;p67"/>
          <p:cNvSpPr txBox="1"/>
          <p:nvPr/>
        </p:nvSpPr>
        <p:spPr>
          <a:xfrm>
            <a:off x="1252475" y="472450"/>
            <a:ext cx="7453200" cy="4332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add .</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commit</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push</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i="1" lang="en" sz="2000">
                <a:solidFill>
                  <a:srgbClr val="D73A49"/>
                </a:solidFill>
                <a:highlight>
                  <a:srgbClr val="FFFFFF"/>
                </a:highlight>
                <a:latin typeface="Playfair Display"/>
                <a:ea typeface="Playfair Display"/>
                <a:cs typeface="Playfair Display"/>
                <a:sym typeface="Playfair Display"/>
              </a:rPr>
              <a:t>  ..oops</a:t>
            </a:r>
            <a:endParaRPr i="1" sz="2000">
              <a:solidFill>
                <a:srgbClr val="D73A49"/>
              </a:solidFill>
              <a:highlight>
                <a:srgbClr val="FFFFFF"/>
              </a:highlight>
              <a:latin typeface="Playfair Display"/>
              <a:ea typeface="Playfair Display"/>
              <a:cs typeface="Playfair Display"/>
              <a:sym typeface="Playfair Display"/>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pull</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status</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t/>
            </a:r>
            <a:endParaRPr sz="2000">
              <a:solidFill>
                <a:srgbClr val="24292E"/>
              </a:solidFill>
              <a:highlight>
                <a:srgbClr val="FFFFFF"/>
              </a:highlight>
              <a:latin typeface="Consolas"/>
              <a:ea typeface="Consolas"/>
              <a:cs typeface="Consolas"/>
              <a:sym typeface="Consolas"/>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5" name="Shape 425"/>
        <p:cNvGrpSpPr/>
        <p:nvPr/>
      </p:nvGrpSpPr>
      <p:grpSpPr>
        <a:xfrm>
          <a:off x="0" y="0"/>
          <a:ext cx="0" cy="0"/>
          <a:chOff x="0" y="0"/>
          <a:chExt cx="0" cy="0"/>
        </a:xfrm>
      </p:grpSpPr>
      <p:sp>
        <p:nvSpPr>
          <p:cNvPr id="426" name="Google Shape;426;p68"/>
          <p:cNvSpPr txBox="1"/>
          <p:nvPr/>
        </p:nvSpPr>
        <p:spPr>
          <a:xfrm>
            <a:off x="1252475" y="472450"/>
            <a:ext cx="7453200" cy="4332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add .</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commit</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push</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i="1" lang="en" sz="2000">
                <a:solidFill>
                  <a:srgbClr val="D73A49"/>
                </a:solidFill>
                <a:highlight>
                  <a:srgbClr val="FFFFFF"/>
                </a:highlight>
                <a:latin typeface="Playfair Display"/>
                <a:ea typeface="Playfair Display"/>
                <a:cs typeface="Playfair Display"/>
                <a:sym typeface="Playfair Display"/>
              </a:rPr>
              <a:t>  ..oops</a:t>
            </a:r>
            <a:endParaRPr i="1" sz="2000">
              <a:solidFill>
                <a:srgbClr val="D73A49"/>
              </a:solidFill>
              <a:highlight>
                <a:srgbClr val="FFFFFF"/>
              </a:highlight>
              <a:latin typeface="Playfair Display"/>
              <a:ea typeface="Playfair Display"/>
              <a:cs typeface="Playfair Display"/>
              <a:sym typeface="Playfair Display"/>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pull</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status</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pull</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t/>
            </a:r>
            <a:endParaRPr sz="2000">
              <a:solidFill>
                <a:srgbClr val="24292E"/>
              </a:solidFill>
              <a:highlight>
                <a:srgbClr val="FFFFFF"/>
              </a:highlight>
              <a:latin typeface="Consolas"/>
              <a:ea typeface="Consolas"/>
              <a:cs typeface="Consolas"/>
              <a:sym typeface="Consolas"/>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0" name="Shape 430"/>
        <p:cNvGrpSpPr/>
        <p:nvPr/>
      </p:nvGrpSpPr>
      <p:grpSpPr>
        <a:xfrm>
          <a:off x="0" y="0"/>
          <a:ext cx="0" cy="0"/>
          <a:chOff x="0" y="0"/>
          <a:chExt cx="0" cy="0"/>
        </a:xfrm>
      </p:grpSpPr>
      <p:sp>
        <p:nvSpPr>
          <p:cNvPr id="431" name="Google Shape;431;p69"/>
          <p:cNvSpPr txBox="1"/>
          <p:nvPr/>
        </p:nvSpPr>
        <p:spPr>
          <a:xfrm>
            <a:off x="1252475" y="472450"/>
            <a:ext cx="7453200" cy="4332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add .</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commit</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push</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i="1" lang="en" sz="2000">
                <a:solidFill>
                  <a:srgbClr val="D73A49"/>
                </a:solidFill>
                <a:highlight>
                  <a:srgbClr val="FFFFFF"/>
                </a:highlight>
                <a:latin typeface="Playfair Display"/>
                <a:ea typeface="Playfair Display"/>
                <a:cs typeface="Playfair Display"/>
                <a:sym typeface="Playfair Display"/>
              </a:rPr>
              <a:t>  ..oops</a:t>
            </a:r>
            <a:endParaRPr i="1" sz="2000">
              <a:solidFill>
                <a:srgbClr val="D73A49"/>
              </a:solidFill>
              <a:highlight>
                <a:srgbClr val="FFFFFF"/>
              </a:highlight>
              <a:latin typeface="Playfair Display"/>
              <a:ea typeface="Playfair Display"/>
              <a:cs typeface="Playfair Display"/>
              <a:sym typeface="Playfair Display"/>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pull</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status</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pull</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pull</a:t>
            </a:r>
            <a:endParaRPr sz="2000">
              <a:solidFill>
                <a:srgbClr val="24292E"/>
              </a:solidFill>
              <a:highlight>
                <a:srgbClr val="FFFFFF"/>
              </a:highlight>
              <a:latin typeface="Consolas"/>
              <a:ea typeface="Consolas"/>
              <a:cs typeface="Consolas"/>
              <a:sym typeface="Consolas"/>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5" name="Shape 435"/>
        <p:cNvGrpSpPr/>
        <p:nvPr/>
      </p:nvGrpSpPr>
      <p:grpSpPr>
        <a:xfrm>
          <a:off x="0" y="0"/>
          <a:ext cx="0" cy="0"/>
          <a:chOff x="0" y="0"/>
          <a:chExt cx="0" cy="0"/>
        </a:xfrm>
      </p:grpSpPr>
      <p:sp>
        <p:nvSpPr>
          <p:cNvPr id="436" name="Google Shape;436;p70"/>
          <p:cNvSpPr txBox="1"/>
          <p:nvPr/>
        </p:nvSpPr>
        <p:spPr>
          <a:xfrm>
            <a:off x="1252475" y="472450"/>
            <a:ext cx="7453200" cy="4332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add .</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commit</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push</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i="1" lang="en" sz="2000">
                <a:solidFill>
                  <a:srgbClr val="D73A49"/>
                </a:solidFill>
                <a:highlight>
                  <a:srgbClr val="FFFFFF"/>
                </a:highlight>
                <a:latin typeface="Playfair Display"/>
                <a:ea typeface="Playfair Display"/>
                <a:cs typeface="Playfair Display"/>
                <a:sym typeface="Playfair Display"/>
              </a:rPr>
              <a:t>  ..oops</a:t>
            </a:r>
            <a:endParaRPr i="1" sz="2000">
              <a:solidFill>
                <a:srgbClr val="D73A49"/>
              </a:solidFill>
              <a:highlight>
                <a:srgbClr val="FFFFFF"/>
              </a:highlight>
              <a:latin typeface="Playfair Display"/>
              <a:ea typeface="Playfair Display"/>
              <a:cs typeface="Playfair Display"/>
              <a:sym typeface="Playfair Display"/>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pull</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status</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pull</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pull</a:t>
            </a:r>
            <a:endParaRPr sz="2000">
              <a:solidFill>
                <a:srgbClr val="24292E"/>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000">
                <a:solidFill>
                  <a:srgbClr val="24292E"/>
                </a:solidFill>
                <a:highlight>
                  <a:srgbClr val="FFFFFF"/>
                </a:highlight>
                <a:latin typeface="Consolas"/>
                <a:ea typeface="Consolas"/>
                <a:cs typeface="Consolas"/>
                <a:sym typeface="Consolas"/>
              </a:rPr>
              <a:t>$ git status</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t/>
            </a:r>
            <a:endParaRPr sz="2000">
              <a:solidFill>
                <a:srgbClr val="24292E"/>
              </a:solidFill>
              <a:highlight>
                <a:srgbClr val="FFFFFF"/>
              </a:highlight>
              <a:latin typeface="Consolas"/>
              <a:ea typeface="Consolas"/>
              <a:cs typeface="Consolas"/>
              <a:sym typeface="Consolas"/>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0" name="Shape 440"/>
        <p:cNvGrpSpPr/>
        <p:nvPr/>
      </p:nvGrpSpPr>
      <p:grpSpPr>
        <a:xfrm>
          <a:off x="0" y="0"/>
          <a:ext cx="0" cy="0"/>
          <a:chOff x="0" y="0"/>
          <a:chExt cx="0" cy="0"/>
        </a:xfrm>
      </p:grpSpPr>
      <p:sp>
        <p:nvSpPr>
          <p:cNvPr id="441" name="Google Shape;441;p71"/>
          <p:cNvSpPr txBox="1"/>
          <p:nvPr/>
        </p:nvSpPr>
        <p:spPr>
          <a:xfrm>
            <a:off x="1252475" y="472450"/>
            <a:ext cx="7453200" cy="4332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add .</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commit</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push</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i="1" lang="en" sz="2000">
                <a:solidFill>
                  <a:srgbClr val="D73A49"/>
                </a:solidFill>
                <a:highlight>
                  <a:srgbClr val="FFFFFF"/>
                </a:highlight>
                <a:latin typeface="Playfair Display"/>
                <a:ea typeface="Playfair Display"/>
                <a:cs typeface="Playfair Display"/>
                <a:sym typeface="Playfair Display"/>
              </a:rPr>
              <a:t>  ..oops</a:t>
            </a:r>
            <a:endParaRPr i="1" sz="2000">
              <a:solidFill>
                <a:srgbClr val="D73A49"/>
              </a:solidFill>
              <a:highlight>
                <a:srgbClr val="FFFFFF"/>
              </a:highlight>
              <a:latin typeface="Playfair Display"/>
              <a:ea typeface="Playfair Display"/>
              <a:cs typeface="Playfair Display"/>
              <a:sym typeface="Playfair Display"/>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pull</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status</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pull</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pull</a:t>
            </a:r>
            <a:endParaRPr sz="2000">
              <a:solidFill>
                <a:srgbClr val="24292E"/>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000">
                <a:solidFill>
                  <a:srgbClr val="24292E"/>
                </a:solidFill>
                <a:highlight>
                  <a:srgbClr val="FFFFFF"/>
                </a:highlight>
                <a:latin typeface="Consolas"/>
                <a:ea typeface="Consolas"/>
                <a:cs typeface="Consolas"/>
                <a:sym typeface="Consolas"/>
              </a:rPr>
              <a:t>$ git status</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pull origin master</a:t>
            </a:r>
            <a:endParaRPr sz="2000">
              <a:solidFill>
                <a:srgbClr val="24292E"/>
              </a:solidFill>
              <a:highlight>
                <a:srgbClr val="FFFFFF"/>
              </a:highlight>
              <a:latin typeface="Consolas"/>
              <a:ea typeface="Consolas"/>
              <a:cs typeface="Consolas"/>
              <a:sym typeface="Consola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 name="Shape 80"/>
        <p:cNvGrpSpPr/>
        <p:nvPr/>
      </p:nvGrpSpPr>
      <p:grpSpPr>
        <a:xfrm>
          <a:off x="0" y="0"/>
          <a:ext cx="0" cy="0"/>
          <a:chOff x="0" y="0"/>
          <a:chExt cx="0" cy="0"/>
        </a:xfrm>
      </p:grpSpPr>
      <p:pic>
        <p:nvPicPr>
          <p:cNvPr id="81" name="Google Shape;81;p18"/>
          <p:cNvPicPr preferRelativeResize="0"/>
          <p:nvPr/>
        </p:nvPicPr>
        <p:blipFill>
          <a:blip r:embed="rId3">
            <a:alphaModFix/>
          </a:blip>
          <a:stretch>
            <a:fillRect/>
          </a:stretch>
        </p:blipFill>
        <p:spPr>
          <a:xfrm>
            <a:off x="566925" y="209788"/>
            <a:ext cx="8010141" cy="4723933"/>
          </a:xfrm>
          <a:prstGeom prst="rect">
            <a:avLst/>
          </a:prstGeom>
          <a:noFill/>
          <a:ln cap="flat" cmpd="sng" w="38100">
            <a:solidFill>
              <a:srgbClr val="191925"/>
            </a:solidFill>
            <a:prstDash val="solid"/>
            <a:round/>
            <a:headEnd len="sm" w="sm" type="none"/>
            <a:tailEnd len="sm" w="sm" type="none"/>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5" name="Shape 445"/>
        <p:cNvGrpSpPr/>
        <p:nvPr/>
      </p:nvGrpSpPr>
      <p:grpSpPr>
        <a:xfrm>
          <a:off x="0" y="0"/>
          <a:ext cx="0" cy="0"/>
          <a:chOff x="0" y="0"/>
          <a:chExt cx="0" cy="0"/>
        </a:xfrm>
      </p:grpSpPr>
      <p:sp>
        <p:nvSpPr>
          <p:cNvPr id="446" name="Google Shape;446;p72"/>
          <p:cNvSpPr txBox="1"/>
          <p:nvPr/>
        </p:nvSpPr>
        <p:spPr>
          <a:xfrm>
            <a:off x="1252475" y="472450"/>
            <a:ext cx="7453200" cy="4332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add .</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commit</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push</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i="1" lang="en" sz="2000">
                <a:solidFill>
                  <a:srgbClr val="D73A49"/>
                </a:solidFill>
                <a:highlight>
                  <a:srgbClr val="FFFFFF"/>
                </a:highlight>
                <a:latin typeface="Playfair Display"/>
                <a:ea typeface="Playfair Display"/>
                <a:cs typeface="Playfair Display"/>
                <a:sym typeface="Playfair Display"/>
              </a:rPr>
              <a:t>  ..oops</a:t>
            </a:r>
            <a:endParaRPr i="1" sz="2000">
              <a:solidFill>
                <a:srgbClr val="D73A49"/>
              </a:solidFill>
              <a:highlight>
                <a:srgbClr val="FFFFFF"/>
              </a:highlight>
              <a:latin typeface="Playfair Display"/>
              <a:ea typeface="Playfair Display"/>
              <a:cs typeface="Playfair Display"/>
              <a:sym typeface="Playfair Display"/>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pull</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status</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pull</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pull</a:t>
            </a:r>
            <a:endParaRPr sz="2000">
              <a:solidFill>
                <a:srgbClr val="24292E"/>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000">
                <a:solidFill>
                  <a:srgbClr val="24292E"/>
                </a:solidFill>
                <a:highlight>
                  <a:srgbClr val="FFFFFF"/>
                </a:highlight>
                <a:latin typeface="Consolas"/>
                <a:ea typeface="Consolas"/>
                <a:cs typeface="Consolas"/>
                <a:sym typeface="Consolas"/>
              </a:rPr>
              <a:t>$ git status</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pull origin master</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sudo git pull</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t/>
            </a:r>
            <a:endParaRPr sz="2000">
              <a:solidFill>
                <a:srgbClr val="24292E"/>
              </a:solidFill>
              <a:highlight>
                <a:srgbClr val="FFFFFF"/>
              </a:highlight>
              <a:latin typeface="Consolas"/>
              <a:ea typeface="Consolas"/>
              <a:cs typeface="Consolas"/>
              <a:sym typeface="Consolas"/>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0" name="Shape 450"/>
        <p:cNvGrpSpPr/>
        <p:nvPr/>
      </p:nvGrpSpPr>
      <p:grpSpPr>
        <a:xfrm>
          <a:off x="0" y="0"/>
          <a:ext cx="0" cy="0"/>
          <a:chOff x="0" y="0"/>
          <a:chExt cx="0" cy="0"/>
        </a:xfrm>
      </p:grpSpPr>
      <p:sp>
        <p:nvSpPr>
          <p:cNvPr id="451" name="Google Shape;451;p73"/>
          <p:cNvSpPr txBox="1"/>
          <p:nvPr/>
        </p:nvSpPr>
        <p:spPr>
          <a:xfrm>
            <a:off x="1252475" y="472450"/>
            <a:ext cx="7453200" cy="4332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add .</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commit</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push</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i="1" lang="en" sz="2000">
                <a:solidFill>
                  <a:srgbClr val="D73A49"/>
                </a:solidFill>
                <a:highlight>
                  <a:srgbClr val="FFFFFF"/>
                </a:highlight>
                <a:latin typeface="Playfair Display"/>
                <a:ea typeface="Playfair Display"/>
                <a:cs typeface="Playfair Display"/>
                <a:sym typeface="Playfair Display"/>
              </a:rPr>
              <a:t>  ..oops</a:t>
            </a:r>
            <a:endParaRPr i="1" sz="2000">
              <a:solidFill>
                <a:srgbClr val="D73A49"/>
              </a:solidFill>
              <a:highlight>
                <a:srgbClr val="FFFFFF"/>
              </a:highlight>
              <a:latin typeface="Playfair Display"/>
              <a:ea typeface="Playfair Display"/>
              <a:cs typeface="Playfair Display"/>
              <a:sym typeface="Playfair Display"/>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pull</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status</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pull</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pull</a:t>
            </a:r>
            <a:endParaRPr sz="2000">
              <a:solidFill>
                <a:srgbClr val="24292E"/>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000">
                <a:solidFill>
                  <a:srgbClr val="24292E"/>
                </a:solidFill>
                <a:highlight>
                  <a:srgbClr val="FFFFFF"/>
                </a:highlight>
                <a:latin typeface="Consolas"/>
                <a:ea typeface="Consolas"/>
                <a:cs typeface="Consolas"/>
                <a:sym typeface="Consolas"/>
              </a:rPr>
              <a:t>$ git status</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pull origin master</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sudo git pull</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status</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t/>
            </a:r>
            <a:endParaRPr sz="2000">
              <a:solidFill>
                <a:srgbClr val="24292E"/>
              </a:solidFill>
              <a:highlight>
                <a:srgbClr val="FFFFFF"/>
              </a:highlight>
              <a:latin typeface="Consolas"/>
              <a:ea typeface="Consolas"/>
              <a:cs typeface="Consolas"/>
              <a:sym typeface="Consolas"/>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5" name="Shape 455"/>
        <p:cNvGrpSpPr/>
        <p:nvPr/>
      </p:nvGrpSpPr>
      <p:grpSpPr>
        <a:xfrm>
          <a:off x="0" y="0"/>
          <a:ext cx="0" cy="0"/>
          <a:chOff x="0" y="0"/>
          <a:chExt cx="0" cy="0"/>
        </a:xfrm>
      </p:grpSpPr>
      <p:sp>
        <p:nvSpPr>
          <p:cNvPr id="456" name="Google Shape;456;p74"/>
          <p:cNvSpPr txBox="1"/>
          <p:nvPr/>
        </p:nvSpPr>
        <p:spPr>
          <a:xfrm>
            <a:off x="1252475" y="472450"/>
            <a:ext cx="7453200" cy="4332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add .</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commit</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push</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i="1" lang="en" sz="2000">
                <a:solidFill>
                  <a:srgbClr val="D73A49"/>
                </a:solidFill>
                <a:highlight>
                  <a:srgbClr val="FFFFFF"/>
                </a:highlight>
                <a:latin typeface="Playfair Display"/>
                <a:ea typeface="Playfair Display"/>
                <a:cs typeface="Playfair Display"/>
                <a:sym typeface="Playfair Display"/>
              </a:rPr>
              <a:t>  ..oops</a:t>
            </a:r>
            <a:endParaRPr i="1" sz="2000">
              <a:solidFill>
                <a:srgbClr val="D73A49"/>
              </a:solidFill>
              <a:highlight>
                <a:srgbClr val="FFFFFF"/>
              </a:highlight>
              <a:latin typeface="Playfair Display"/>
              <a:ea typeface="Playfair Display"/>
              <a:cs typeface="Playfair Display"/>
              <a:sym typeface="Playfair Display"/>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pull</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status</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pull</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pull</a:t>
            </a:r>
            <a:endParaRPr sz="2000">
              <a:solidFill>
                <a:srgbClr val="24292E"/>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000">
                <a:solidFill>
                  <a:srgbClr val="24292E"/>
                </a:solidFill>
                <a:highlight>
                  <a:srgbClr val="FFFFFF"/>
                </a:highlight>
                <a:latin typeface="Consolas"/>
                <a:ea typeface="Consolas"/>
                <a:cs typeface="Consolas"/>
                <a:sym typeface="Consolas"/>
              </a:rPr>
              <a:t>$ git status</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pull origin master</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sudo git pull</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status</a:t>
            </a:r>
            <a:endParaRPr sz="20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000">
                <a:solidFill>
                  <a:srgbClr val="24292E"/>
                </a:solidFill>
                <a:highlight>
                  <a:srgbClr val="FFFFFF"/>
                </a:highlight>
                <a:latin typeface="Consolas"/>
                <a:ea typeface="Consolas"/>
                <a:cs typeface="Consolas"/>
                <a:sym typeface="Consolas"/>
              </a:rPr>
              <a:t>$ git reset --hard HEAD</a:t>
            </a:r>
            <a:endParaRPr sz="2000">
              <a:solidFill>
                <a:srgbClr val="24292E"/>
              </a:solidFill>
              <a:highlight>
                <a:srgbClr val="FFFFFF"/>
              </a:highlight>
              <a:latin typeface="Consolas"/>
              <a:ea typeface="Consolas"/>
              <a:cs typeface="Consolas"/>
              <a:sym typeface="Consolas"/>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0" name="Shape 460"/>
        <p:cNvGrpSpPr/>
        <p:nvPr/>
      </p:nvGrpSpPr>
      <p:grpSpPr>
        <a:xfrm>
          <a:off x="0" y="0"/>
          <a:ext cx="0" cy="0"/>
          <a:chOff x="0" y="0"/>
          <a:chExt cx="0" cy="0"/>
        </a:xfrm>
      </p:grpSpPr>
      <p:pic>
        <p:nvPicPr>
          <p:cNvPr id="461" name="Google Shape;461;p75"/>
          <p:cNvPicPr preferRelativeResize="0"/>
          <p:nvPr/>
        </p:nvPicPr>
        <p:blipFill>
          <a:blip r:embed="rId3">
            <a:alphaModFix/>
          </a:blip>
          <a:stretch>
            <a:fillRect/>
          </a:stretch>
        </p:blipFill>
        <p:spPr>
          <a:xfrm>
            <a:off x="590437" y="1667162"/>
            <a:ext cx="7963125" cy="180917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5" name="Shape 465"/>
        <p:cNvGrpSpPr/>
        <p:nvPr/>
      </p:nvGrpSpPr>
      <p:grpSpPr>
        <a:xfrm>
          <a:off x="0" y="0"/>
          <a:ext cx="0" cy="0"/>
          <a:chOff x="0" y="0"/>
          <a:chExt cx="0" cy="0"/>
        </a:xfrm>
      </p:grpSpPr>
      <p:sp>
        <p:nvSpPr>
          <p:cNvPr id="466" name="Google Shape;466;p76"/>
          <p:cNvSpPr txBox="1"/>
          <p:nvPr>
            <p:ph type="ctrTitle"/>
          </p:nvPr>
        </p:nvSpPr>
        <p:spPr>
          <a:xfrm>
            <a:off x="0" y="4141400"/>
            <a:ext cx="9144000" cy="78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0A0F4B"/>
                </a:solidFill>
                <a:highlight>
                  <a:srgbClr val="FFFFFF"/>
                </a:highlight>
                <a:latin typeface="Playfair Display"/>
                <a:ea typeface="Playfair Display"/>
                <a:cs typeface="Playfair Display"/>
                <a:sym typeface="Playfair Display"/>
              </a:rPr>
              <a:t>SQL</a:t>
            </a:r>
            <a:endParaRPr sz="4000">
              <a:solidFill>
                <a:srgbClr val="0A0F4B"/>
              </a:solidFill>
              <a:highlight>
                <a:srgbClr val="FFFFFF"/>
              </a:highlight>
              <a:latin typeface="Playfair Display"/>
              <a:ea typeface="Playfair Display"/>
              <a:cs typeface="Playfair Display"/>
              <a:sym typeface="Playfair Display"/>
            </a:endParaRPr>
          </a:p>
        </p:txBody>
      </p:sp>
      <p:sp>
        <p:nvSpPr>
          <p:cNvPr id="467" name="Google Shape;467;p76"/>
          <p:cNvSpPr/>
          <p:nvPr/>
        </p:nvSpPr>
        <p:spPr>
          <a:xfrm>
            <a:off x="1964375" y="3590310"/>
            <a:ext cx="53442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Physiological needs</a:t>
            </a:r>
            <a:endParaRPr sz="2000">
              <a:solidFill>
                <a:srgbClr val="FFFFFF"/>
              </a:solidFill>
              <a:latin typeface="Playfair Display"/>
              <a:ea typeface="Playfair Display"/>
              <a:cs typeface="Playfair Display"/>
              <a:sym typeface="Playfair Display"/>
            </a:endParaRPr>
          </a:p>
        </p:txBody>
      </p:sp>
      <p:sp>
        <p:nvSpPr>
          <p:cNvPr id="468" name="Google Shape;468;p76"/>
          <p:cNvSpPr/>
          <p:nvPr/>
        </p:nvSpPr>
        <p:spPr>
          <a:xfrm>
            <a:off x="2350295" y="3039144"/>
            <a:ext cx="4578600" cy="551100"/>
          </a:xfrm>
          <a:prstGeom prst="trapezoid">
            <a:avLst>
              <a:gd fmla="val 65557" name="adj"/>
            </a:avLst>
          </a:prstGeom>
          <a:solidFill>
            <a:srgbClr val="B7E1C8"/>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191925"/>
                </a:solidFill>
                <a:latin typeface="Playfair Display"/>
                <a:ea typeface="Playfair Display"/>
                <a:cs typeface="Playfair Display"/>
                <a:sym typeface="Playfair Display"/>
              </a:rPr>
              <a:t>Safety and security</a:t>
            </a:r>
            <a:endParaRPr sz="2000">
              <a:solidFill>
                <a:srgbClr val="191925"/>
              </a:solidFill>
              <a:latin typeface="Playfair Display"/>
              <a:ea typeface="Playfair Display"/>
              <a:cs typeface="Playfair Display"/>
              <a:sym typeface="Playfair Display"/>
            </a:endParaRPr>
          </a:p>
        </p:txBody>
      </p:sp>
      <p:sp>
        <p:nvSpPr>
          <p:cNvPr id="469" name="Google Shape;469;p76"/>
          <p:cNvSpPr/>
          <p:nvPr/>
        </p:nvSpPr>
        <p:spPr>
          <a:xfrm>
            <a:off x="2732836" y="2487979"/>
            <a:ext cx="38103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Social belonging</a:t>
            </a:r>
            <a:endParaRPr sz="2000">
              <a:solidFill>
                <a:srgbClr val="FFFFFF"/>
              </a:solidFill>
              <a:latin typeface="Playfair Display"/>
              <a:ea typeface="Playfair Display"/>
              <a:cs typeface="Playfair Display"/>
              <a:sym typeface="Playfair Display"/>
            </a:endParaRPr>
          </a:p>
        </p:txBody>
      </p:sp>
      <p:sp>
        <p:nvSpPr>
          <p:cNvPr id="470" name="Google Shape;470;p76"/>
          <p:cNvSpPr/>
          <p:nvPr/>
        </p:nvSpPr>
        <p:spPr>
          <a:xfrm>
            <a:off x="3115606" y="1936813"/>
            <a:ext cx="30417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Esteem</a:t>
            </a:r>
            <a:endParaRPr sz="2000">
              <a:solidFill>
                <a:srgbClr val="FFFFFF"/>
              </a:solidFill>
              <a:latin typeface="Playfair Display"/>
              <a:ea typeface="Playfair Display"/>
              <a:cs typeface="Playfair Display"/>
              <a:sym typeface="Playfair Display"/>
            </a:endParaRPr>
          </a:p>
        </p:txBody>
      </p:sp>
      <p:sp>
        <p:nvSpPr>
          <p:cNvPr id="471" name="Google Shape;471;p76"/>
          <p:cNvSpPr/>
          <p:nvPr/>
        </p:nvSpPr>
        <p:spPr>
          <a:xfrm>
            <a:off x="3501526" y="215800"/>
            <a:ext cx="2269800" cy="17208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solidFill>
                <a:srgbClr val="FFFFFF"/>
              </a:solidFill>
              <a:highlight>
                <a:srgbClr val="FFFFFF"/>
              </a:highlight>
              <a:latin typeface="Playfair Display"/>
              <a:ea typeface="Playfair Display"/>
              <a:cs typeface="Playfair Display"/>
              <a:sym typeface="Playfair Display"/>
            </a:endParaRPr>
          </a:p>
        </p:txBody>
      </p:sp>
      <p:sp>
        <p:nvSpPr>
          <p:cNvPr id="472" name="Google Shape;472;p76"/>
          <p:cNvSpPr txBox="1"/>
          <p:nvPr/>
        </p:nvSpPr>
        <p:spPr>
          <a:xfrm>
            <a:off x="3531675" y="710075"/>
            <a:ext cx="2206500" cy="1226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Self-</a:t>
            </a:r>
            <a:endParaRPr sz="2000">
              <a:solidFill>
                <a:srgbClr val="FFFFFF"/>
              </a:solidFill>
              <a:latin typeface="Playfair Display"/>
              <a:ea typeface="Playfair Display"/>
              <a:cs typeface="Playfair Display"/>
              <a:sym typeface="Playfair Display"/>
            </a:endParaRPr>
          </a:p>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actualization</a:t>
            </a:r>
            <a:endParaRPr sz="2000">
              <a:solidFill>
                <a:srgbClr val="FFFFFF"/>
              </a:solidFill>
              <a:latin typeface="Playfair Display"/>
              <a:ea typeface="Playfair Display"/>
              <a:cs typeface="Playfair Display"/>
              <a:sym typeface="Playfair Display"/>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6" name="Shape 476"/>
        <p:cNvGrpSpPr/>
        <p:nvPr/>
      </p:nvGrpSpPr>
      <p:grpSpPr>
        <a:xfrm>
          <a:off x="0" y="0"/>
          <a:ext cx="0" cy="0"/>
          <a:chOff x="0" y="0"/>
          <a:chExt cx="0" cy="0"/>
        </a:xfrm>
      </p:grpSpPr>
      <p:sp>
        <p:nvSpPr>
          <p:cNvPr id="477" name="Google Shape;477;p77"/>
          <p:cNvSpPr txBox="1"/>
          <p:nvPr/>
        </p:nvSpPr>
        <p:spPr>
          <a:xfrm>
            <a:off x="485850" y="1282800"/>
            <a:ext cx="4033800" cy="257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0A0F4B"/>
                </a:solidFill>
                <a:highlight>
                  <a:srgbClr val="FFFFFF"/>
                </a:highlight>
                <a:latin typeface="Consolas"/>
                <a:ea typeface="Consolas"/>
                <a:cs typeface="Consolas"/>
                <a:sym typeface="Consolas"/>
              </a:rPr>
              <a:t>|------|----------|</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  id  |  type    |</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   1  |  normal  |</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   2  |  weird   |</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a:t>
            </a:r>
            <a:endParaRPr sz="2400">
              <a:latin typeface="Consolas"/>
              <a:ea typeface="Consolas"/>
              <a:cs typeface="Consolas"/>
              <a:sym typeface="Consolas"/>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1" name="Shape 481"/>
        <p:cNvGrpSpPr/>
        <p:nvPr/>
      </p:nvGrpSpPr>
      <p:grpSpPr>
        <a:xfrm>
          <a:off x="0" y="0"/>
          <a:ext cx="0" cy="0"/>
          <a:chOff x="0" y="0"/>
          <a:chExt cx="0" cy="0"/>
        </a:xfrm>
      </p:grpSpPr>
      <p:sp>
        <p:nvSpPr>
          <p:cNvPr id="482" name="Google Shape;482;p78"/>
          <p:cNvSpPr txBox="1"/>
          <p:nvPr/>
        </p:nvSpPr>
        <p:spPr>
          <a:xfrm>
            <a:off x="485850" y="1282800"/>
            <a:ext cx="4033800" cy="257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0A0F4B"/>
                </a:solidFill>
                <a:highlight>
                  <a:srgbClr val="FFFFFF"/>
                </a:highlight>
                <a:latin typeface="Consolas"/>
                <a:ea typeface="Consolas"/>
                <a:cs typeface="Consolas"/>
                <a:sym typeface="Consolas"/>
              </a:rPr>
              <a:t>|------|----------|</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  id  |  type    |</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   1  |  normal  |</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   2  |  weird   |</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a:t>
            </a:r>
            <a:endParaRPr sz="2400">
              <a:latin typeface="Consolas"/>
              <a:ea typeface="Consolas"/>
              <a:cs typeface="Consolas"/>
              <a:sym typeface="Consolas"/>
            </a:endParaRPr>
          </a:p>
        </p:txBody>
      </p:sp>
      <p:sp>
        <p:nvSpPr>
          <p:cNvPr id="483" name="Google Shape;483;p78"/>
          <p:cNvSpPr txBox="1"/>
          <p:nvPr/>
        </p:nvSpPr>
        <p:spPr>
          <a:xfrm>
            <a:off x="4943800" y="1470850"/>
            <a:ext cx="4033800" cy="2577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2400">
              <a:solidFill>
                <a:srgbClr val="D73A49"/>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SELECT</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id,</a:t>
            </a:r>
            <a:endParaRPr sz="2400">
              <a:solidFill>
                <a:srgbClr val="005CC5"/>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005CC5"/>
                </a:solidFill>
                <a:highlight>
                  <a:srgbClr val="FFFFFF"/>
                </a:highlight>
                <a:latin typeface="Consolas"/>
                <a:ea typeface="Consolas"/>
                <a:cs typeface="Consolas"/>
                <a:sym typeface="Consolas"/>
              </a:rPr>
              <a:t>       type</a:t>
            </a:r>
            <a:endParaRPr sz="24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  FROM</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quirks</a:t>
            </a:r>
            <a:br>
              <a:rPr lang="en" sz="2400">
                <a:solidFill>
                  <a:srgbClr val="005CC5"/>
                </a:solidFill>
                <a:highlight>
                  <a:srgbClr val="FFFFFF"/>
                </a:highlight>
                <a:latin typeface="Consolas"/>
                <a:ea typeface="Consolas"/>
                <a:cs typeface="Consolas"/>
                <a:sym typeface="Consolas"/>
              </a:rPr>
            </a:br>
            <a:endParaRPr sz="2400">
              <a:solidFill>
                <a:srgbClr val="37B067"/>
              </a:solidFill>
              <a:highlight>
                <a:schemeClr val="lt1"/>
              </a:highlight>
              <a:latin typeface="Consolas"/>
              <a:ea typeface="Consolas"/>
              <a:cs typeface="Consolas"/>
              <a:sym typeface="Consolas"/>
            </a:endParaRPr>
          </a:p>
          <a:p>
            <a:pPr indent="0" lvl="0" marL="0" rtl="0" algn="l">
              <a:lnSpc>
                <a:spcPct val="100000"/>
              </a:lnSpc>
              <a:spcBef>
                <a:spcPts val="0"/>
              </a:spcBef>
              <a:spcAft>
                <a:spcPts val="0"/>
              </a:spcAft>
              <a:buNone/>
            </a:pPr>
            <a:br>
              <a:rPr lang="en" sz="2400">
                <a:solidFill>
                  <a:srgbClr val="005CC5"/>
                </a:solidFill>
                <a:highlight>
                  <a:srgbClr val="FFFFFF"/>
                </a:highlight>
                <a:latin typeface="Consolas"/>
                <a:ea typeface="Consolas"/>
                <a:cs typeface="Consolas"/>
                <a:sym typeface="Consolas"/>
              </a:rPr>
            </a:br>
            <a:endParaRPr sz="2400">
              <a:solidFill>
                <a:srgbClr val="005CC5"/>
              </a:solidFill>
              <a:highlight>
                <a:srgbClr val="FFFFFF"/>
              </a:highlight>
              <a:latin typeface="Consolas"/>
              <a:ea typeface="Consolas"/>
              <a:cs typeface="Consolas"/>
              <a:sym typeface="Consolas"/>
            </a:endParaRPr>
          </a:p>
          <a:p>
            <a:pPr indent="0" lvl="0" marL="0" rtl="0" algn="l">
              <a:spcBef>
                <a:spcPts val="0"/>
              </a:spcBef>
              <a:spcAft>
                <a:spcPts val="0"/>
              </a:spcAft>
              <a:buNone/>
            </a:pPr>
            <a:r>
              <a:t/>
            </a:r>
            <a:endParaRPr sz="2400">
              <a:solidFill>
                <a:srgbClr val="005CC5"/>
              </a:solidFill>
              <a:highlight>
                <a:srgbClr val="FFFFFF"/>
              </a:highlight>
              <a:latin typeface="Consolas"/>
              <a:ea typeface="Consolas"/>
              <a:cs typeface="Consolas"/>
              <a:sym typeface="Consolas"/>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7" name="Shape 487"/>
        <p:cNvGrpSpPr/>
        <p:nvPr/>
      </p:nvGrpSpPr>
      <p:grpSpPr>
        <a:xfrm>
          <a:off x="0" y="0"/>
          <a:ext cx="0" cy="0"/>
          <a:chOff x="0" y="0"/>
          <a:chExt cx="0" cy="0"/>
        </a:xfrm>
      </p:grpSpPr>
      <p:sp>
        <p:nvSpPr>
          <p:cNvPr id="488" name="Google Shape;488;p79"/>
          <p:cNvSpPr txBox="1"/>
          <p:nvPr/>
        </p:nvSpPr>
        <p:spPr>
          <a:xfrm>
            <a:off x="485850" y="1282800"/>
            <a:ext cx="4033800" cy="257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0A0F4B"/>
                </a:solidFill>
                <a:highlight>
                  <a:srgbClr val="FFFFFF"/>
                </a:highlight>
                <a:latin typeface="Consolas"/>
                <a:ea typeface="Consolas"/>
                <a:cs typeface="Consolas"/>
                <a:sym typeface="Consolas"/>
              </a:rPr>
              <a:t>|------|----------|</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  id  |  type    |</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   1  |  normal  |</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   2  |  weird   |</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a:t>
            </a:r>
            <a:endParaRPr sz="2400">
              <a:latin typeface="Consolas"/>
              <a:ea typeface="Consolas"/>
              <a:cs typeface="Consolas"/>
              <a:sym typeface="Consolas"/>
            </a:endParaRPr>
          </a:p>
        </p:txBody>
      </p:sp>
      <p:sp>
        <p:nvSpPr>
          <p:cNvPr id="489" name="Google Shape;489;p79"/>
          <p:cNvSpPr txBox="1"/>
          <p:nvPr/>
        </p:nvSpPr>
        <p:spPr>
          <a:xfrm>
            <a:off x="4943800" y="1470850"/>
            <a:ext cx="4033800" cy="2577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2400">
              <a:solidFill>
                <a:srgbClr val="D73A49"/>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SELECT</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id,</a:t>
            </a:r>
            <a:endParaRPr sz="2400">
              <a:solidFill>
                <a:srgbClr val="005CC5"/>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005CC5"/>
                </a:solidFill>
                <a:highlight>
                  <a:srgbClr val="FFFFFF"/>
                </a:highlight>
                <a:latin typeface="Consolas"/>
                <a:ea typeface="Consolas"/>
                <a:cs typeface="Consolas"/>
                <a:sym typeface="Consolas"/>
              </a:rPr>
              <a:t>       type</a:t>
            </a:r>
            <a:endParaRPr sz="24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  FROM</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quirks</a:t>
            </a:r>
            <a:br>
              <a:rPr lang="en" sz="2400">
                <a:solidFill>
                  <a:srgbClr val="005CC5"/>
                </a:solidFill>
                <a:highlight>
                  <a:srgbClr val="FFFFFF"/>
                </a:highlight>
                <a:latin typeface="Consolas"/>
                <a:ea typeface="Consolas"/>
                <a:cs typeface="Consolas"/>
                <a:sym typeface="Consolas"/>
              </a:rPr>
            </a:br>
            <a:endParaRPr sz="2400">
              <a:solidFill>
                <a:srgbClr val="005CC5"/>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37B067"/>
                </a:solidFill>
                <a:highlight>
                  <a:schemeClr val="lt1"/>
                </a:highlight>
                <a:latin typeface="Consolas"/>
                <a:ea typeface="Consolas"/>
                <a:cs typeface="Consolas"/>
                <a:sym typeface="Consolas"/>
              </a:rPr>
              <a:t>SUCCESS!</a:t>
            </a:r>
            <a:endParaRPr sz="2400">
              <a:solidFill>
                <a:srgbClr val="37B067"/>
              </a:solidFill>
              <a:highlight>
                <a:schemeClr val="lt1"/>
              </a:highlight>
              <a:latin typeface="Consolas"/>
              <a:ea typeface="Consolas"/>
              <a:cs typeface="Consolas"/>
              <a:sym typeface="Consolas"/>
            </a:endParaRPr>
          </a:p>
          <a:p>
            <a:pPr indent="0" lvl="0" marL="0" rtl="0" algn="l">
              <a:lnSpc>
                <a:spcPct val="100000"/>
              </a:lnSpc>
              <a:spcBef>
                <a:spcPts val="0"/>
              </a:spcBef>
              <a:spcAft>
                <a:spcPts val="0"/>
              </a:spcAft>
              <a:buNone/>
            </a:pPr>
            <a:br>
              <a:rPr lang="en" sz="2400">
                <a:solidFill>
                  <a:srgbClr val="005CC5"/>
                </a:solidFill>
                <a:highlight>
                  <a:srgbClr val="FFFFFF"/>
                </a:highlight>
                <a:latin typeface="Consolas"/>
                <a:ea typeface="Consolas"/>
                <a:cs typeface="Consolas"/>
                <a:sym typeface="Consolas"/>
              </a:rPr>
            </a:br>
            <a:endParaRPr sz="2400">
              <a:solidFill>
                <a:srgbClr val="005CC5"/>
              </a:solidFill>
              <a:highlight>
                <a:srgbClr val="FFFFFF"/>
              </a:highlight>
              <a:latin typeface="Consolas"/>
              <a:ea typeface="Consolas"/>
              <a:cs typeface="Consolas"/>
              <a:sym typeface="Consolas"/>
            </a:endParaRPr>
          </a:p>
          <a:p>
            <a:pPr indent="0" lvl="0" marL="0" rtl="0" algn="l">
              <a:spcBef>
                <a:spcPts val="0"/>
              </a:spcBef>
              <a:spcAft>
                <a:spcPts val="0"/>
              </a:spcAft>
              <a:buNone/>
            </a:pPr>
            <a:r>
              <a:t/>
            </a:r>
            <a:endParaRPr sz="2400">
              <a:solidFill>
                <a:srgbClr val="005CC5"/>
              </a:solidFill>
              <a:highlight>
                <a:srgbClr val="FFFFFF"/>
              </a:highlight>
              <a:latin typeface="Consolas"/>
              <a:ea typeface="Consolas"/>
              <a:cs typeface="Consolas"/>
              <a:sym typeface="Consolas"/>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3" name="Shape 493"/>
        <p:cNvGrpSpPr/>
        <p:nvPr/>
      </p:nvGrpSpPr>
      <p:grpSpPr>
        <a:xfrm>
          <a:off x="0" y="0"/>
          <a:ext cx="0" cy="0"/>
          <a:chOff x="0" y="0"/>
          <a:chExt cx="0" cy="0"/>
        </a:xfrm>
      </p:grpSpPr>
      <p:sp>
        <p:nvSpPr>
          <p:cNvPr id="494" name="Google Shape;494;p80"/>
          <p:cNvSpPr txBox="1"/>
          <p:nvPr/>
        </p:nvSpPr>
        <p:spPr>
          <a:xfrm>
            <a:off x="485850" y="1282800"/>
            <a:ext cx="4033800" cy="257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0A0F4B"/>
                </a:solidFill>
                <a:highlight>
                  <a:srgbClr val="FFFFFF"/>
                </a:highlight>
                <a:latin typeface="Consolas"/>
                <a:ea typeface="Consolas"/>
                <a:cs typeface="Consolas"/>
                <a:sym typeface="Consolas"/>
              </a:rPr>
              <a:t>|------|----------|</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  id  |  type    |</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   1  |  normal  |</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   2  |  weird   |</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a:t>
            </a:r>
            <a:endParaRPr sz="2400">
              <a:latin typeface="Consolas"/>
              <a:ea typeface="Consolas"/>
              <a:cs typeface="Consolas"/>
              <a:sym typeface="Consolas"/>
            </a:endParaRPr>
          </a:p>
        </p:txBody>
      </p:sp>
      <p:sp>
        <p:nvSpPr>
          <p:cNvPr id="495" name="Google Shape;495;p80"/>
          <p:cNvSpPr txBox="1"/>
          <p:nvPr/>
        </p:nvSpPr>
        <p:spPr>
          <a:xfrm>
            <a:off x="4943800" y="1470850"/>
            <a:ext cx="4033800" cy="2577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2400">
              <a:solidFill>
                <a:srgbClr val="D73A49"/>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SELECT</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id</a:t>
            </a:r>
            <a:endParaRPr sz="2400">
              <a:solidFill>
                <a:srgbClr val="005CC5"/>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005CC5"/>
                </a:solidFill>
                <a:highlight>
                  <a:srgbClr val="FFFFFF"/>
                </a:highlight>
                <a:latin typeface="Consolas"/>
                <a:ea typeface="Consolas"/>
                <a:cs typeface="Consolas"/>
                <a:sym typeface="Consolas"/>
              </a:rPr>
              <a:t>       type</a:t>
            </a:r>
            <a:endParaRPr sz="24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  FROM</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quirks</a:t>
            </a:r>
            <a:endParaRPr sz="2400">
              <a:solidFill>
                <a:srgbClr val="005CC5"/>
              </a:solidFill>
              <a:highlight>
                <a:srgbClr val="FFFFFF"/>
              </a:highlight>
              <a:latin typeface="Consolas"/>
              <a:ea typeface="Consolas"/>
              <a:cs typeface="Consolas"/>
              <a:sym typeface="Consolas"/>
            </a:endParaRPr>
          </a:p>
          <a:p>
            <a:pPr indent="0" lvl="0" marL="0" rtl="0" algn="l">
              <a:spcBef>
                <a:spcPts val="0"/>
              </a:spcBef>
              <a:spcAft>
                <a:spcPts val="0"/>
              </a:spcAft>
              <a:buNone/>
            </a:pPr>
            <a:r>
              <a:t/>
            </a:r>
            <a:endParaRPr sz="2400">
              <a:solidFill>
                <a:srgbClr val="005CC5"/>
              </a:solidFill>
              <a:highlight>
                <a:srgbClr val="FFFFFF"/>
              </a:highlight>
              <a:latin typeface="Consolas"/>
              <a:ea typeface="Consolas"/>
              <a:cs typeface="Consolas"/>
              <a:sym typeface="Consolas"/>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9" name="Shape 499"/>
        <p:cNvGrpSpPr/>
        <p:nvPr/>
      </p:nvGrpSpPr>
      <p:grpSpPr>
        <a:xfrm>
          <a:off x="0" y="0"/>
          <a:ext cx="0" cy="0"/>
          <a:chOff x="0" y="0"/>
          <a:chExt cx="0" cy="0"/>
        </a:xfrm>
      </p:grpSpPr>
      <p:sp>
        <p:nvSpPr>
          <p:cNvPr id="500" name="Google Shape;500;p81"/>
          <p:cNvSpPr txBox="1"/>
          <p:nvPr/>
        </p:nvSpPr>
        <p:spPr>
          <a:xfrm>
            <a:off x="4943800" y="1470850"/>
            <a:ext cx="4033800" cy="2577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2400">
              <a:solidFill>
                <a:srgbClr val="D73A49"/>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SELECT</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id</a:t>
            </a:r>
            <a:endParaRPr sz="2400">
              <a:solidFill>
                <a:srgbClr val="005CC5"/>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005CC5"/>
                </a:solidFill>
                <a:highlight>
                  <a:srgbClr val="FFFFFF"/>
                </a:highlight>
                <a:latin typeface="Consolas"/>
                <a:ea typeface="Consolas"/>
                <a:cs typeface="Consolas"/>
                <a:sym typeface="Consolas"/>
              </a:rPr>
              <a:t>       type</a:t>
            </a:r>
            <a:endParaRPr sz="24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  FROM</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quirks</a:t>
            </a:r>
            <a:endParaRPr sz="2400">
              <a:solidFill>
                <a:srgbClr val="005CC5"/>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t/>
            </a:r>
            <a:endParaRPr sz="2400">
              <a:solidFill>
                <a:srgbClr val="005CC5"/>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D73A49"/>
                </a:solidFill>
                <a:highlight>
                  <a:srgbClr val="FFFFFF"/>
                </a:highlight>
                <a:latin typeface="Consolas"/>
                <a:ea typeface="Consolas"/>
                <a:cs typeface="Consolas"/>
                <a:sym typeface="Consolas"/>
              </a:rPr>
              <a:t>ERROR!</a:t>
            </a:r>
            <a:endParaRPr sz="2400">
              <a:solidFill>
                <a:srgbClr val="005CC5"/>
              </a:solidFill>
              <a:highlight>
                <a:srgbClr val="FFFFFF"/>
              </a:highlight>
              <a:latin typeface="Consolas"/>
              <a:ea typeface="Consolas"/>
              <a:cs typeface="Consolas"/>
              <a:sym typeface="Consolas"/>
            </a:endParaRPr>
          </a:p>
        </p:txBody>
      </p:sp>
      <p:sp>
        <p:nvSpPr>
          <p:cNvPr id="501" name="Google Shape;501;p81"/>
          <p:cNvSpPr txBox="1"/>
          <p:nvPr/>
        </p:nvSpPr>
        <p:spPr>
          <a:xfrm>
            <a:off x="485850" y="1282800"/>
            <a:ext cx="4033800" cy="257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0A0F4B"/>
                </a:solidFill>
                <a:highlight>
                  <a:srgbClr val="FFFFFF"/>
                </a:highlight>
                <a:latin typeface="Consolas"/>
                <a:ea typeface="Consolas"/>
                <a:cs typeface="Consolas"/>
                <a:sym typeface="Consolas"/>
              </a:rPr>
              <a:t>|------|----------|</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  id  |  type    |</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   1  |  normal  |</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   2  |  weird   |</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a:t>
            </a:r>
            <a:endParaRPr sz="2400">
              <a:latin typeface="Consolas"/>
              <a:ea typeface="Consolas"/>
              <a:cs typeface="Consolas"/>
              <a:sym typeface="Consola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 name="Shape 85"/>
        <p:cNvGrpSpPr/>
        <p:nvPr/>
      </p:nvGrpSpPr>
      <p:grpSpPr>
        <a:xfrm>
          <a:off x="0" y="0"/>
          <a:ext cx="0" cy="0"/>
          <a:chOff x="0" y="0"/>
          <a:chExt cx="0" cy="0"/>
        </a:xfrm>
      </p:grpSpPr>
      <p:pic>
        <p:nvPicPr>
          <p:cNvPr id="86" name="Google Shape;86;p19"/>
          <p:cNvPicPr preferRelativeResize="0"/>
          <p:nvPr/>
        </p:nvPicPr>
        <p:blipFill rotWithShape="1">
          <a:blip r:embed="rId3">
            <a:alphaModFix/>
          </a:blip>
          <a:srcRect b="22676" l="0" r="0" t="2780"/>
          <a:stretch/>
        </p:blipFill>
        <p:spPr>
          <a:xfrm>
            <a:off x="0" y="0"/>
            <a:ext cx="9144000" cy="5143498"/>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5" name="Shape 505"/>
        <p:cNvGrpSpPr/>
        <p:nvPr/>
      </p:nvGrpSpPr>
      <p:grpSpPr>
        <a:xfrm>
          <a:off x="0" y="0"/>
          <a:ext cx="0" cy="0"/>
          <a:chOff x="0" y="0"/>
          <a:chExt cx="0" cy="0"/>
        </a:xfrm>
      </p:grpSpPr>
      <p:sp>
        <p:nvSpPr>
          <p:cNvPr id="506" name="Google Shape;506;p82"/>
          <p:cNvSpPr txBox="1"/>
          <p:nvPr/>
        </p:nvSpPr>
        <p:spPr>
          <a:xfrm>
            <a:off x="4943800" y="1470850"/>
            <a:ext cx="4033800" cy="2577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2400">
              <a:solidFill>
                <a:srgbClr val="D73A49"/>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SELECT</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id</a:t>
            </a:r>
            <a:endParaRPr sz="2400">
              <a:solidFill>
                <a:srgbClr val="005CC5"/>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005CC5"/>
                </a:solidFill>
                <a:highlight>
                  <a:srgbClr val="FFFFFF"/>
                </a:highlight>
                <a:latin typeface="Consolas"/>
                <a:ea typeface="Consolas"/>
                <a:cs typeface="Consolas"/>
                <a:sym typeface="Consolas"/>
              </a:rPr>
              <a:t>       not_type</a:t>
            </a:r>
            <a:endParaRPr sz="24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  FROM</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quirks</a:t>
            </a:r>
            <a:endParaRPr sz="2400">
              <a:solidFill>
                <a:srgbClr val="005CC5"/>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t/>
            </a:r>
            <a:endParaRPr sz="2400">
              <a:solidFill>
                <a:srgbClr val="005CC5"/>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t/>
            </a:r>
            <a:endParaRPr sz="2400">
              <a:solidFill>
                <a:srgbClr val="37B067"/>
              </a:solidFill>
              <a:highlight>
                <a:srgbClr val="FFFFFF"/>
              </a:highlight>
              <a:latin typeface="Consolas"/>
              <a:ea typeface="Consolas"/>
              <a:cs typeface="Consolas"/>
              <a:sym typeface="Consolas"/>
            </a:endParaRPr>
          </a:p>
        </p:txBody>
      </p:sp>
      <p:sp>
        <p:nvSpPr>
          <p:cNvPr id="507" name="Google Shape;507;p82"/>
          <p:cNvSpPr txBox="1"/>
          <p:nvPr/>
        </p:nvSpPr>
        <p:spPr>
          <a:xfrm>
            <a:off x="485850" y="1282800"/>
            <a:ext cx="4033800" cy="257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0A0F4B"/>
                </a:solidFill>
                <a:highlight>
                  <a:srgbClr val="FFFFFF"/>
                </a:highlight>
                <a:latin typeface="Consolas"/>
                <a:ea typeface="Consolas"/>
                <a:cs typeface="Consolas"/>
                <a:sym typeface="Consolas"/>
              </a:rPr>
              <a:t>|------|----------|</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  id  |  type    |</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   1  |  normal  |</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   2  |  weird   |</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a:t>
            </a:r>
            <a:endParaRPr sz="2400">
              <a:latin typeface="Consolas"/>
              <a:ea typeface="Consolas"/>
              <a:cs typeface="Consolas"/>
              <a:sym typeface="Consolas"/>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1" name="Shape 511"/>
        <p:cNvGrpSpPr/>
        <p:nvPr/>
      </p:nvGrpSpPr>
      <p:grpSpPr>
        <a:xfrm>
          <a:off x="0" y="0"/>
          <a:ext cx="0" cy="0"/>
          <a:chOff x="0" y="0"/>
          <a:chExt cx="0" cy="0"/>
        </a:xfrm>
      </p:grpSpPr>
      <p:sp>
        <p:nvSpPr>
          <p:cNvPr id="512" name="Google Shape;512;p83"/>
          <p:cNvSpPr txBox="1"/>
          <p:nvPr/>
        </p:nvSpPr>
        <p:spPr>
          <a:xfrm>
            <a:off x="4943800" y="1470850"/>
            <a:ext cx="4033800" cy="2577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2400">
              <a:solidFill>
                <a:srgbClr val="D73A49"/>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SELECT</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id</a:t>
            </a:r>
            <a:endParaRPr sz="2400">
              <a:solidFill>
                <a:srgbClr val="005CC5"/>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005CC5"/>
                </a:solidFill>
                <a:highlight>
                  <a:srgbClr val="FFFFFF"/>
                </a:highlight>
                <a:latin typeface="Consolas"/>
                <a:ea typeface="Consolas"/>
                <a:cs typeface="Consolas"/>
                <a:sym typeface="Consolas"/>
              </a:rPr>
              <a:t>       not_type</a:t>
            </a:r>
            <a:endParaRPr sz="24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  FROM</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quirks</a:t>
            </a:r>
            <a:endParaRPr sz="2400">
              <a:solidFill>
                <a:srgbClr val="005CC5"/>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t/>
            </a:r>
            <a:endParaRPr sz="2400">
              <a:solidFill>
                <a:srgbClr val="005CC5"/>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37B067"/>
                </a:solidFill>
                <a:highlight>
                  <a:srgbClr val="FFFFFF"/>
                </a:highlight>
                <a:latin typeface="Consolas"/>
                <a:ea typeface="Consolas"/>
                <a:cs typeface="Consolas"/>
                <a:sym typeface="Consolas"/>
              </a:rPr>
              <a:t>SUCCESS!</a:t>
            </a:r>
            <a:endParaRPr sz="2400">
              <a:solidFill>
                <a:srgbClr val="37B067"/>
              </a:solidFill>
              <a:highlight>
                <a:srgbClr val="FFFFFF"/>
              </a:highlight>
              <a:latin typeface="Consolas"/>
              <a:ea typeface="Consolas"/>
              <a:cs typeface="Consolas"/>
              <a:sym typeface="Consolas"/>
            </a:endParaRPr>
          </a:p>
        </p:txBody>
      </p:sp>
      <p:sp>
        <p:nvSpPr>
          <p:cNvPr id="513" name="Google Shape;513;p83"/>
          <p:cNvSpPr txBox="1"/>
          <p:nvPr/>
        </p:nvSpPr>
        <p:spPr>
          <a:xfrm>
            <a:off x="485850" y="1282800"/>
            <a:ext cx="4033800" cy="257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0A0F4B"/>
                </a:solidFill>
                <a:highlight>
                  <a:srgbClr val="FFFFFF"/>
                </a:highlight>
                <a:latin typeface="Consolas"/>
                <a:ea typeface="Consolas"/>
                <a:cs typeface="Consolas"/>
                <a:sym typeface="Consolas"/>
              </a:rPr>
              <a:t>|------|----------|</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  id  |  type    |</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   1  |  normal  |</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   2  |  weird   |</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a:t>
            </a:r>
            <a:endParaRPr sz="2400">
              <a:latin typeface="Consolas"/>
              <a:ea typeface="Consolas"/>
              <a:cs typeface="Consolas"/>
              <a:sym typeface="Consolas"/>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7" name="Shape 517"/>
        <p:cNvGrpSpPr/>
        <p:nvPr/>
      </p:nvGrpSpPr>
      <p:grpSpPr>
        <a:xfrm>
          <a:off x="0" y="0"/>
          <a:ext cx="0" cy="0"/>
          <a:chOff x="0" y="0"/>
          <a:chExt cx="0" cy="0"/>
        </a:xfrm>
      </p:grpSpPr>
      <p:sp>
        <p:nvSpPr>
          <p:cNvPr id="518" name="Google Shape;518;p84"/>
          <p:cNvSpPr txBox="1"/>
          <p:nvPr/>
        </p:nvSpPr>
        <p:spPr>
          <a:xfrm>
            <a:off x="4943800" y="1470850"/>
            <a:ext cx="4033800" cy="2577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2400">
              <a:solidFill>
                <a:srgbClr val="D73A49"/>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SELECT</a:t>
            </a:r>
            <a:r>
              <a:rPr lang="en" sz="2400">
                <a:solidFill>
                  <a:srgbClr val="24292E"/>
                </a:solidFill>
                <a:highlight>
                  <a:srgbClr val="FFFFFF"/>
                </a:highlight>
                <a:latin typeface="Consolas"/>
                <a:ea typeface="Consolas"/>
                <a:cs typeface="Consolas"/>
                <a:sym typeface="Consolas"/>
              </a:rPr>
              <a:t> </a:t>
            </a:r>
            <a:endParaRPr sz="24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  FROM</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quirks</a:t>
            </a:r>
            <a:endParaRPr sz="2400">
              <a:solidFill>
                <a:srgbClr val="005CC5"/>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t/>
            </a:r>
            <a:endParaRPr sz="2400">
              <a:solidFill>
                <a:srgbClr val="005CC5"/>
              </a:solidFill>
              <a:highlight>
                <a:srgbClr val="FFFFFF"/>
              </a:highlight>
              <a:latin typeface="Consolas"/>
              <a:ea typeface="Consolas"/>
              <a:cs typeface="Consolas"/>
              <a:sym typeface="Consolas"/>
            </a:endParaRPr>
          </a:p>
          <a:p>
            <a:pPr indent="0" lvl="0" marL="0" rtl="0" algn="l">
              <a:spcBef>
                <a:spcPts val="0"/>
              </a:spcBef>
              <a:spcAft>
                <a:spcPts val="0"/>
              </a:spcAft>
              <a:buNone/>
            </a:pPr>
            <a:r>
              <a:t/>
            </a:r>
            <a:endParaRPr sz="2400">
              <a:solidFill>
                <a:srgbClr val="37B067"/>
              </a:solidFill>
              <a:highlight>
                <a:srgbClr val="FFFFFF"/>
              </a:highlight>
              <a:latin typeface="Consolas"/>
              <a:ea typeface="Consolas"/>
              <a:cs typeface="Consolas"/>
              <a:sym typeface="Consolas"/>
            </a:endParaRPr>
          </a:p>
          <a:p>
            <a:pPr indent="0" lvl="0" marL="0" rtl="0" algn="l">
              <a:spcBef>
                <a:spcPts val="0"/>
              </a:spcBef>
              <a:spcAft>
                <a:spcPts val="0"/>
              </a:spcAft>
              <a:buNone/>
            </a:pPr>
            <a:r>
              <a:t/>
            </a:r>
            <a:endParaRPr sz="2400">
              <a:solidFill>
                <a:srgbClr val="005CC5"/>
              </a:solidFill>
              <a:highlight>
                <a:srgbClr val="FFFFFF"/>
              </a:highlight>
              <a:latin typeface="Consolas"/>
              <a:ea typeface="Consolas"/>
              <a:cs typeface="Consolas"/>
              <a:sym typeface="Consolas"/>
            </a:endParaRPr>
          </a:p>
        </p:txBody>
      </p:sp>
      <p:sp>
        <p:nvSpPr>
          <p:cNvPr id="519" name="Google Shape;519;p84"/>
          <p:cNvSpPr txBox="1"/>
          <p:nvPr/>
        </p:nvSpPr>
        <p:spPr>
          <a:xfrm>
            <a:off x="485850" y="1282800"/>
            <a:ext cx="4033800" cy="257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0A0F4B"/>
                </a:solidFill>
                <a:highlight>
                  <a:srgbClr val="FFFFFF"/>
                </a:highlight>
                <a:latin typeface="Consolas"/>
                <a:ea typeface="Consolas"/>
                <a:cs typeface="Consolas"/>
                <a:sym typeface="Consolas"/>
              </a:rPr>
              <a:t>|------|----------|</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  id  |  type    |</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   1  |  normal  |</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   2  |  weird   |</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a:t>
            </a:r>
            <a:endParaRPr sz="2400">
              <a:latin typeface="Consolas"/>
              <a:ea typeface="Consolas"/>
              <a:cs typeface="Consolas"/>
              <a:sym typeface="Consolas"/>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3" name="Shape 523"/>
        <p:cNvGrpSpPr/>
        <p:nvPr/>
      </p:nvGrpSpPr>
      <p:grpSpPr>
        <a:xfrm>
          <a:off x="0" y="0"/>
          <a:ext cx="0" cy="0"/>
          <a:chOff x="0" y="0"/>
          <a:chExt cx="0" cy="0"/>
        </a:xfrm>
      </p:grpSpPr>
      <p:sp>
        <p:nvSpPr>
          <p:cNvPr id="524" name="Google Shape;524;p85"/>
          <p:cNvSpPr txBox="1"/>
          <p:nvPr/>
        </p:nvSpPr>
        <p:spPr>
          <a:xfrm>
            <a:off x="4943800" y="1470850"/>
            <a:ext cx="4033800" cy="2577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2400">
              <a:solidFill>
                <a:srgbClr val="D73A49"/>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SELECT</a:t>
            </a:r>
            <a:r>
              <a:rPr lang="en" sz="2400">
                <a:solidFill>
                  <a:srgbClr val="24292E"/>
                </a:solidFill>
                <a:highlight>
                  <a:srgbClr val="FFFFFF"/>
                </a:highlight>
                <a:latin typeface="Consolas"/>
                <a:ea typeface="Consolas"/>
                <a:cs typeface="Consolas"/>
                <a:sym typeface="Consolas"/>
              </a:rPr>
              <a:t> </a:t>
            </a:r>
            <a:endParaRPr sz="24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  FROM</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quirks</a:t>
            </a:r>
            <a:endParaRPr sz="2400">
              <a:solidFill>
                <a:srgbClr val="005CC5"/>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t/>
            </a:r>
            <a:endParaRPr sz="2400">
              <a:solidFill>
                <a:srgbClr val="005CC5"/>
              </a:solidFill>
              <a:highlight>
                <a:srgbClr val="FFFFFF"/>
              </a:highlight>
              <a:latin typeface="Consolas"/>
              <a:ea typeface="Consolas"/>
              <a:cs typeface="Consolas"/>
              <a:sym typeface="Consolas"/>
            </a:endParaRPr>
          </a:p>
          <a:p>
            <a:pPr indent="0" lvl="0" marL="0" rtl="0" algn="l">
              <a:spcBef>
                <a:spcPts val="0"/>
              </a:spcBef>
              <a:spcAft>
                <a:spcPts val="0"/>
              </a:spcAft>
              <a:buNone/>
            </a:pPr>
            <a:r>
              <a:t/>
            </a:r>
            <a:endParaRPr sz="2400">
              <a:solidFill>
                <a:srgbClr val="37B067"/>
              </a:solidFill>
              <a:highlight>
                <a:srgbClr val="FFFFFF"/>
              </a:highlight>
              <a:latin typeface="Consolas"/>
              <a:ea typeface="Consolas"/>
              <a:cs typeface="Consolas"/>
              <a:sym typeface="Consolas"/>
            </a:endParaRPr>
          </a:p>
          <a:p>
            <a:pPr indent="0" lvl="0" marL="0" rtl="0" algn="l">
              <a:spcBef>
                <a:spcPts val="0"/>
              </a:spcBef>
              <a:spcAft>
                <a:spcPts val="0"/>
              </a:spcAft>
              <a:buNone/>
            </a:pPr>
            <a:r>
              <a:rPr lang="en" sz="2400">
                <a:solidFill>
                  <a:srgbClr val="37B067"/>
                </a:solidFill>
                <a:highlight>
                  <a:srgbClr val="FFFFFF"/>
                </a:highlight>
                <a:latin typeface="Consolas"/>
                <a:ea typeface="Consolas"/>
                <a:cs typeface="Consolas"/>
                <a:sym typeface="Consolas"/>
              </a:rPr>
              <a:t>SUCCESS!</a:t>
            </a:r>
            <a:endParaRPr sz="2400">
              <a:solidFill>
                <a:srgbClr val="005CC5"/>
              </a:solidFill>
              <a:highlight>
                <a:srgbClr val="FFFFFF"/>
              </a:highlight>
              <a:latin typeface="Consolas"/>
              <a:ea typeface="Consolas"/>
              <a:cs typeface="Consolas"/>
              <a:sym typeface="Consolas"/>
            </a:endParaRPr>
          </a:p>
        </p:txBody>
      </p:sp>
      <p:sp>
        <p:nvSpPr>
          <p:cNvPr id="525" name="Google Shape;525;p85"/>
          <p:cNvSpPr txBox="1"/>
          <p:nvPr/>
        </p:nvSpPr>
        <p:spPr>
          <a:xfrm>
            <a:off x="485850" y="1282800"/>
            <a:ext cx="4033800" cy="257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0A0F4B"/>
                </a:solidFill>
                <a:highlight>
                  <a:srgbClr val="FFFFFF"/>
                </a:highlight>
                <a:latin typeface="Consolas"/>
                <a:ea typeface="Consolas"/>
                <a:cs typeface="Consolas"/>
                <a:sym typeface="Consolas"/>
              </a:rPr>
              <a:t>|------|----------|</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  id  |  type    |</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   1  |  normal  |</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   2  |  weird   |</a:t>
            </a:r>
            <a:endParaRPr sz="2400">
              <a:solidFill>
                <a:srgbClr val="0A0F4B"/>
              </a:solidFill>
              <a:highlight>
                <a:srgbClr val="FFFFFF"/>
              </a:highlight>
              <a:latin typeface="Consolas"/>
              <a:ea typeface="Consolas"/>
              <a:cs typeface="Consolas"/>
              <a:sym typeface="Consolas"/>
            </a:endParaRPr>
          </a:p>
          <a:p>
            <a:pPr indent="0" lvl="0" marL="0" rtl="0" algn="ctr">
              <a:lnSpc>
                <a:spcPct val="100000"/>
              </a:lnSpc>
              <a:spcBef>
                <a:spcPts val="0"/>
              </a:spcBef>
              <a:spcAft>
                <a:spcPts val="0"/>
              </a:spcAft>
              <a:buNone/>
            </a:pPr>
            <a:r>
              <a:rPr lang="en" sz="2400">
                <a:solidFill>
                  <a:srgbClr val="0A0F4B"/>
                </a:solidFill>
                <a:highlight>
                  <a:srgbClr val="FFFFFF"/>
                </a:highlight>
                <a:latin typeface="Consolas"/>
                <a:ea typeface="Consolas"/>
                <a:cs typeface="Consolas"/>
                <a:sym typeface="Consolas"/>
              </a:rPr>
              <a:t>|------|----------|</a:t>
            </a:r>
            <a:endParaRPr sz="2400">
              <a:latin typeface="Consolas"/>
              <a:ea typeface="Consolas"/>
              <a:cs typeface="Consolas"/>
              <a:sym typeface="Consolas"/>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9" name="Shape 529"/>
        <p:cNvGrpSpPr/>
        <p:nvPr/>
      </p:nvGrpSpPr>
      <p:grpSpPr>
        <a:xfrm>
          <a:off x="0" y="0"/>
          <a:ext cx="0" cy="0"/>
          <a:chOff x="0" y="0"/>
          <a:chExt cx="0" cy="0"/>
        </a:xfrm>
      </p:grpSpPr>
      <p:sp>
        <p:nvSpPr>
          <p:cNvPr id="530" name="Google Shape;530;p86"/>
          <p:cNvSpPr txBox="1"/>
          <p:nvPr>
            <p:ph type="ctrTitle"/>
          </p:nvPr>
        </p:nvSpPr>
        <p:spPr>
          <a:xfrm>
            <a:off x="0" y="4141400"/>
            <a:ext cx="9144000" cy="78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0A0F4B"/>
                </a:solidFill>
                <a:highlight>
                  <a:srgbClr val="FFFFFF"/>
                </a:highlight>
                <a:latin typeface="Playfair Display"/>
                <a:ea typeface="Playfair Display"/>
                <a:cs typeface="Playfair Display"/>
                <a:sym typeface="Playfair Display"/>
              </a:rPr>
              <a:t>Formatting </a:t>
            </a:r>
            <a:r>
              <a:rPr lang="en" sz="4000">
                <a:solidFill>
                  <a:srgbClr val="0A0F4B"/>
                </a:solidFill>
                <a:highlight>
                  <a:srgbClr val="FFFFFF"/>
                </a:highlight>
                <a:latin typeface="Playfair Display"/>
                <a:ea typeface="Playfair Display"/>
                <a:cs typeface="Playfair Display"/>
                <a:sym typeface="Playfair Display"/>
              </a:rPr>
              <a:t>SQL</a:t>
            </a:r>
            <a:endParaRPr sz="4000">
              <a:solidFill>
                <a:srgbClr val="0A0F4B"/>
              </a:solidFill>
              <a:highlight>
                <a:srgbClr val="FFFFFF"/>
              </a:highlight>
              <a:latin typeface="Playfair Display"/>
              <a:ea typeface="Playfair Display"/>
              <a:cs typeface="Playfair Display"/>
              <a:sym typeface="Playfair Display"/>
            </a:endParaRPr>
          </a:p>
        </p:txBody>
      </p:sp>
      <p:sp>
        <p:nvSpPr>
          <p:cNvPr id="531" name="Google Shape;531;p86"/>
          <p:cNvSpPr/>
          <p:nvPr/>
        </p:nvSpPr>
        <p:spPr>
          <a:xfrm>
            <a:off x="1964375" y="3590310"/>
            <a:ext cx="53442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Physiological needs</a:t>
            </a:r>
            <a:endParaRPr sz="2000">
              <a:solidFill>
                <a:srgbClr val="FFFFFF"/>
              </a:solidFill>
              <a:latin typeface="Playfair Display"/>
              <a:ea typeface="Playfair Display"/>
              <a:cs typeface="Playfair Display"/>
              <a:sym typeface="Playfair Display"/>
            </a:endParaRPr>
          </a:p>
        </p:txBody>
      </p:sp>
      <p:sp>
        <p:nvSpPr>
          <p:cNvPr id="532" name="Google Shape;532;p86"/>
          <p:cNvSpPr/>
          <p:nvPr/>
        </p:nvSpPr>
        <p:spPr>
          <a:xfrm>
            <a:off x="2350295" y="3039144"/>
            <a:ext cx="4578600" cy="551100"/>
          </a:xfrm>
          <a:prstGeom prst="trapezoid">
            <a:avLst>
              <a:gd fmla="val 65557" name="adj"/>
            </a:avLst>
          </a:prstGeom>
          <a:solidFill>
            <a:srgbClr val="B7E1C8"/>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191925"/>
                </a:solidFill>
                <a:latin typeface="Playfair Display"/>
                <a:ea typeface="Playfair Display"/>
                <a:cs typeface="Playfair Display"/>
                <a:sym typeface="Playfair Display"/>
              </a:rPr>
              <a:t>Safety and security</a:t>
            </a:r>
            <a:endParaRPr sz="2000">
              <a:solidFill>
                <a:srgbClr val="191925"/>
              </a:solidFill>
              <a:latin typeface="Playfair Display"/>
              <a:ea typeface="Playfair Display"/>
              <a:cs typeface="Playfair Display"/>
              <a:sym typeface="Playfair Display"/>
            </a:endParaRPr>
          </a:p>
        </p:txBody>
      </p:sp>
      <p:sp>
        <p:nvSpPr>
          <p:cNvPr id="533" name="Google Shape;533;p86"/>
          <p:cNvSpPr/>
          <p:nvPr/>
        </p:nvSpPr>
        <p:spPr>
          <a:xfrm>
            <a:off x="2732836" y="2487979"/>
            <a:ext cx="38103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Social belonging</a:t>
            </a:r>
            <a:endParaRPr sz="2000">
              <a:solidFill>
                <a:srgbClr val="FFFFFF"/>
              </a:solidFill>
              <a:latin typeface="Playfair Display"/>
              <a:ea typeface="Playfair Display"/>
              <a:cs typeface="Playfair Display"/>
              <a:sym typeface="Playfair Display"/>
            </a:endParaRPr>
          </a:p>
        </p:txBody>
      </p:sp>
      <p:sp>
        <p:nvSpPr>
          <p:cNvPr id="534" name="Google Shape;534;p86"/>
          <p:cNvSpPr/>
          <p:nvPr/>
        </p:nvSpPr>
        <p:spPr>
          <a:xfrm>
            <a:off x="3115606" y="1936813"/>
            <a:ext cx="30417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Esteem</a:t>
            </a:r>
            <a:endParaRPr sz="2000">
              <a:solidFill>
                <a:srgbClr val="FFFFFF"/>
              </a:solidFill>
              <a:latin typeface="Playfair Display"/>
              <a:ea typeface="Playfair Display"/>
              <a:cs typeface="Playfair Display"/>
              <a:sym typeface="Playfair Display"/>
            </a:endParaRPr>
          </a:p>
        </p:txBody>
      </p:sp>
      <p:sp>
        <p:nvSpPr>
          <p:cNvPr id="535" name="Google Shape;535;p86"/>
          <p:cNvSpPr/>
          <p:nvPr/>
        </p:nvSpPr>
        <p:spPr>
          <a:xfrm>
            <a:off x="3501526" y="215800"/>
            <a:ext cx="2269800" cy="17208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solidFill>
                <a:srgbClr val="FFFFFF"/>
              </a:solidFill>
              <a:highlight>
                <a:srgbClr val="FFFFFF"/>
              </a:highlight>
              <a:latin typeface="Playfair Display"/>
              <a:ea typeface="Playfair Display"/>
              <a:cs typeface="Playfair Display"/>
              <a:sym typeface="Playfair Display"/>
            </a:endParaRPr>
          </a:p>
        </p:txBody>
      </p:sp>
      <p:sp>
        <p:nvSpPr>
          <p:cNvPr id="536" name="Google Shape;536;p86"/>
          <p:cNvSpPr txBox="1"/>
          <p:nvPr/>
        </p:nvSpPr>
        <p:spPr>
          <a:xfrm>
            <a:off x="3531675" y="710075"/>
            <a:ext cx="2206500" cy="1226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Self-</a:t>
            </a:r>
            <a:endParaRPr sz="2000">
              <a:solidFill>
                <a:srgbClr val="FFFFFF"/>
              </a:solidFill>
              <a:latin typeface="Playfair Display"/>
              <a:ea typeface="Playfair Display"/>
              <a:cs typeface="Playfair Display"/>
              <a:sym typeface="Playfair Display"/>
            </a:endParaRPr>
          </a:p>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actualization</a:t>
            </a:r>
            <a:endParaRPr sz="2000">
              <a:solidFill>
                <a:srgbClr val="FFFFFF"/>
              </a:solidFill>
              <a:latin typeface="Playfair Display"/>
              <a:ea typeface="Playfair Display"/>
              <a:cs typeface="Playfair Display"/>
              <a:sym typeface="Playfair Display"/>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0" name="Shape 540"/>
        <p:cNvGrpSpPr/>
        <p:nvPr/>
      </p:nvGrpSpPr>
      <p:grpSpPr>
        <a:xfrm>
          <a:off x="0" y="0"/>
          <a:ext cx="0" cy="0"/>
          <a:chOff x="0" y="0"/>
          <a:chExt cx="0" cy="0"/>
        </a:xfrm>
      </p:grpSpPr>
      <p:sp>
        <p:nvSpPr>
          <p:cNvPr id="541" name="Google Shape;541;p87"/>
          <p:cNvSpPr txBox="1"/>
          <p:nvPr/>
        </p:nvSpPr>
        <p:spPr>
          <a:xfrm>
            <a:off x="1246950" y="640080"/>
            <a:ext cx="7453200" cy="369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SELECT</a:t>
            </a:r>
            <a:r>
              <a:rPr lang="en" sz="2400">
                <a:solidFill>
                  <a:srgbClr val="24292E"/>
                </a:solidFill>
                <a:highlight>
                  <a:srgbClr val="FFFFFF"/>
                </a:highlight>
                <a:latin typeface="Consolas"/>
                <a:ea typeface="Consolas"/>
                <a:cs typeface="Consolas"/>
                <a:sym typeface="Consolas"/>
              </a:rPr>
              <a:t> </a:t>
            </a:r>
            <a:endParaRPr sz="24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005CC5"/>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a</a:t>
            </a:r>
            <a:r>
              <a:rPr lang="en" sz="2400">
                <a:solidFill>
                  <a:srgbClr val="24292E"/>
                </a:solidFill>
                <a:highlight>
                  <a:srgbClr val="FFFFFF"/>
                </a:highlight>
                <a:latin typeface="Consolas"/>
                <a:ea typeface="Consolas"/>
                <a:cs typeface="Consolas"/>
                <a:sym typeface="Consolas"/>
              </a:rPr>
              <a:t>.</a:t>
            </a:r>
            <a:r>
              <a:rPr lang="en" sz="2400">
                <a:solidFill>
                  <a:srgbClr val="005CC5"/>
                </a:solidFill>
                <a:highlight>
                  <a:srgbClr val="FFFFFF"/>
                </a:highlight>
                <a:latin typeface="Consolas"/>
                <a:ea typeface="Consolas"/>
                <a:cs typeface="Consolas"/>
                <a:sym typeface="Consolas"/>
              </a:rPr>
              <a:t>name</a:t>
            </a:r>
            <a:r>
              <a:rPr lang="en" sz="2400">
                <a:solidFill>
                  <a:srgbClr val="24292E"/>
                </a:solidFill>
                <a:highlight>
                  <a:srgbClr val="FFFFFF"/>
                </a:highlight>
                <a:latin typeface="Consolas"/>
                <a:ea typeface="Consolas"/>
                <a:cs typeface="Consolas"/>
                <a:sym typeface="Consolas"/>
              </a:rPr>
              <a:t> </a:t>
            </a:r>
            <a:r>
              <a:rPr lang="en" sz="2400">
                <a:solidFill>
                  <a:srgbClr val="D73A49"/>
                </a:solidFill>
                <a:highlight>
                  <a:srgbClr val="FFFFFF"/>
                </a:highlight>
                <a:latin typeface="Consolas"/>
                <a:ea typeface="Consolas"/>
                <a:cs typeface="Consolas"/>
                <a:sym typeface="Consolas"/>
              </a:rPr>
              <a:t>AS</a:t>
            </a:r>
            <a:r>
              <a:rPr lang="en" sz="2400">
                <a:solidFill>
                  <a:srgbClr val="24292E"/>
                </a:solidFill>
                <a:highlight>
                  <a:srgbClr val="FFFFFF"/>
                </a:highlight>
                <a:latin typeface="Consolas"/>
                <a:ea typeface="Consolas"/>
                <a:cs typeface="Consolas"/>
                <a:sym typeface="Consolas"/>
              </a:rPr>
              <a:t> account_name,</a:t>
            </a:r>
            <a:endParaRPr sz="24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s</a:t>
            </a:r>
            <a:r>
              <a:rPr lang="en" sz="2400">
                <a:solidFill>
                  <a:srgbClr val="24292E"/>
                </a:solidFill>
                <a:highlight>
                  <a:srgbClr val="FFFFFF"/>
                </a:highlight>
                <a:latin typeface="Consolas"/>
                <a:ea typeface="Consolas"/>
                <a:cs typeface="Consolas"/>
                <a:sym typeface="Consolas"/>
              </a:rPr>
              <a:t>.</a:t>
            </a:r>
            <a:r>
              <a:rPr lang="en" sz="2400">
                <a:solidFill>
                  <a:srgbClr val="005CC5"/>
                </a:solidFill>
                <a:highlight>
                  <a:srgbClr val="FFFFFF"/>
                </a:highlight>
                <a:latin typeface="Consolas"/>
                <a:ea typeface="Consolas"/>
                <a:cs typeface="Consolas"/>
                <a:sym typeface="Consolas"/>
              </a:rPr>
              <a:t>name</a:t>
            </a:r>
            <a:r>
              <a:rPr lang="en" sz="2400">
                <a:solidFill>
                  <a:srgbClr val="24292E"/>
                </a:solidFill>
                <a:highlight>
                  <a:srgbClr val="FFFFFF"/>
                </a:highlight>
                <a:latin typeface="Consolas"/>
                <a:ea typeface="Consolas"/>
                <a:cs typeface="Consolas"/>
                <a:sym typeface="Consolas"/>
              </a:rPr>
              <a:t> </a:t>
            </a:r>
            <a:r>
              <a:rPr lang="en" sz="2400">
                <a:solidFill>
                  <a:srgbClr val="D73A49"/>
                </a:solidFill>
                <a:highlight>
                  <a:srgbClr val="FFFFFF"/>
                </a:highlight>
                <a:latin typeface="Consolas"/>
                <a:ea typeface="Consolas"/>
                <a:cs typeface="Consolas"/>
                <a:sym typeface="Consolas"/>
              </a:rPr>
              <a:t>AS</a:t>
            </a:r>
            <a:r>
              <a:rPr lang="en" sz="2400">
                <a:solidFill>
                  <a:srgbClr val="24292E"/>
                </a:solidFill>
                <a:highlight>
                  <a:srgbClr val="FFFFFF"/>
                </a:highlight>
                <a:latin typeface="Consolas"/>
                <a:ea typeface="Consolas"/>
                <a:cs typeface="Consolas"/>
                <a:sym typeface="Consolas"/>
              </a:rPr>
              <a:t> sales_rep,</a:t>
            </a:r>
            <a:endParaRPr sz="24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SUM</a:t>
            </a:r>
            <a:r>
              <a:rPr lang="en" sz="2400">
                <a:solidFill>
                  <a:srgbClr val="24292E"/>
                </a:solidFill>
                <a:highlight>
                  <a:srgbClr val="FFFFFF"/>
                </a:highlight>
                <a:latin typeface="Consolas"/>
                <a:ea typeface="Consolas"/>
                <a:cs typeface="Consolas"/>
                <a:sym typeface="Consolas"/>
              </a:rPr>
              <a:t>(</a:t>
            </a:r>
            <a:r>
              <a:rPr lang="en" sz="2400">
                <a:solidFill>
                  <a:srgbClr val="005CC5"/>
                </a:solidFill>
                <a:highlight>
                  <a:srgbClr val="FFFFFF"/>
                </a:highlight>
                <a:latin typeface="Consolas"/>
                <a:ea typeface="Consolas"/>
                <a:cs typeface="Consolas"/>
                <a:sym typeface="Consolas"/>
              </a:rPr>
              <a:t>o</a:t>
            </a:r>
            <a:r>
              <a:rPr lang="en" sz="2400">
                <a:solidFill>
                  <a:srgbClr val="24292E"/>
                </a:solidFill>
                <a:highlight>
                  <a:srgbClr val="FFFFFF"/>
                </a:highlight>
                <a:latin typeface="Consolas"/>
                <a:ea typeface="Consolas"/>
                <a:cs typeface="Consolas"/>
                <a:sym typeface="Consolas"/>
              </a:rPr>
              <a:t>.</a:t>
            </a:r>
            <a:r>
              <a:rPr lang="en" sz="2400">
                <a:solidFill>
                  <a:srgbClr val="005CC5"/>
                </a:solidFill>
                <a:highlight>
                  <a:srgbClr val="FFFFFF"/>
                </a:highlight>
                <a:latin typeface="Consolas"/>
                <a:ea typeface="Consolas"/>
                <a:cs typeface="Consolas"/>
                <a:sym typeface="Consolas"/>
              </a:rPr>
              <a:t>total</a:t>
            </a:r>
            <a:r>
              <a:rPr lang="en" sz="2400">
                <a:solidFill>
                  <a:srgbClr val="24292E"/>
                </a:solidFill>
                <a:highlight>
                  <a:srgbClr val="FFFFFF"/>
                </a:highlight>
                <a:latin typeface="Consolas"/>
                <a:ea typeface="Consolas"/>
                <a:cs typeface="Consolas"/>
                <a:sym typeface="Consolas"/>
              </a:rPr>
              <a:t>) </a:t>
            </a:r>
            <a:r>
              <a:rPr lang="en" sz="2400">
                <a:solidFill>
                  <a:srgbClr val="D73A49"/>
                </a:solidFill>
                <a:highlight>
                  <a:srgbClr val="FFFFFF"/>
                </a:highlight>
                <a:latin typeface="Consolas"/>
                <a:ea typeface="Consolas"/>
                <a:cs typeface="Consolas"/>
                <a:sym typeface="Consolas"/>
              </a:rPr>
              <a:t>AS</a:t>
            </a:r>
            <a:r>
              <a:rPr lang="en" sz="2400">
                <a:solidFill>
                  <a:srgbClr val="24292E"/>
                </a:solidFill>
                <a:highlight>
                  <a:srgbClr val="FFFFFF"/>
                </a:highlight>
                <a:latin typeface="Consolas"/>
                <a:ea typeface="Consolas"/>
                <a:cs typeface="Consolas"/>
                <a:sym typeface="Consolas"/>
              </a:rPr>
              <a:t> total_orders</a:t>
            </a:r>
            <a:endParaRPr sz="24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FROM</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accounts</a:t>
            </a:r>
            <a:r>
              <a:rPr lang="en" sz="2400">
                <a:solidFill>
                  <a:srgbClr val="24292E"/>
                </a:solidFill>
                <a:highlight>
                  <a:srgbClr val="FFFFFF"/>
                </a:highlight>
                <a:latin typeface="Consolas"/>
                <a:ea typeface="Consolas"/>
                <a:cs typeface="Consolas"/>
                <a:sym typeface="Consolas"/>
              </a:rPr>
              <a:t> a</a:t>
            </a:r>
            <a:endParaRPr sz="24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JOIN</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orders</a:t>
            </a:r>
            <a:r>
              <a:rPr lang="en" sz="2400">
                <a:solidFill>
                  <a:srgbClr val="24292E"/>
                </a:solidFill>
                <a:highlight>
                  <a:srgbClr val="FFFFFF"/>
                </a:highlight>
                <a:latin typeface="Consolas"/>
                <a:ea typeface="Consolas"/>
                <a:cs typeface="Consolas"/>
                <a:sym typeface="Consolas"/>
              </a:rPr>
              <a:t> o     </a:t>
            </a:r>
            <a:r>
              <a:rPr lang="en" sz="2400">
                <a:solidFill>
                  <a:srgbClr val="D73A49"/>
                </a:solidFill>
                <a:highlight>
                  <a:srgbClr val="FFFFFF"/>
                </a:highlight>
                <a:latin typeface="Consolas"/>
                <a:ea typeface="Consolas"/>
                <a:cs typeface="Consolas"/>
                <a:sym typeface="Consolas"/>
              </a:rPr>
              <a:t>ON</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o</a:t>
            </a:r>
            <a:r>
              <a:rPr lang="en" sz="2400">
                <a:solidFill>
                  <a:srgbClr val="24292E"/>
                </a:solidFill>
                <a:highlight>
                  <a:srgbClr val="FFFFFF"/>
                </a:highlight>
                <a:latin typeface="Consolas"/>
                <a:ea typeface="Consolas"/>
                <a:cs typeface="Consolas"/>
                <a:sym typeface="Consolas"/>
              </a:rPr>
              <a:t>.</a:t>
            </a:r>
            <a:r>
              <a:rPr lang="en" sz="2400">
                <a:solidFill>
                  <a:srgbClr val="005CC5"/>
                </a:solidFill>
                <a:highlight>
                  <a:srgbClr val="FFFFFF"/>
                </a:highlight>
                <a:latin typeface="Consolas"/>
                <a:ea typeface="Consolas"/>
                <a:cs typeface="Consolas"/>
                <a:sym typeface="Consolas"/>
              </a:rPr>
              <a:t>account_id</a:t>
            </a:r>
            <a:r>
              <a:rPr lang="en" sz="2400">
                <a:solidFill>
                  <a:srgbClr val="24292E"/>
                </a:solidFill>
                <a:highlight>
                  <a:srgbClr val="FFFFFF"/>
                </a:highlight>
                <a:latin typeface="Consolas"/>
                <a:ea typeface="Consolas"/>
                <a:cs typeface="Consolas"/>
                <a:sym typeface="Consolas"/>
              </a:rPr>
              <a:t> </a:t>
            </a:r>
            <a:r>
              <a:rPr lang="en" sz="2400">
                <a:solidFill>
                  <a:srgbClr val="D73A49"/>
                </a:solidFill>
                <a:highlight>
                  <a:srgbClr val="FFFFFF"/>
                </a:highlight>
                <a:latin typeface="Consolas"/>
                <a:ea typeface="Consolas"/>
                <a:cs typeface="Consolas"/>
                <a:sym typeface="Consolas"/>
              </a:rPr>
              <a:t>=</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a</a:t>
            </a:r>
            <a:r>
              <a:rPr lang="en" sz="2400">
                <a:solidFill>
                  <a:srgbClr val="24292E"/>
                </a:solidFill>
                <a:highlight>
                  <a:srgbClr val="FFFFFF"/>
                </a:highlight>
                <a:latin typeface="Consolas"/>
                <a:ea typeface="Consolas"/>
                <a:cs typeface="Consolas"/>
                <a:sym typeface="Consolas"/>
              </a:rPr>
              <a:t>.</a:t>
            </a:r>
            <a:r>
              <a:rPr lang="en" sz="2400">
                <a:solidFill>
                  <a:srgbClr val="005CC5"/>
                </a:solidFill>
                <a:highlight>
                  <a:srgbClr val="FFFFFF"/>
                </a:highlight>
                <a:latin typeface="Consolas"/>
                <a:ea typeface="Consolas"/>
                <a:cs typeface="Consolas"/>
                <a:sym typeface="Consolas"/>
              </a:rPr>
              <a:t>id</a:t>
            </a:r>
            <a:endParaRPr sz="2400">
              <a:solidFill>
                <a:srgbClr val="005CC5"/>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JOIN</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sales_reps</a:t>
            </a:r>
            <a:r>
              <a:rPr lang="en" sz="2400">
                <a:solidFill>
                  <a:srgbClr val="24292E"/>
                </a:solidFill>
                <a:highlight>
                  <a:srgbClr val="FFFFFF"/>
                </a:highlight>
                <a:latin typeface="Consolas"/>
                <a:ea typeface="Consolas"/>
                <a:cs typeface="Consolas"/>
                <a:sym typeface="Consolas"/>
              </a:rPr>
              <a:t> s </a:t>
            </a:r>
            <a:r>
              <a:rPr lang="en" sz="2400">
                <a:solidFill>
                  <a:srgbClr val="D73A49"/>
                </a:solidFill>
                <a:highlight>
                  <a:srgbClr val="FFFFFF"/>
                </a:highlight>
                <a:latin typeface="Consolas"/>
                <a:ea typeface="Consolas"/>
                <a:cs typeface="Consolas"/>
                <a:sym typeface="Consolas"/>
              </a:rPr>
              <a:t>ON</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s</a:t>
            </a:r>
            <a:r>
              <a:rPr lang="en" sz="2400">
                <a:solidFill>
                  <a:srgbClr val="24292E"/>
                </a:solidFill>
                <a:highlight>
                  <a:srgbClr val="FFFFFF"/>
                </a:highlight>
                <a:latin typeface="Consolas"/>
                <a:ea typeface="Consolas"/>
                <a:cs typeface="Consolas"/>
                <a:sym typeface="Consolas"/>
              </a:rPr>
              <a:t>.</a:t>
            </a:r>
            <a:r>
              <a:rPr lang="en" sz="2400">
                <a:solidFill>
                  <a:srgbClr val="005CC5"/>
                </a:solidFill>
                <a:highlight>
                  <a:srgbClr val="FFFFFF"/>
                </a:highlight>
                <a:latin typeface="Consolas"/>
                <a:ea typeface="Consolas"/>
                <a:cs typeface="Consolas"/>
                <a:sym typeface="Consolas"/>
              </a:rPr>
              <a:t>id</a:t>
            </a:r>
            <a:r>
              <a:rPr lang="en" sz="2400">
                <a:solidFill>
                  <a:srgbClr val="24292E"/>
                </a:solidFill>
                <a:highlight>
                  <a:srgbClr val="FFFFFF"/>
                </a:highlight>
                <a:latin typeface="Consolas"/>
                <a:ea typeface="Consolas"/>
                <a:cs typeface="Consolas"/>
                <a:sym typeface="Consolas"/>
              </a:rPr>
              <a:t> </a:t>
            </a:r>
            <a:r>
              <a:rPr lang="en" sz="2400">
                <a:solidFill>
                  <a:srgbClr val="D73A49"/>
                </a:solidFill>
                <a:highlight>
                  <a:srgbClr val="FFFFFF"/>
                </a:highlight>
                <a:latin typeface="Consolas"/>
                <a:ea typeface="Consolas"/>
                <a:cs typeface="Consolas"/>
                <a:sym typeface="Consolas"/>
              </a:rPr>
              <a:t>=</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a</a:t>
            </a:r>
            <a:r>
              <a:rPr lang="en" sz="2400">
                <a:solidFill>
                  <a:srgbClr val="24292E"/>
                </a:solidFill>
                <a:highlight>
                  <a:srgbClr val="FFFFFF"/>
                </a:highlight>
                <a:latin typeface="Consolas"/>
                <a:ea typeface="Consolas"/>
                <a:cs typeface="Consolas"/>
                <a:sym typeface="Consolas"/>
              </a:rPr>
              <a:t>.</a:t>
            </a:r>
            <a:r>
              <a:rPr lang="en" sz="2400">
                <a:solidFill>
                  <a:srgbClr val="005CC5"/>
                </a:solidFill>
                <a:highlight>
                  <a:srgbClr val="FFFFFF"/>
                </a:highlight>
                <a:latin typeface="Consolas"/>
                <a:ea typeface="Consolas"/>
                <a:cs typeface="Consolas"/>
                <a:sym typeface="Consolas"/>
              </a:rPr>
              <a:t>rep_id</a:t>
            </a:r>
            <a:endParaRPr sz="2400">
              <a:solidFill>
                <a:srgbClr val="005CC5"/>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GROUP BY</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1</a:t>
            </a:r>
            <a:r>
              <a:rPr lang="en" sz="2400">
                <a:solidFill>
                  <a:srgbClr val="24292E"/>
                </a:solidFill>
                <a:highlight>
                  <a:srgbClr val="FFFFFF"/>
                </a:highlight>
                <a:latin typeface="Consolas"/>
                <a:ea typeface="Consolas"/>
                <a:cs typeface="Consolas"/>
                <a:sym typeface="Consolas"/>
              </a:rPr>
              <a:t>,</a:t>
            </a:r>
            <a:r>
              <a:rPr lang="en" sz="2400">
                <a:solidFill>
                  <a:srgbClr val="005CC5"/>
                </a:solidFill>
                <a:highlight>
                  <a:srgbClr val="FFFFFF"/>
                </a:highlight>
                <a:latin typeface="Consolas"/>
                <a:ea typeface="Consolas"/>
                <a:cs typeface="Consolas"/>
                <a:sym typeface="Consolas"/>
              </a:rPr>
              <a:t>2</a:t>
            </a:r>
            <a:endParaRPr sz="2400">
              <a:solidFill>
                <a:srgbClr val="005CC5"/>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ORDER BY</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3</a:t>
            </a:r>
            <a:r>
              <a:rPr lang="en" sz="2400">
                <a:solidFill>
                  <a:srgbClr val="24292E"/>
                </a:solidFill>
                <a:highlight>
                  <a:srgbClr val="FFFFFF"/>
                </a:highlight>
                <a:latin typeface="Consolas"/>
                <a:ea typeface="Consolas"/>
                <a:cs typeface="Consolas"/>
                <a:sym typeface="Consolas"/>
              </a:rPr>
              <a:t> </a:t>
            </a:r>
            <a:r>
              <a:rPr lang="en" sz="2400">
                <a:solidFill>
                  <a:srgbClr val="D73A49"/>
                </a:solidFill>
                <a:highlight>
                  <a:srgbClr val="FFFFFF"/>
                </a:highlight>
                <a:latin typeface="Consolas"/>
                <a:ea typeface="Consolas"/>
                <a:cs typeface="Consolas"/>
                <a:sym typeface="Consolas"/>
              </a:rPr>
              <a:t>DESC</a:t>
            </a:r>
            <a:endParaRPr sz="2400">
              <a:solidFill>
                <a:srgbClr val="D73A49"/>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t/>
            </a:r>
            <a:endParaRPr sz="2400">
              <a:latin typeface="Consolas"/>
              <a:ea typeface="Consolas"/>
              <a:cs typeface="Consolas"/>
              <a:sym typeface="Consolas"/>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5" name="Shape 545"/>
        <p:cNvGrpSpPr/>
        <p:nvPr/>
      </p:nvGrpSpPr>
      <p:grpSpPr>
        <a:xfrm>
          <a:off x="0" y="0"/>
          <a:ext cx="0" cy="0"/>
          <a:chOff x="0" y="0"/>
          <a:chExt cx="0" cy="0"/>
        </a:xfrm>
      </p:grpSpPr>
      <p:sp>
        <p:nvSpPr>
          <p:cNvPr id="546" name="Google Shape;546;p88"/>
          <p:cNvSpPr txBox="1"/>
          <p:nvPr/>
        </p:nvSpPr>
        <p:spPr>
          <a:xfrm>
            <a:off x="1246950" y="640080"/>
            <a:ext cx="7453200" cy="369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select</a:t>
            </a:r>
            <a:r>
              <a:rPr lang="en" sz="2400">
                <a:solidFill>
                  <a:srgbClr val="24292E"/>
                </a:solidFill>
                <a:highlight>
                  <a:srgbClr val="FFFFFF"/>
                </a:highlight>
                <a:latin typeface="Consolas"/>
                <a:ea typeface="Consolas"/>
                <a:cs typeface="Consolas"/>
                <a:sym typeface="Consolas"/>
              </a:rPr>
              <a:t> </a:t>
            </a:r>
            <a:endParaRPr sz="2400">
              <a:solidFill>
                <a:srgbClr val="24292E"/>
              </a:solidFill>
              <a:highlight>
                <a:srgbClr val="FFFFFF"/>
              </a:highlight>
              <a:latin typeface="Consolas"/>
              <a:ea typeface="Consolas"/>
              <a:cs typeface="Consolas"/>
              <a:sym typeface="Consolas"/>
            </a:endParaRPr>
          </a:p>
          <a:p>
            <a:pPr indent="457200" lvl="0" marL="457200" rtl="0" algn="l">
              <a:lnSpc>
                <a:spcPct val="100000"/>
              </a:lnSpc>
              <a:spcBef>
                <a:spcPts val="0"/>
              </a:spcBef>
              <a:spcAft>
                <a:spcPts val="0"/>
              </a:spcAft>
              <a:buNone/>
            </a:pPr>
            <a:r>
              <a:rPr lang="en" sz="2400">
                <a:solidFill>
                  <a:srgbClr val="005CC5"/>
                </a:solidFill>
                <a:highlight>
                  <a:srgbClr val="FFFFFF"/>
                </a:highlight>
                <a:latin typeface="Consolas"/>
                <a:ea typeface="Consolas"/>
                <a:cs typeface="Consolas"/>
                <a:sym typeface="Consolas"/>
              </a:rPr>
              <a:t>a</a:t>
            </a:r>
            <a:r>
              <a:rPr lang="en" sz="2400">
                <a:solidFill>
                  <a:srgbClr val="24292E"/>
                </a:solidFill>
                <a:highlight>
                  <a:srgbClr val="FFFFFF"/>
                </a:highlight>
                <a:latin typeface="Consolas"/>
                <a:ea typeface="Consolas"/>
                <a:cs typeface="Consolas"/>
                <a:sym typeface="Consolas"/>
              </a:rPr>
              <a:t>.</a:t>
            </a:r>
            <a:r>
              <a:rPr lang="en" sz="2400">
                <a:solidFill>
                  <a:srgbClr val="005CC5"/>
                </a:solidFill>
                <a:highlight>
                  <a:srgbClr val="FFFFFF"/>
                </a:highlight>
                <a:latin typeface="Consolas"/>
                <a:ea typeface="Consolas"/>
                <a:cs typeface="Consolas"/>
                <a:sym typeface="Consolas"/>
              </a:rPr>
              <a:t>name</a:t>
            </a:r>
            <a:r>
              <a:rPr lang="en" sz="2400">
                <a:solidFill>
                  <a:srgbClr val="24292E"/>
                </a:solidFill>
                <a:highlight>
                  <a:srgbClr val="FFFFFF"/>
                </a:highlight>
                <a:latin typeface="Consolas"/>
                <a:ea typeface="Consolas"/>
                <a:cs typeface="Consolas"/>
                <a:sym typeface="Consolas"/>
              </a:rPr>
              <a:t> </a:t>
            </a:r>
            <a:r>
              <a:rPr lang="en" sz="2400">
                <a:solidFill>
                  <a:srgbClr val="D73A49"/>
                </a:solidFill>
                <a:highlight>
                  <a:srgbClr val="FFFFFF"/>
                </a:highlight>
                <a:latin typeface="Consolas"/>
                <a:ea typeface="Consolas"/>
                <a:cs typeface="Consolas"/>
                <a:sym typeface="Consolas"/>
              </a:rPr>
              <a:t>AS</a:t>
            </a:r>
            <a:r>
              <a:rPr lang="en" sz="2400">
                <a:solidFill>
                  <a:srgbClr val="24292E"/>
                </a:solidFill>
                <a:highlight>
                  <a:srgbClr val="FFFFFF"/>
                </a:highlight>
                <a:latin typeface="Consolas"/>
                <a:ea typeface="Consolas"/>
                <a:cs typeface="Consolas"/>
                <a:sym typeface="Consolas"/>
              </a:rPr>
              <a:t> account_name</a:t>
            </a:r>
            <a:endParaRPr sz="2400">
              <a:solidFill>
                <a:srgbClr val="24292E"/>
              </a:solidFill>
              <a:highlight>
                <a:srgbClr val="FFFFFF"/>
              </a:highlight>
              <a:latin typeface="Consolas"/>
              <a:ea typeface="Consolas"/>
              <a:cs typeface="Consolas"/>
              <a:sym typeface="Consolas"/>
            </a:endParaRPr>
          </a:p>
          <a:p>
            <a:pPr indent="457200" lvl="0" marL="457200" rtl="0" algn="l">
              <a:lnSpc>
                <a:spcPct val="100000"/>
              </a:lnSpc>
              <a:spcBef>
                <a:spcPts val="0"/>
              </a:spcBef>
              <a:spcAft>
                <a:spcPts val="0"/>
              </a:spcAft>
              <a:buNone/>
            </a:pPr>
            <a:r>
              <a:rPr lang="en" sz="2400">
                <a:solidFill>
                  <a:srgbClr val="24292E"/>
                </a:solidFill>
                <a:highlight>
                  <a:srgbClr val="FFFFFF"/>
                </a:highlight>
                <a:latin typeface="Consolas"/>
                <a:ea typeface="Consolas"/>
                <a:cs typeface="Consolas"/>
                <a:sym typeface="Consolas"/>
              </a:rPr>
              <a:t>,</a:t>
            </a:r>
            <a:r>
              <a:rPr lang="en" sz="2400">
                <a:solidFill>
                  <a:srgbClr val="005CC5"/>
                </a:solidFill>
                <a:highlight>
                  <a:srgbClr val="FFFFFF"/>
                </a:highlight>
                <a:latin typeface="Consolas"/>
                <a:ea typeface="Consolas"/>
                <a:cs typeface="Consolas"/>
                <a:sym typeface="Consolas"/>
              </a:rPr>
              <a:t>s</a:t>
            </a:r>
            <a:r>
              <a:rPr lang="en" sz="2400">
                <a:solidFill>
                  <a:srgbClr val="24292E"/>
                </a:solidFill>
                <a:highlight>
                  <a:srgbClr val="FFFFFF"/>
                </a:highlight>
                <a:latin typeface="Consolas"/>
                <a:ea typeface="Consolas"/>
                <a:cs typeface="Consolas"/>
                <a:sym typeface="Consolas"/>
              </a:rPr>
              <a:t>.</a:t>
            </a:r>
            <a:r>
              <a:rPr lang="en" sz="2400">
                <a:solidFill>
                  <a:srgbClr val="005CC5"/>
                </a:solidFill>
                <a:highlight>
                  <a:srgbClr val="FFFFFF"/>
                </a:highlight>
                <a:latin typeface="Consolas"/>
                <a:ea typeface="Consolas"/>
                <a:cs typeface="Consolas"/>
                <a:sym typeface="Consolas"/>
              </a:rPr>
              <a:t>name</a:t>
            </a:r>
            <a:r>
              <a:rPr lang="en" sz="2400">
                <a:solidFill>
                  <a:srgbClr val="24292E"/>
                </a:solidFill>
                <a:highlight>
                  <a:srgbClr val="FFFFFF"/>
                </a:highlight>
                <a:latin typeface="Consolas"/>
                <a:ea typeface="Consolas"/>
                <a:cs typeface="Consolas"/>
                <a:sym typeface="Consolas"/>
              </a:rPr>
              <a:t> </a:t>
            </a:r>
            <a:r>
              <a:rPr lang="en" sz="2400">
                <a:solidFill>
                  <a:srgbClr val="D73A49"/>
                </a:solidFill>
                <a:highlight>
                  <a:srgbClr val="FFFFFF"/>
                </a:highlight>
                <a:latin typeface="Consolas"/>
                <a:ea typeface="Consolas"/>
                <a:cs typeface="Consolas"/>
                <a:sym typeface="Consolas"/>
              </a:rPr>
              <a:t>AS</a:t>
            </a:r>
            <a:r>
              <a:rPr lang="en" sz="2400">
                <a:solidFill>
                  <a:srgbClr val="24292E"/>
                </a:solidFill>
                <a:highlight>
                  <a:srgbClr val="FFFFFF"/>
                </a:highlight>
                <a:latin typeface="Consolas"/>
                <a:ea typeface="Consolas"/>
                <a:cs typeface="Consolas"/>
                <a:sym typeface="Consolas"/>
              </a:rPr>
              <a:t> sales_rep</a:t>
            </a:r>
            <a:endParaRPr sz="2400">
              <a:solidFill>
                <a:srgbClr val="24292E"/>
              </a:solidFill>
              <a:highlight>
                <a:srgbClr val="FFFFFF"/>
              </a:highlight>
              <a:latin typeface="Consolas"/>
              <a:ea typeface="Consolas"/>
              <a:cs typeface="Consolas"/>
              <a:sym typeface="Consolas"/>
            </a:endParaRPr>
          </a:p>
          <a:p>
            <a:pPr indent="457200" lvl="0" marL="457200" rtl="0" algn="l">
              <a:lnSpc>
                <a:spcPct val="100000"/>
              </a:lnSpc>
              <a:spcBef>
                <a:spcPts val="0"/>
              </a:spcBef>
              <a:spcAft>
                <a:spcPts val="0"/>
              </a:spcAft>
              <a:buNone/>
            </a:pPr>
            <a:r>
              <a:rPr lang="en" sz="2400">
                <a:solidFill>
                  <a:srgbClr val="24292E"/>
                </a:solidFill>
                <a:highlight>
                  <a:srgbClr val="FFFFFF"/>
                </a:highlight>
                <a:latin typeface="Consolas"/>
                <a:ea typeface="Consolas"/>
                <a:cs typeface="Consolas"/>
                <a:sym typeface="Consolas"/>
              </a:rPr>
              <a:t>,</a:t>
            </a:r>
            <a:r>
              <a:rPr lang="en" sz="2400">
                <a:solidFill>
                  <a:srgbClr val="005CC5"/>
                </a:solidFill>
                <a:highlight>
                  <a:srgbClr val="FFFFFF"/>
                </a:highlight>
                <a:latin typeface="Consolas"/>
                <a:ea typeface="Consolas"/>
                <a:cs typeface="Consolas"/>
                <a:sym typeface="Consolas"/>
              </a:rPr>
              <a:t>sum</a:t>
            </a:r>
            <a:r>
              <a:rPr lang="en" sz="2400">
                <a:solidFill>
                  <a:srgbClr val="24292E"/>
                </a:solidFill>
                <a:highlight>
                  <a:srgbClr val="FFFFFF"/>
                </a:highlight>
                <a:latin typeface="Consolas"/>
                <a:ea typeface="Consolas"/>
                <a:cs typeface="Consolas"/>
                <a:sym typeface="Consolas"/>
              </a:rPr>
              <a:t>(</a:t>
            </a:r>
            <a:r>
              <a:rPr lang="en" sz="2400">
                <a:solidFill>
                  <a:srgbClr val="005CC5"/>
                </a:solidFill>
                <a:highlight>
                  <a:srgbClr val="FFFFFF"/>
                </a:highlight>
                <a:latin typeface="Consolas"/>
                <a:ea typeface="Consolas"/>
                <a:cs typeface="Consolas"/>
                <a:sym typeface="Consolas"/>
              </a:rPr>
              <a:t>o</a:t>
            </a:r>
            <a:r>
              <a:rPr lang="en" sz="2400">
                <a:solidFill>
                  <a:srgbClr val="24292E"/>
                </a:solidFill>
                <a:highlight>
                  <a:srgbClr val="FFFFFF"/>
                </a:highlight>
                <a:latin typeface="Consolas"/>
                <a:ea typeface="Consolas"/>
                <a:cs typeface="Consolas"/>
                <a:sym typeface="Consolas"/>
              </a:rPr>
              <a:t>.</a:t>
            </a:r>
            <a:r>
              <a:rPr lang="en" sz="2400">
                <a:solidFill>
                  <a:srgbClr val="005CC5"/>
                </a:solidFill>
                <a:highlight>
                  <a:srgbClr val="FFFFFF"/>
                </a:highlight>
                <a:latin typeface="Consolas"/>
                <a:ea typeface="Consolas"/>
                <a:cs typeface="Consolas"/>
                <a:sym typeface="Consolas"/>
              </a:rPr>
              <a:t>total</a:t>
            </a:r>
            <a:r>
              <a:rPr lang="en" sz="2400">
                <a:solidFill>
                  <a:srgbClr val="24292E"/>
                </a:solidFill>
                <a:highlight>
                  <a:srgbClr val="FFFFFF"/>
                </a:highlight>
                <a:latin typeface="Consolas"/>
                <a:ea typeface="Consolas"/>
                <a:cs typeface="Consolas"/>
                <a:sym typeface="Consolas"/>
              </a:rPr>
              <a:t>) </a:t>
            </a:r>
            <a:r>
              <a:rPr lang="en" sz="2400">
                <a:solidFill>
                  <a:srgbClr val="D73A49"/>
                </a:solidFill>
                <a:highlight>
                  <a:srgbClr val="FFFFFF"/>
                </a:highlight>
                <a:latin typeface="Consolas"/>
                <a:ea typeface="Consolas"/>
                <a:cs typeface="Consolas"/>
                <a:sym typeface="Consolas"/>
              </a:rPr>
              <a:t>AS</a:t>
            </a:r>
            <a:r>
              <a:rPr lang="en" sz="2400">
                <a:solidFill>
                  <a:srgbClr val="24292E"/>
                </a:solidFill>
                <a:highlight>
                  <a:srgbClr val="FFFFFF"/>
                </a:highlight>
                <a:latin typeface="Consolas"/>
                <a:ea typeface="Consolas"/>
                <a:cs typeface="Consolas"/>
                <a:sym typeface="Consolas"/>
              </a:rPr>
              <a:t> total_orders</a:t>
            </a:r>
            <a:endParaRPr sz="24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from</a:t>
            </a:r>
            <a:r>
              <a:rPr lang="en" sz="2400">
                <a:solidFill>
                  <a:srgbClr val="24292E"/>
                </a:solidFill>
                <a:highlight>
                  <a:srgbClr val="FFFFFF"/>
                </a:highlight>
                <a:latin typeface="Consolas"/>
                <a:ea typeface="Consolas"/>
                <a:cs typeface="Consolas"/>
                <a:sym typeface="Consolas"/>
              </a:rPr>
              <a:t> </a:t>
            </a:r>
            <a:endParaRPr sz="2400">
              <a:solidFill>
                <a:srgbClr val="24292E"/>
              </a:solidFill>
              <a:highlight>
                <a:srgbClr val="FFFFFF"/>
              </a:highlight>
              <a:latin typeface="Consolas"/>
              <a:ea typeface="Consolas"/>
              <a:cs typeface="Consolas"/>
              <a:sym typeface="Consolas"/>
            </a:endParaRPr>
          </a:p>
          <a:p>
            <a:pPr indent="457200" lvl="0" marL="457200" rtl="0" algn="l">
              <a:lnSpc>
                <a:spcPct val="100000"/>
              </a:lnSpc>
              <a:spcBef>
                <a:spcPts val="0"/>
              </a:spcBef>
              <a:spcAft>
                <a:spcPts val="0"/>
              </a:spcAft>
              <a:buNone/>
            </a:pPr>
            <a:r>
              <a:rPr lang="en" sz="2400">
                <a:solidFill>
                  <a:srgbClr val="005CC5"/>
                </a:solidFill>
                <a:highlight>
                  <a:srgbClr val="FFFFFF"/>
                </a:highlight>
                <a:latin typeface="Consolas"/>
                <a:ea typeface="Consolas"/>
                <a:cs typeface="Consolas"/>
                <a:sym typeface="Consolas"/>
              </a:rPr>
              <a:t>accounts</a:t>
            </a:r>
            <a:r>
              <a:rPr lang="en" sz="2400">
                <a:solidFill>
                  <a:srgbClr val="24292E"/>
                </a:solidFill>
                <a:highlight>
                  <a:srgbClr val="FFFFFF"/>
                </a:highlight>
                <a:latin typeface="Consolas"/>
                <a:ea typeface="Consolas"/>
                <a:cs typeface="Consolas"/>
                <a:sym typeface="Consolas"/>
              </a:rPr>
              <a:t> a</a:t>
            </a:r>
            <a:endParaRPr sz="24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join</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orders</a:t>
            </a:r>
            <a:r>
              <a:rPr lang="en" sz="2400">
                <a:solidFill>
                  <a:srgbClr val="24292E"/>
                </a:solidFill>
                <a:highlight>
                  <a:srgbClr val="FFFFFF"/>
                </a:highlight>
                <a:latin typeface="Consolas"/>
                <a:ea typeface="Consolas"/>
                <a:cs typeface="Consolas"/>
                <a:sym typeface="Consolas"/>
              </a:rPr>
              <a:t> o </a:t>
            </a:r>
            <a:endParaRPr sz="2400">
              <a:solidFill>
                <a:srgbClr val="24292E"/>
              </a:solidFill>
              <a:highlight>
                <a:srgbClr val="FFFFFF"/>
              </a:highlight>
              <a:latin typeface="Consolas"/>
              <a:ea typeface="Consolas"/>
              <a:cs typeface="Consolas"/>
              <a:sym typeface="Consolas"/>
            </a:endParaRPr>
          </a:p>
          <a:p>
            <a:pPr indent="457200" lvl="0" marL="45720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on</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o</a:t>
            </a:r>
            <a:r>
              <a:rPr lang="en" sz="2400">
                <a:solidFill>
                  <a:srgbClr val="24292E"/>
                </a:solidFill>
                <a:highlight>
                  <a:srgbClr val="FFFFFF"/>
                </a:highlight>
                <a:latin typeface="Consolas"/>
                <a:ea typeface="Consolas"/>
                <a:cs typeface="Consolas"/>
                <a:sym typeface="Consolas"/>
              </a:rPr>
              <a:t>.</a:t>
            </a:r>
            <a:r>
              <a:rPr lang="en" sz="2400">
                <a:solidFill>
                  <a:srgbClr val="005CC5"/>
                </a:solidFill>
                <a:highlight>
                  <a:srgbClr val="FFFFFF"/>
                </a:highlight>
                <a:latin typeface="Consolas"/>
                <a:ea typeface="Consolas"/>
                <a:cs typeface="Consolas"/>
                <a:sym typeface="Consolas"/>
              </a:rPr>
              <a:t>account_id</a:t>
            </a:r>
            <a:r>
              <a:rPr lang="en" sz="2400">
                <a:solidFill>
                  <a:srgbClr val="24292E"/>
                </a:solidFill>
                <a:highlight>
                  <a:srgbClr val="FFFFFF"/>
                </a:highlight>
                <a:latin typeface="Consolas"/>
                <a:ea typeface="Consolas"/>
                <a:cs typeface="Consolas"/>
                <a:sym typeface="Consolas"/>
              </a:rPr>
              <a:t> </a:t>
            </a:r>
            <a:r>
              <a:rPr lang="en" sz="2400">
                <a:solidFill>
                  <a:srgbClr val="D73A49"/>
                </a:solidFill>
                <a:highlight>
                  <a:srgbClr val="FFFFFF"/>
                </a:highlight>
                <a:latin typeface="Consolas"/>
                <a:ea typeface="Consolas"/>
                <a:cs typeface="Consolas"/>
                <a:sym typeface="Consolas"/>
              </a:rPr>
              <a:t>=</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a</a:t>
            </a:r>
            <a:r>
              <a:rPr lang="en" sz="2400">
                <a:solidFill>
                  <a:srgbClr val="24292E"/>
                </a:solidFill>
                <a:highlight>
                  <a:srgbClr val="FFFFFF"/>
                </a:highlight>
                <a:latin typeface="Consolas"/>
                <a:ea typeface="Consolas"/>
                <a:cs typeface="Consolas"/>
                <a:sym typeface="Consolas"/>
              </a:rPr>
              <a:t>.</a:t>
            </a:r>
            <a:r>
              <a:rPr lang="en" sz="2400">
                <a:solidFill>
                  <a:srgbClr val="005CC5"/>
                </a:solidFill>
                <a:highlight>
                  <a:srgbClr val="FFFFFF"/>
                </a:highlight>
                <a:latin typeface="Consolas"/>
                <a:ea typeface="Consolas"/>
                <a:cs typeface="Consolas"/>
                <a:sym typeface="Consolas"/>
              </a:rPr>
              <a:t>id</a:t>
            </a:r>
            <a:endParaRPr sz="2400">
              <a:solidFill>
                <a:srgbClr val="005CC5"/>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join</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sales_reps</a:t>
            </a:r>
            <a:r>
              <a:rPr lang="en" sz="2400">
                <a:solidFill>
                  <a:srgbClr val="24292E"/>
                </a:solidFill>
                <a:highlight>
                  <a:srgbClr val="FFFFFF"/>
                </a:highlight>
                <a:latin typeface="Consolas"/>
                <a:ea typeface="Consolas"/>
                <a:cs typeface="Consolas"/>
                <a:sym typeface="Consolas"/>
              </a:rPr>
              <a:t> s </a:t>
            </a:r>
            <a:endParaRPr sz="2400">
              <a:solidFill>
                <a:srgbClr val="24292E"/>
              </a:solidFill>
              <a:highlight>
                <a:srgbClr val="FFFFFF"/>
              </a:highlight>
              <a:latin typeface="Consolas"/>
              <a:ea typeface="Consolas"/>
              <a:cs typeface="Consolas"/>
              <a:sym typeface="Consolas"/>
            </a:endParaRPr>
          </a:p>
          <a:p>
            <a:pPr indent="457200" lvl="0" marL="45720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on</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s</a:t>
            </a:r>
            <a:r>
              <a:rPr lang="en" sz="2400">
                <a:solidFill>
                  <a:srgbClr val="24292E"/>
                </a:solidFill>
                <a:highlight>
                  <a:srgbClr val="FFFFFF"/>
                </a:highlight>
                <a:latin typeface="Consolas"/>
                <a:ea typeface="Consolas"/>
                <a:cs typeface="Consolas"/>
                <a:sym typeface="Consolas"/>
              </a:rPr>
              <a:t>.</a:t>
            </a:r>
            <a:r>
              <a:rPr lang="en" sz="2400">
                <a:solidFill>
                  <a:srgbClr val="005CC5"/>
                </a:solidFill>
                <a:highlight>
                  <a:srgbClr val="FFFFFF"/>
                </a:highlight>
                <a:latin typeface="Consolas"/>
                <a:ea typeface="Consolas"/>
                <a:cs typeface="Consolas"/>
                <a:sym typeface="Consolas"/>
              </a:rPr>
              <a:t>id</a:t>
            </a:r>
            <a:r>
              <a:rPr lang="en" sz="2400">
                <a:solidFill>
                  <a:srgbClr val="24292E"/>
                </a:solidFill>
                <a:highlight>
                  <a:srgbClr val="FFFFFF"/>
                </a:highlight>
                <a:latin typeface="Consolas"/>
                <a:ea typeface="Consolas"/>
                <a:cs typeface="Consolas"/>
                <a:sym typeface="Consolas"/>
              </a:rPr>
              <a:t> </a:t>
            </a:r>
            <a:r>
              <a:rPr lang="en" sz="2400">
                <a:solidFill>
                  <a:srgbClr val="D73A49"/>
                </a:solidFill>
                <a:highlight>
                  <a:srgbClr val="FFFFFF"/>
                </a:highlight>
                <a:latin typeface="Consolas"/>
                <a:ea typeface="Consolas"/>
                <a:cs typeface="Consolas"/>
                <a:sym typeface="Consolas"/>
              </a:rPr>
              <a:t>=</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a</a:t>
            </a:r>
            <a:r>
              <a:rPr lang="en" sz="2400">
                <a:solidFill>
                  <a:srgbClr val="24292E"/>
                </a:solidFill>
                <a:highlight>
                  <a:srgbClr val="FFFFFF"/>
                </a:highlight>
                <a:latin typeface="Consolas"/>
                <a:ea typeface="Consolas"/>
                <a:cs typeface="Consolas"/>
                <a:sym typeface="Consolas"/>
              </a:rPr>
              <a:t>.</a:t>
            </a:r>
            <a:r>
              <a:rPr lang="en" sz="2400">
                <a:solidFill>
                  <a:srgbClr val="005CC5"/>
                </a:solidFill>
                <a:highlight>
                  <a:srgbClr val="FFFFFF"/>
                </a:highlight>
                <a:latin typeface="Consolas"/>
                <a:ea typeface="Consolas"/>
                <a:cs typeface="Consolas"/>
                <a:sym typeface="Consolas"/>
              </a:rPr>
              <a:t>rep_id</a:t>
            </a:r>
            <a:endParaRPr sz="2400">
              <a:solidFill>
                <a:srgbClr val="005CC5"/>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group by</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1</a:t>
            </a:r>
            <a:r>
              <a:rPr lang="en" sz="2400">
                <a:solidFill>
                  <a:srgbClr val="24292E"/>
                </a:solidFill>
                <a:highlight>
                  <a:srgbClr val="FFFFFF"/>
                </a:highlight>
                <a:latin typeface="Consolas"/>
                <a:ea typeface="Consolas"/>
                <a:cs typeface="Consolas"/>
                <a:sym typeface="Consolas"/>
              </a:rPr>
              <a:t>,</a:t>
            </a:r>
            <a:r>
              <a:rPr lang="en" sz="2400">
                <a:solidFill>
                  <a:srgbClr val="005CC5"/>
                </a:solidFill>
                <a:highlight>
                  <a:srgbClr val="FFFFFF"/>
                </a:highlight>
                <a:latin typeface="Consolas"/>
                <a:ea typeface="Consolas"/>
                <a:cs typeface="Consolas"/>
                <a:sym typeface="Consolas"/>
              </a:rPr>
              <a:t>2</a:t>
            </a:r>
            <a:endParaRPr sz="2400">
              <a:solidFill>
                <a:srgbClr val="D73A49"/>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t/>
            </a:r>
            <a:endParaRPr sz="2400">
              <a:latin typeface="Consolas"/>
              <a:ea typeface="Consolas"/>
              <a:cs typeface="Consolas"/>
              <a:sym typeface="Consolas"/>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0" name="Shape 550"/>
        <p:cNvGrpSpPr/>
        <p:nvPr/>
      </p:nvGrpSpPr>
      <p:grpSpPr>
        <a:xfrm>
          <a:off x="0" y="0"/>
          <a:ext cx="0" cy="0"/>
          <a:chOff x="0" y="0"/>
          <a:chExt cx="0" cy="0"/>
        </a:xfrm>
      </p:grpSpPr>
      <p:sp>
        <p:nvSpPr>
          <p:cNvPr id="551" name="Google Shape;551;p89"/>
          <p:cNvSpPr txBox="1"/>
          <p:nvPr/>
        </p:nvSpPr>
        <p:spPr>
          <a:xfrm>
            <a:off x="1243584" y="640080"/>
            <a:ext cx="7453200" cy="369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SELECT</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a</a:t>
            </a:r>
            <a:r>
              <a:rPr lang="en" sz="2400">
                <a:solidFill>
                  <a:srgbClr val="24292E"/>
                </a:solidFill>
                <a:highlight>
                  <a:srgbClr val="FFFFFF"/>
                </a:highlight>
                <a:latin typeface="Consolas"/>
                <a:ea typeface="Consolas"/>
                <a:cs typeface="Consolas"/>
                <a:sym typeface="Consolas"/>
              </a:rPr>
              <a:t>.</a:t>
            </a:r>
            <a:r>
              <a:rPr lang="en" sz="2400">
                <a:solidFill>
                  <a:srgbClr val="005CC5"/>
                </a:solidFill>
                <a:highlight>
                  <a:srgbClr val="FFFFFF"/>
                </a:highlight>
                <a:latin typeface="Consolas"/>
                <a:ea typeface="Consolas"/>
                <a:cs typeface="Consolas"/>
                <a:sym typeface="Consolas"/>
              </a:rPr>
              <a:t>name</a:t>
            </a:r>
            <a:r>
              <a:rPr lang="en" sz="2400">
                <a:solidFill>
                  <a:srgbClr val="24292E"/>
                </a:solidFill>
                <a:highlight>
                  <a:srgbClr val="FFFFFF"/>
                </a:highlight>
                <a:latin typeface="Consolas"/>
                <a:ea typeface="Consolas"/>
                <a:cs typeface="Consolas"/>
                <a:sym typeface="Consolas"/>
              </a:rPr>
              <a:t> </a:t>
            </a:r>
            <a:r>
              <a:rPr lang="en" sz="2400">
                <a:solidFill>
                  <a:srgbClr val="D73A49"/>
                </a:solidFill>
                <a:highlight>
                  <a:srgbClr val="FFFFFF"/>
                </a:highlight>
                <a:latin typeface="Consolas"/>
                <a:ea typeface="Consolas"/>
                <a:cs typeface="Consolas"/>
                <a:sym typeface="Consolas"/>
              </a:rPr>
              <a:t>AS</a:t>
            </a:r>
            <a:r>
              <a:rPr lang="en" sz="2400">
                <a:solidFill>
                  <a:srgbClr val="24292E"/>
                </a:solidFill>
                <a:highlight>
                  <a:srgbClr val="FFFFFF"/>
                </a:highlight>
                <a:latin typeface="Consolas"/>
                <a:ea typeface="Consolas"/>
                <a:cs typeface="Consolas"/>
                <a:sym typeface="Consolas"/>
              </a:rPr>
              <a:t> account_name,</a:t>
            </a:r>
            <a:endParaRPr sz="24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s</a:t>
            </a:r>
            <a:r>
              <a:rPr lang="en" sz="2400">
                <a:solidFill>
                  <a:srgbClr val="24292E"/>
                </a:solidFill>
                <a:highlight>
                  <a:srgbClr val="FFFFFF"/>
                </a:highlight>
                <a:latin typeface="Consolas"/>
                <a:ea typeface="Consolas"/>
                <a:cs typeface="Consolas"/>
                <a:sym typeface="Consolas"/>
              </a:rPr>
              <a:t>.</a:t>
            </a:r>
            <a:r>
              <a:rPr lang="en" sz="2400">
                <a:solidFill>
                  <a:srgbClr val="005CC5"/>
                </a:solidFill>
                <a:highlight>
                  <a:srgbClr val="FFFFFF"/>
                </a:highlight>
                <a:latin typeface="Consolas"/>
                <a:ea typeface="Consolas"/>
                <a:cs typeface="Consolas"/>
                <a:sym typeface="Consolas"/>
              </a:rPr>
              <a:t>name</a:t>
            </a:r>
            <a:r>
              <a:rPr lang="en" sz="2400">
                <a:solidFill>
                  <a:srgbClr val="24292E"/>
                </a:solidFill>
                <a:highlight>
                  <a:srgbClr val="FFFFFF"/>
                </a:highlight>
                <a:latin typeface="Consolas"/>
                <a:ea typeface="Consolas"/>
                <a:cs typeface="Consolas"/>
                <a:sym typeface="Consolas"/>
              </a:rPr>
              <a:t> </a:t>
            </a:r>
            <a:r>
              <a:rPr lang="en" sz="2400">
                <a:solidFill>
                  <a:srgbClr val="D73A49"/>
                </a:solidFill>
                <a:highlight>
                  <a:srgbClr val="FFFFFF"/>
                </a:highlight>
                <a:latin typeface="Consolas"/>
                <a:ea typeface="Consolas"/>
                <a:cs typeface="Consolas"/>
                <a:sym typeface="Consolas"/>
              </a:rPr>
              <a:t>AS</a:t>
            </a:r>
            <a:r>
              <a:rPr lang="en" sz="2400">
                <a:solidFill>
                  <a:srgbClr val="24292E"/>
                </a:solidFill>
                <a:highlight>
                  <a:srgbClr val="FFFFFF"/>
                </a:highlight>
                <a:latin typeface="Consolas"/>
                <a:ea typeface="Consolas"/>
                <a:cs typeface="Consolas"/>
                <a:sym typeface="Consolas"/>
              </a:rPr>
              <a:t> sales_rep,</a:t>
            </a:r>
            <a:endParaRPr sz="24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SUM</a:t>
            </a:r>
            <a:r>
              <a:rPr lang="en" sz="2400">
                <a:solidFill>
                  <a:srgbClr val="24292E"/>
                </a:solidFill>
                <a:highlight>
                  <a:srgbClr val="FFFFFF"/>
                </a:highlight>
                <a:latin typeface="Consolas"/>
                <a:ea typeface="Consolas"/>
                <a:cs typeface="Consolas"/>
                <a:sym typeface="Consolas"/>
              </a:rPr>
              <a:t>(</a:t>
            </a:r>
            <a:r>
              <a:rPr lang="en" sz="2400">
                <a:solidFill>
                  <a:srgbClr val="005CC5"/>
                </a:solidFill>
                <a:highlight>
                  <a:srgbClr val="FFFFFF"/>
                </a:highlight>
                <a:latin typeface="Consolas"/>
                <a:ea typeface="Consolas"/>
                <a:cs typeface="Consolas"/>
                <a:sym typeface="Consolas"/>
              </a:rPr>
              <a:t>o</a:t>
            </a:r>
            <a:r>
              <a:rPr lang="en" sz="2400">
                <a:solidFill>
                  <a:srgbClr val="24292E"/>
                </a:solidFill>
                <a:highlight>
                  <a:srgbClr val="FFFFFF"/>
                </a:highlight>
                <a:latin typeface="Consolas"/>
                <a:ea typeface="Consolas"/>
                <a:cs typeface="Consolas"/>
                <a:sym typeface="Consolas"/>
              </a:rPr>
              <a:t>.</a:t>
            </a:r>
            <a:r>
              <a:rPr lang="en" sz="2400">
                <a:solidFill>
                  <a:srgbClr val="005CC5"/>
                </a:solidFill>
                <a:highlight>
                  <a:srgbClr val="FFFFFF"/>
                </a:highlight>
                <a:latin typeface="Consolas"/>
                <a:ea typeface="Consolas"/>
                <a:cs typeface="Consolas"/>
                <a:sym typeface="Consolas"/>
              </a:rPr>
              <a:t>total</a:t>
            </a:r>
            <a:r>
              <a:rPr lang="en" sz="2400">
                <a:solidFill>
                  <a:srgbClr val="24292E"/>
                </a:solidFill>
                <a:highlight>
                  <a:srgbClr val="FFFFFF"/>
                </a:highlight>
                <a:latin typeface="Consolas"/>
                <a:ea typeface="Consolas"/>
                <a:cs typeface="Consolas"/>
                <a:sym typeface="Consolas"/>
              </a:rPr>
              <a:t>) </a:t>
            </a:r>
            <a:r>
              <a:rPr lang="en" sz="2400">
                <a:solidFill>
                  <a:srgbClr val="D73A49"/>
                </a:solidFill>
                <a:highlight>
                  <a:srgbClr val="FFFFFF"/>
                </a:highlight>
                <a:latin typeface="Consolas"/>
                <a:ea typeface="Consolas"/>
                <a:cs typeface="Consolas"/>
                <a:sym typeface="Consolas"/>
              </a:rPr>
              <a:t>AS</a:t>
            </a:r>
            <a:r>
              <a:rPr lang="en" sz="2400">
                <a:solidFill>
                  <a:srgbClr val="24292E"/>
                </a:solidFill>
                <a:highlight>
                  <a:srgbClr val="FFFFFF"/>
                </a:highlight>
                <a:latin typeface="Consolas"/>
                <a:ea typeface="Consolas"/>
                <a:cs typeface="Consolas"/>
                <a:sym typeface="Consolas"/>
              </a:rPr>
              <a:t> total_orders</a:t>
            </a:r>
            <a:endParaRPr sz="24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  FROM</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accounts</a:t>
            </a:r>
            <a:r>
              <a:rPr lang="en" sz="2400">
                <a:solidFill>
                  <a:srgbClr val="24292E"/>
                </a:solidFill>
                <a:highlight>
                  <a:srgbClr val="FFFFFF"/>
                </a:highlight>
                <a:latin typeface="Consolas"/>
                <a:ea typeface="Consolas"/>
                <a:cs typeface="Consolas"/>
                <a:sym typeface="Consolas"/>
              </a:rPr>
              <a:t> a</a:t>
            </a:r>
            <a:endParaRPr sz="24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  JOIN</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orders</a:t>
            </a:r>
            <a:r>
              <a:rPr lang="en" sz="2400">
                <a:solidFill>
                  <a:srgbClr val="24292E"/>
                </a:solidFill>
                <a:highlight>
                  <a:srgbClr val="FFFFFF"/>
                </a:highlight>
                <a:latin typeface="Consolas"/>
                <a:ea typeface="Consolas"/>
                <a:cs typeface="Consolas"/>
                <a:sym typeface="Consolas"/>
              </a:rPr>
              <a:t> o </a:t>
            </a:r>
            <a:endParaRPr sz="24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    ON</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o</a:t>
            </a:r>
            <a:r>
              <a:rPr lang="en" sz="2400">
                <a:solidFill>
                  <a:srgbClr val="24292E"/>
                </a:solidFill>
                <a:highlight>
                  <a:srgbClr val="FFFFFF"/>
                </a:highlight>
                <a:latin typeface="Consolas"/>
                <a:ea typeface="Consolas"/>
                <a:cs typeface="Consolas"/>
                <a:sym typeface="Consolas"/>
              </a:rPr>
              <a:t>.</a:t>
            </a:r>
            <a:r>
              <a:rPr lang="en" sz="2400">
                <a:solidFill>
                  <a:srgbClr val="005CC5"/>
                </a:solidFill>
                <a:highlight>
                  <a:srgbClr val="FFFFFF"/>
                </a:highlight>
                <a:latin typeface="Consolas"/>
                <a:ea typeface="Consolas"/>
                <a:cs typeface="Consolas"/>
                <a:sym typeface="Consolas"/>
              </a:rPr>
              <a:t>account_id</a:t>
            </a:r>
            <a:r>
              <a:rPr lang="en" sz="2400">
                <a:solidFill>
                  <a:srgbClr val="24292E"/>
                </a:solidFill>
                <a:highlight>
                  <a:srgbClr val="FFFFFF"/>
                </a:highlight>
                <a:latin typeface="Consolas"/>
                <a:ea typeface="Consolas"/>
                <a:cs typeface="Consolas"/>
                <a:sym typeface="Consolas"/>
              </a:rPr>
              <a:t> </a:t>
            </a:r>
            <a:r>
              <a:rPr lang="en" sz="2400">
                <a:solidFill>
                  <a:srgbClr val="D73A49"/>
                </a:solidFill>
                <a:highlight>
                  <a:srgbClr val="FFFFFF"/>
                </a:highlight>
                <a:latin typeface="Consolas"/>
                <a:ea typeface="Consolas"/>
                <a:cs typeface="Consolas"/>
                <a:sym typeface="Consolas"/>
              </a:rPr>
              <a:t>=</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a</a:t>
            </a:r>
            <a:r>
              <a:rPr lang="en" sz="2400">
                <a:solidFill>
                  <a:srgbClr val="24292E"/>
                </a:solidFill>
                <a:highlight>
                  <a:srgbClr val="FFFFFF"/>
                </a:highlight>
                <a:latin typeface="Consolas"/>
                <a:ea typeface="Consolas"/>
                <a:cs typeface="Consolas"/>
                <a:sym typeface="Consolas"/>
              </a:rPr>
              <a:t>.</a:t>
            </a:r>
            <a:r>
              <a:rPr lang="en" sz="2400">
                <a:solidFill>
                  <a:srgbClr val="005CC5"/>
                </a:solidFill>
                <a:highlight>
                  <a:srgbClr val="FFFFFF"/>
                </a:highlight>
                <a:latin typeface="Consolas"/>
                <a:ea typeface="Consolas"/>
                <a:cs typeface="Consolas"/>
                <a:sym typeface="Consolas"/>
              </a:rPr>
              <a:t>id</a:t>
            </a:r>
            <a:endParaRPr sz="2400">
              <a:solidFill>
                <a:srgbClr val="005CC5"/>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  JOIN</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sales_reps</a:t>
            </a:r>
            <a:r>
              <a:rPr lang="en" sz="2400">
                <a:solidFill>
                  <a:srgbClr val="24292E"/>
                </a:solidFill>
                <a:highlight>
                  <a:srgbClr val="FFFFFF"/>
                </a:highlight>
                <a:latin typeface="Consolas"/>
                <a:ea typeface="Consolas"/>
                <a:cs typeface="Consolas"/>
                <a:sym typeface="Consolas"/>
              </a:rPr>
              <a:t> s </a:t>
            </a:r>
            <a:endParaRPr sz="2400">
              <a:solidFill>
                <a:srgbClr val="24292E"/>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    ON</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s</a:t>
            </a:r>
            <a:r>
              <a:rPr lang="en" sz="2400">
                <a:solidFill>
                  <a:srgbClr val="24292E"/>
                </a:solidFill>
                <a:highlight>
                  <a:srgbClr val="FFFFFF"/>
                </a:highlight>
                <a:latin typeface="Consolas"/>
                <a:ea typeface="Consolas"/>
                <a:cs typeface="Consolas"/>
                <a:sym typeface="Consolas"/>
              </a:rPr>
              <a:t>.</a:t>
            </a:r>
            <a:r>
              <a:rPr lang="en" sz="2400">
                <a:solidFill>
                  <a:srgbClr val="005CC5"/>
                </a:solidFill>
                <a:highlight>
                  <a:srgbClr val="FFFFFF"/>
                </a:highlight>
                <a:latin typeface="Consolas"/>
                <a:ea typeface="Consolas"/>
                <a:cs typeface="Consolas"/>
                <a:sym typeface="Consolas"/>
              </a:rPr>
              <a:t>id</a:t>
            </a:r>
            <a:r>
              <a:rPr lang="en" sz="2400">
                <a:solidFill>
                  <a:srgbClr val="24292E"/>
                </a:solidFill>
                <a:highlight>
                  <a:srgbClr val="FFFFFF"/>
                </a:highlight>
                <a:latin typeface="Consolas"/>
                <a:ea typeface="Consolas"/>
                <a:cs typeface="Consolas"/>
                <a:sym typeface="Consolas"/>
              </a:rPr>
              <a:t> </a:t>
            </a:r>
            <a:r>
              <a:rPr lang="en" sz="2400">
                <a:solidFill>
                  <a:srgbClr val="D73A49"/>
                </a:solidFill>
                <a:highlight>
                  <a:srgbClr val="FFFFFF"/>
                </a:highlight>
                <a:latin typeface="Consolas"/>
                <a:ea typeface="Consolas"/>
                <a:cs typeface="Consolas"/>
                <a:sym typeface="Consolas"/>
              </a:rPr>
              <a:t>=</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a</a:t>
            </a:r>
            <a:r>
              <a:rPr lang="en" sz="2400">
                <a:solidFill>
                  <a:srgbClr val="24292E"/>
                </a:solidFill>
                <a:highlight>
                  <a:srgbClr val="FFFFFF"/>
                </a:highlight>
                <a:latin typeface="Consolas"/>
                <a:ea typeface="Consolas"/>
                <a:cs typeface="Consolas"/>
                <a:sym typeface="Consolas"/>
              </a:rPr>
              <a:t>.</a:t>
            </a:r>
            <a:r>
              <a:rPr lang="en" sz="2400">
                <a:solidFill>
                  <a:srgbClr val="005CC5"/>
                </a:solidFill>
                <a:highlight>
                  <a:srgbClr val="FFFFFF"/>
                </a:highlight>
                <a:latin typeface="Consolas"/>
                <a:ea typeface="Consolas"/>
                <a:cs typeface="Consolas"/>
                <a:sym typeface="Consolas"/>
              </a:rPr>
              <a:t>rep_id</a:t>
            </a:r>
            <a:endParaRPr sz="2400">
              <a:solidFill>
                <a:srgbClr val="005CC5"/>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 GROUP BY</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1</a:t>
            </a:r>
            <a:r>
              <a:rPr lang="en" sz="2400">
                <a:solidFill>
                  <a:srgbClr val="24292E"/>
                </a:solidFill>
                <a:highlight>
                  <a:srgbClr val="FFFFFF"/>
                </a:highlight>
                <a:latin typeface="Consolas"/>
                <a:ea typeface="Consolas"/>
                <a:cs typeface="Consolas"/>
                <a:sym typeface="Consolas"/>
              </a:rPr>
              <a:t>,</a:t>
            </a:r>
            <a:r>
              <a:rPr lang="en" sz="2400">
                <a:solidFill>
                  <a:srgbClr val="005CC5"/>
                </a:solidFill>
                <a:highlight>
                  <a:srgbClr val="FFFFFF"/>
                </a:highlight>
                <a:latin typeface="Consolas"/>
                <a:ea typeface="Consolas"/>
                <a:cs typeface="Consolas"/>
                <a:sym typeface="Consolas"/>
              </a:rPr>
              <a:t>2</a:t>
            </a:r>
            <a:endParaRPr sz="2400">
              <a:solidFill>
                <a:srgbClr val="005CC5"/>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rPr lang="en" sz="2400">
                <a:solidFill>
                  <a:srgbClr val="D73A49"/>
                </a:solidFill>
                <a:highlight>
                  <a:srgbClr val="FFFFFF"/>
                </a:highlight>
                <a:latin typeface="Consolas"/>
                <a:ea typeface="Consolas"/>
                <a:cs typeface="Consolas"/>
                <a:sym typeface="Consolas"/>
              </a:rPr>
              <a:t> ORDER BY</a:t>
            </a:r>
            <a:r>
              <a:rPr lang="en" sz="2400">
                <a:solidFill>
                  <a:srgbClr val="24292E"/>
                </a:solidFill>
                <a:highlight>
                  <a:srgbClr val="FFFFFF"/>
                </a:highlight>
                <a:latin typeface="Consolas"/>
                <a:ea typeface="Consolas"/>
                <a:cs typeface="Consolas"/>
                <a:sym typeface="Consolas"/>
              </a:rPr>
              <a:t> </a:t>
            </a:r>
            <a:r>
              <a:rPr lang="en" sz="2400">
                <a:solidFill>
                  <a:srgbClr val="005CC5"/>
                </a:solidFill>
                <a:highlight>
                  <a:srgbClr val="FFFFFF"/>
                </a:highlight>
                <a:latin typeface="Consolas"/>
                <a:ea typeface="Consolas"/>
                <a:cs typeface="Consolas"/>
                <a:sym typeface="Consolas"/>
              </a:rPr>
              <a:t>3</a:t>
            </a:r>
            <a:r>
              <a:rPr lang="en" sz="2400">
                <a:solidFill>
                  <a:srgbClr val="24292E"/>
                </a:solidFill>
                <a:highlight>
                  <a:srgbClr val="FFFFFF"/>
                </a:highlight>
                <a:latin typeface="Consolas"/>
                <a:ea typeface="Consolas"/>
                <a:cs typeface="Consolas"/>
                <a:sym typeface="Consolas"/>
              </a:rPr>
              <a:t> </a:t>
            </a:r>
            <a:r>
              <a:rPr lang="en" sz="2400">
                <a:solidFill>
                  <a:srgbClr val="D73A49"/>
                </a:solidFill>
                <a:highlight>
                  <a:srgbClr val="FFFFFF"/>
                </a:highlight>
                <a:latin typeface="Consolas"/>
                <a:ea typeface="Consolas"/>
                <a:cs typeface="Consolas"/>
                <a:sym typeface="Consolas"/>
              </a:rPr>
              <a:t>DESC</a:t>
            </a:r>
            <a:endParaRPr sz="2400">
              <a:solidFill>
                <a:srgbClr val="D73A49"/>
              </a:solidFill>
              <a:highlight>
                <a:srgbClr val="FFFFFF"/>
              </a:highlight>
              <a:latin typeface="Consolas"/>
              <a:ea typeface="Consolas"/>
              <a:cs typeface="Consolas"/>
              <a:sym typeface="Consolas"/>
            </a:endParaRPr>
          </a:p>
          <a:p>
            <a:pPr indent="0" lvl="0" marL="0" rtl="0" algn="l">
              <a:lnSpc>
                <a:spcPct val="100000"/>
              </a:lnSpc>
              <a:spcBef>
                <a:spcPts val="0"/>
              </a:spcBef>
              <a:spcAft>
                <a:spcPts val="0"/>
              </a:spcAft>
              <a:buNone/>
            </a:pPr>
            <a:r>
              <a:t/>
            </a:r>
            <a:endParaRPr sz="2400">
              <a:latin typeface="Consolas"/>
              <a:ea typeface="Consolas"/>
              <a:cs typeface="Consolas"/>
              <a:sym typeface="Consolas"/>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5" name="Shape 555"/>
        <p:cNvGrpSpPr/>
        <p:nvPr/>
      </p:nvGrpSpPr>
      <p:grpSpPr>
        <a:xfrm>
          <a:off x="0" y="0"/>
          <a:ext cx="0" cy="0"/>
          <a:chOff x="0" y="0"/>
          <a:chExt cx="0" cy="0"/>
        </a:xfrm>
      </p:grpSpPr>
      <p:sp>
        <p:nvSpPr>
          <p:cNvPr id="556" name="Google Shape;556;p90"/>
          <p:cNvSpPr txBox="1"/>
          <p:nvPr>
            <p:ph type="ctrTitle"/>
          </p:nvPr>
        </p:nvSpPr>
        <p:spPr>
          <a:xfrm>
            <a:off x="0" y="4141400"/>
            <a:ext cx="9144000" cy="78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0A0F4B"/>
                </a:solidFill>
                <a:highlight>
                  <a:srgbClr val="FFFFFF"/>
                </a:highlight>
                <a:latin typeface="Playfair Display"/>
                <a:ea typeface="Playfair Display"/>
                <a:cs typeface="Playfair Display"/>
                <a:sym typeface="Playfair Display"/>
              </a:rPr>
              <a:t>“Simple” questions</a:t>
            </a:r>
            <a:endParaRPr sz="4000">
              <a:solidFill>
                <a:srgbClr val="0A0F4B"/>
              </a:solidFill>
              <a:highlight>
                <a:srgbClr val="FFFFFF"/>
              </a:highlight>
              <a:latin typeface="Playfair Display"/>
              <a:ea typeface="Playfair Display"/>
              <a:cs typeface="Playfair Display"/>
              <a:sym typeface="Playfair Display"/>
            </a:endParaRPr>
          </a:p>
        </p:txBody>
      </p:sp>
      <p:sp>
        <p:nvSpPr>
          <p:cNvPr id="557" name="Google Shape;557;p90"/>
          <p:cNvSpPr/>
          <p:nvPr/>
        </p:nvSpPr>
        <p:spPr>
          <a:xfrm>
            <a:off x="1964375" y="3590310"/>
            <a:ext cx="53442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Physiological needs</a:t>
            </a:r>
            <a:endParaRPr sz="2000">
              <a:solidFill>
                <a:srgbClr val="FFFFFF"/>
              </a:solidFill>
              <a:latin typeface="Playfair Display"/>
              <a:ea typeface="Playfair Display"/>
              <a:cs typeface="Playfair Display"/>
              <a:sym typeface="Playfair Display"/>
            </a:endParaRPr>
          </a:p>
        </p:txBody>
      </p:sp>
      <p:sp>
        <p:nvSpPr>
          <p:cNvPr id="558" name="Google Shape;558;p90"/>
          <p:cNvSpPr/>
          <p:nvPr/>
        </p:nvSpPr>
        <p:spPr>
          <a:xfrm>
            <a:off x="2350295" y="3039144"/>
            <a:ext cx="4578600" cy="551100"/>
          </a:xfrm>
          <a:prstGeom prst="trapezoid">
            <a:avLst>
              <a:gd fmla="val 65557" name="adj"/>
            </a:avLst>
          </a:prstGeom>
          <a:solidFill>
            <a:srgbClr val="B7E1C8"/>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191925"/>
                </a:solidFill>
                <a:latin typeface="Playfair Display"/>
                <a:ea typeface="Playfair Display"/>
                <a:cs typeface="Playfair Display"/>
                <a:sym typeface="Playfair Display"/>
              </a:rPr>
              <a:t>Safety and security</a:t>
            </a:r>
            <a:endParaRPr sz="2000">
              <a:solidFill>
                <a:srgbClr val="191925"/>
              </a:solidFill>
              <a:latin typeface="Playfair Display"/>
              <a:ea typeface="Playfair Display"/>
              <a:cs typeface="Playfair Display"/>
              <a:sym typeface="Playfair Display"/>
            </a:endParaRPr>
          </a:p>
        </p:txBody>
      </p:sp>
      <p:sp>
        <p:nvSpPr>
          <p:cNvPr id="559" name="Google Shape;559;p90"/>
          <p:cNvSpPr/>
          <p:nvPr/>
        </p:nvSpPr>
        <p:spPr>
          <a:xfrm>
            <a:off x="2732836" y="2487979"/>
            <a:ext cx="38103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Social belonging</a:t>
            </a:r>
            <a:endParaRPr sz="2000">
              <a:solidFill>
                <a:srgbClr val="FFFFFF"/>
              </a:solidFill>
              <a:latin typeface="Playfair Display"/>
              <a:ea typeface="Playfair Display"/>
              <a:cs typeface="Playfair Display"/>
              <a:sym typeface="Playfair Display"/>
            </a:endParaRPr>
          </a:p>
        </p:txBody>
      </p:sp>
      <p:sp>
        <p:nvSpPr>
          <p:cNvPr id="560" name="Google Shape;560;p90"/>
          <p:cNvSpPr/>
          <p:nvPr/>
        </p:nvSpPr>
        <p:spPr>
          <a:xfrm>
            <a:off x="3115606" y="1936813"/>
            <a:ext cx="30417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Esteem</a:t>
            </a:r>
            <a:endParaRPr sz="2000">
              <a:solidFill>
                <a:srgbClr val="FFFFFF"/>
              </a:solidFill>
              <a:latin typeface="Playfair Display"/>
              <a:ea typeface="Playfair Display"/>
              <a:cs typeface="Playfair Display"/>
              <a:sym typeface="Playfair Display"/>
            </a:endParaRPr>
          </a:p>
        </p:txBody>
      </p:sp>
      <p:sp>
        <p:nvSpPr>
          <p:cNvPr id="561" name="Google Shape;561;p90"/>
          <p:cNvSpPr/>
          <p:nvPr/>
        </p:nvSpPr>
        <p:spPr>
          <a:xfrm>
            <a:off x="3501526" y="215800"/>
            <a:ext cx="2269800" cy="17208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solidFill>
                <a:srgbClr val="FFFFFF"/>
              </a:solidFill>
              <a:highlight>
                <a:srgbClr val="FFFFFF"/>
              </a:highlight>
              <a:latin typeface="Playfair Display"/>
              <a:ea typeface="Playfair Display"/>
              <a:cs typeface="Playfair Display"/>
              <a:sym typeface="Playfair Display"/>
            </a:endParaRPr>
          </a:p>
        </p:txBody>
      </p:sp>
      <p:sp>
        <p:nvSpPr>
          <p:cNvPr id="562" name="Google Shape;562;p90"/>
          <p:cNvSpPr txBox="1"/>
          <p:nvPr/>
        </p:nvSpPr>
        <p:spPr>
          <a:xfrm>
            <a:off x="3531675" y="710075"/>
            <a:ext cx="2206500" cy="1226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Self-</a:t>
            </a:r>
            <a:endParaRPr sz="2000">
              <a:solidFill>
                <a:srgbClr val="FFFFFF"/>
              </a:solidFill>
              <a:latin typeface="Playfair Display"/>
              <a:ea typeface="Playfair Display"/>
              <a:cs typeface="Playfair Display"/>
              <a:sym typeface="Playfair Display"/>
            </a:endParaRPr>
          </a:p>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actualization</a:t>
            </a:r>
            <a:endParaRPr sz="2000">
              <a:solidFill>
                <a:srgbClr val="FFFFFF"/>
              </a:solidFill>
              <a:latin typeface="Playfair Display"/>
              <a:ea typeface="Playfair Display"/>
              <a:cs typeface="Playfair Display"/>
              <a:sym typeface="Playfair Display"/>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6" name="Shape 566"/>
        <p:cNvGrpSpPr/>
        <p:nvPr/>
      </p:nvGrpSpPr>
      <p:grpSpPr>
        <a:xfrm>
          <a:off x="0" y="0"/>
          <a:ext cx="0" cy="0"/>
          <a:chOff x="0" y="0"/>
          <a:chExt cx="0" cy="0"/>
        </a:xfrm>
      </p:grpSpPr>
      <p:pic>
        <p:nvPicPr>
          <p:cNvPr id="567" name="Google Shape;567;p91"/>
          <p:cNvPicPr preferRelativeResize="0"/>
          <p:nvPr/>
        </p:nvPicPr>
        <p:blipFill>
          <a:blip r:embed="rId3">
            <a:alphaModFix/>
          </a:blip>
          <a:stretch>
            <a:fillRect/>
          </a:stretch>
        </p:blipFill>
        <p:spPr>
          <a:xfrm>
            <a:off x="508000" y="427875"/>
            <a:ext cx="8172050" cy="4310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 name="Shape 90"/>
        <p:cNvGrpSpPr/>
        <p:nvPr/>
      </p:nvGrpSpPr>
      <p:grpSpPr>
        <a:xfrm>
          <a:off x="0" y="0"/>
          <a:ext cx="0" cy="0"/>
          <a:chOff x="0" y="0"/>
          <a:chExt cx="0" cy="0"/>
        </a:xfrm>
      </p:grpSpPr>
      <p:pic>
        <p:nvPicPr>
          <p:cNvPr id="91" name="Google Shape;91;p20"/>
          <p:cNvPicPr preferRelativeResize="0"/>
          <p:nvPr/>
        </p:nvPicPr>
        <p:blipFill rotWithShape="1">
          <a:blip r:embed="rId3">
            <a:alphaModFix/>
          </a:blip>
          <a:srcRect b="17145" l="0" r="0" t="2436"/>
          <a:stretch/>
        </p:blipFill>
        <p:spPr>
          <a:xfrm>
            <a:off x="0" y="0"/>
            <a:ext cx="9144001" cy="51435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1" name="Shape 571"/>
        <p:cNvGrpSpPr/>
        <p:nvPr/>
      </p:nvGrpSpPr>
      <p:grpSpPr>
        <a:xfrm>
          <a:off x="0" y="0"/>
          <a:ext cx="0" cy="0"/>
          <a:chOff x="0" y="0"/>
          <a:chExt cx="0" cy="0"/>
        </a:xfrm>
      </p:grpSpPr>
      <p:sp>
        <p:nvSpPr>
          <p:cNvPr id="572" name="Google Shape;572;p92"/>
          <p:cNvSpPr txBox="1"/>
          <p:nvPr>
            <p:ph type="ctrTitle"/>
          </p:nvPr>
        </p:nvSpPr>
        <p:spPr>
          <a:xfrm>
            <a:off x="0" y="4141400"/>
            <a:ext cx="9144000" cy="78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0A0F4B"/>
                </a:solidFill>
                <a:highlight>
                  <a:srgbClr val="FFFFFF"/>
                </a:highlight>
                <a:latin typeface="Playfair Display"/>
                <a:ea typeface="Playfair Display"/>
                <a:cs typeface="Playfair Display"/>
                <a:sym typeface="Playfair Display"/>
              </a:rPr>
              <a:t>A dip in a dashboard</a:t>
            </a:r>
            <a:endParaRPr sz="4000">
              <a:solidFill>
                <a:srgbClr val="0A0F4B"/>
              </a:solidFill>
              <a:highlight>
                <a:srgbClr val="FFFFFF"/>
              </a:highlight>
              <a:latin typeface="Playfair Display"/>
              <a:ea typeface="Playfair Display"/>
              <a:cs typeface="Playfair Display"/>
              <a:sym typeface="Playfair Display"/>
            </a:endParaRPr>
          </a:p>
        </p:txBody>
      </p:sp>
      <p:sp>
        <p:nvSpPr>
          <p:cNvPr id="573" name="Google Shape;573;p92"/>
          <p:cNvSpPr/>
          <p:nvPr/>
        </p:nvSpPr>
        <p:spPr>
          <a:xfrm>
            <a:off x="1964375" y="3590310"/>
            <a:ext cx="53442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Physiological needs</a:t>
            </a:r>
            <a:endParaRPr sz="2000">
              <a:solidFill>
                <a:srgbClr val="FFFFFF"/>
              </a:solidFill>
              <a:latin typeface="Playfair Display"/>
              <a:ea typeface="Playfair Display"/>
              <a:cs typeface="Playfair Display"/>
              <a:sym typeface="Playfair Display"/>
            </a:endParaRPr>
          </a:p>
        </p:txBody>
      </p:sp>
      <p:sp>
        <p:nvSpPr>
          <p:cNvPr id="574" name="Google Shape;574;p92"/>
          <p:cNvSpPr/>
          <p:nvPr/>
        </p:nvSpPr>
        <p:spPr>
          <a:xfrm>
            <a:off x="2350295" y="3039144"/>
            <a:ext cx="4578600" cy="551100"/>
          </a:xfrm>
          <a:prstGeom prst="trapezoid">
            <a:avLst>
              <a:gd fmla="val 65557" name="adj"/>
            </a:avLst>
          </a:prstGeom>
          <a:solidFill>
            <a:srgbClr val="B7E1C8"/>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191925"/>
                </a:solidFill>
                <a:latin typeface="Playfair Display"/>
                <a:ea typeface="Playfair Display"/>
                <a:cs typeface="Playfair Display"/>
                <a:sym typeface="Playfair Display"/>
              </a:rPr>
              <a:t>Safety and security</a:t>
            </a:r>
            <a:endParaRPr sz="2000">
              <a:solidFill>
                <a:srgbClr val="191925"/>
              </a:solidFill>
              <a:latin typeface="Playfair Display"/>
              <a:ea typeface="Playfair Display"/>
              <a:cs typeface="Playfair Display"/>
              <a:sym typeface="Playfair Display"/>
            </a:endParaRPr>
          </a:p>
        </p:txBody>
      </p:sp>
      <p:sp>
        <p:nvSpPr>
          <p:cNvPr id="575" name="Google Shape;575;p92"/>
          <p:cNvSpPr/>
          <p:nvPr/>
        </p:nvSpPr>
        <p:spPr>
          <a:xfrm>
            <a:off x="2732836" y="2487979"/>
            <a:ext cx="38103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Social belonging</a:t>
            </a:r>
            <a:endParaRPr sz="2000">
              <a:solidFill>
                <a:srgbClr val="FFFFFF"/>
              </a:solidFill>
              <a:latin typeface="Playfair Display"/>
              <a:ea typeface="Playfair Display"/>
              <a:cs typeface="Playfair Display"/>
              <a:sym typeface="Playfair Display"/>
            </a:endParaRPr>
          </a:p>
        </p:txBody>
      </p:sp>
      <p:sp>
        <p:nvSpPr>
          <p:cNvPr id="576" name="Google Shape;576;p92"/>
          <p:cNvSpPr/>
          <p:nvPr/>
        </p:nvSpPr>
        <p:spPr>
          <a:xfrm>
            <a:off x="3115606" y="1936813"/>
            <a:ext cx="30417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Esteem</a:t>
            </a:r>
            <a:endParaRPr sz="2000">
              <a:solidFill>
                <a:srgbClr val="FFFFFF"/>
              </a:solidFill>
              <a:latin typeface="Playfair Display"/>
              <a:ea typeface="Playfair Display"/>
              <a:cs typeface="Playfair Display"/>
              <a:sym typeface="Playfair Display"/>
            </a:endParaRPr>
          </a:p>
        </p:txBody>
      </p:sp>
      <p:sp>
        <p:nvSpPr>
          <p:cNvPr id="577" name="Google Shape;577;p92"/>
          <p:cNvSpPr/>
          <p:nvPr/>
        </p:nvSpPr>
        <p:spPr>
          <a:xfrm>
            <a:off x="3501526" y="215800"/>
            <a:ext cx="2269800" cy="17208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solidFill>
                <a:srgbClr val="FFFFFF"/>
              </a:solidFill>
              <a:highlight>
                <a:srgbClr val="FFFFFF"/>
              </a:highlight>
              <a:latin typeface="Playfair Display"/>
              <a:ea typeface="Playfair Display"/>
              <a:cs typeface="Playfair Display"/>
              <a:sym typeface="Playfair Display"/>
            </a:endParaRPr>
          </a:p>
        </p:txBody>
      </p:sp>
      <p:sp>
        <p:nvSpPr>
          <p:cNvPr id="578" name="Google Shape;578;p92"/>
          <p:cNvSpPr txBox="1"/>
          <p:nvPr/>
        </p:nvSpPr>
        <p:spPr>
          <a:xfrm>
            <a:off x="3531675" y="710075"/>
            <a:ext cx="2206500" cy="1226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Self-</a:t>
            </a:r>
            <a:endParaRPr sz="2000">
              <a:solidFill>
                <a:srgbClr val="FFFFFF"/>
              </a:solidFill>
              <a:latin typeface="Playfair Display"/>
              <a:ea typeface="Playfair Display"/>
              <a:cs typeface="Playfair Display"/>
              <a:sym typeface="Playfair Display"/>
            </a:endParaRPr>
          </a:p>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actualization</a:t>
            </a:r>
            <a:endParaRPr sz="2000">
              <a:solidFill>
                <a:srgbClr val="FFFFFF"/>
              </a:solidFill>
              <a:latin typeface="Playfair Display"/>
              <a:ea typeface="Playfair Display"/>
              <a:cs typeface="Playfair Display"/>
              <a:sym typeface="Playfair Display"/>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2" name="Shape 582"/>
        <p:cNvGrpSpPr/>
        <p:nvPr/>
      </p:nvGrpSpPr>
      <p:grpSpPr>
        <a:xfrm>
          <a:off x="0" y="0"/>
          <a:ext cx="0" cy="0"/>
          <a:chOff x="0" y="0"/>
          <a:chExt cx="0" cy="0"/>
        </a:xfrm>
      </p:grpSpPr>
      <p:pic>
        <p:nvPicPr>
          <p:cNvPr id="583" name="Google Shape;583;p93"/>
          <p:cNvPicPr preferRelativeResize="0"/>
          <p:nvPr/>
        </p:nvPicPr>
        <p:blipFill>
          <a:blip r:embed="rId3">
            <a:alphaModFix/>
          </a:blip>
          <a:stretch>
            <a:fillRect/>
          </a:stretch>
        </p:blipFill>
        <p:spPr>
          <a:xfrm>
            <a:off x="1234250" y="245575"/>
            <a:ext cx="6675500" cy="4652349"/>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7" name="Shape 587"/>
        <p:cNvGrpSpPr/>
        <p:nvPr/>
      </p:nvGrpSpPr>
      <p:grpSpPr>
        <a:xfrm>
          <a:off x="0" y="0"/>
          <a:ext cx="0" cy="0"/>
          <a:chOff x="0" y="0"/>
          <a:chExt cx="0" cy="0"/>
        </a:xfrm>
      </p:grpSpPr>
      <p:pic>
        <p:nvPicPr>
          <p:cNvPr id="588" name="Google Shape;588;p94"/>
          <p:cNvPicPr preferRelativeResize="0"/>
          <p:nvPr/>
        </p:nvPicPr>
        <p:blipFill rotWithShape="1">
          <a:blip r:embed="rId3">
            <a:alphaModFix/>
          </a:blip>
          <a:srcRect b="0" l="0" r="1584" t="0"/>
          <a:stretch/>
        </p:blipFill>
        <p:spPr>
          <a:xfrm>
            <a:off x="764337" y="1320974"/>
            <a:ext cx="7615324" cy="250155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2" name="Shape 592"/>
        <p:cNvGrpSpPr/>
        <p:nvPr/>
      </p:nvGrpSpPr>
      <p:grpSpPr>
        <a:xfrm>
          <a:off x="0" y="0"/>
          <a:ext cx="0" cy="0"/>
          <a:chOff x="0" y="0"/>
          <a:chExt cx="0" cy="0"/>
        </a:xfrm>
      </p:grpSpPr>
      <p:pic>
        <p:nvPicPr>
          <p:cNvPr id="593" name="Google Shape;593;p95"/>
          <p:cNvPicPr preferRelativeResize="0"/>
          <p:nvPr/>
        </p:nvPicPr>
        <p:blipFill>
          <a:blip r:embed="rId3">
            <a:alphaModFix/>
          </a:blip>
          <a:stretch>
            <a:fillRect/>
          </a:stretch>
        </p:blipFill>
        <p:spPr>
          <a:xfrm>
            <a:off x="1155775" y="152400"/>
            <a:ext cx="6832455" cy="4838697"/>
          </a:xfrm>
          <a:prstGeom prst="rect">
            <a:avLst/>
          </a:prstGeom>
          <a:noFill/>
          <a:ln cap="flat" cmpd="sng" w="28575">
            <a:solidFill>
              <a:srgbClr val="191925"/>
            </a:solidFill>
            <a:prstDash val="solid"/>
            <a:round/>
            <a:headEnd len="sm" w="sm" type="none"/>
            <a:tailEnd len="sm" w="sm" type="none"/>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7" name="Shape 597"/>
        <p:cNvGrpSpPr/>
        <p:nvPr/>
      </p:nvGrpSpPr>
      <p:grpSpPr>
        <a:xfrm>
          <a:off x="0" y="0"/>
          <a:ext cx="0" cy="0"/>
          <a:chOff x="0" y="0"/>
          <a:chExt cx="0" cy="0"/>
        </a:xfrm>
      </p:grpSpPr>
      <p:sp>
        <p:nvSpPr>
          <p:cNvPr id="598" name="Google Shape;598;p96"/>
          <p:cNvSpPr txBox="1"/>
          <p:nvPr>
            <p:ph type="ctrTitle"/>
          </p:nvPr>
        </p:nvSpPr>
        <p:spPr>
          <a:xfrm>
            <a:off x="0" y="4141400"/>
            <a:ext cx="9144000" cy="78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0A0F4B"/>
                </a:solidFill>
                <a:highlight>
                  <a:srgbClr val="FFFFFF"/>
                </a:highlight>
                <a:latin typeface="Playfair Display"/>
                <a:ea typeface="Playfair Display"/>
                <a:cs typeface="Playfair Display"/>
                <a:sym typeface="Playfair Display"/>
              </a:rPr>
              <a:t>Change</a:t>
            </a:r>
            <a:endParaRPr sz="4000">
              <a:solidFill>
                <a:srgbClr val="0A0F4B"/>
              </a:solidFill>
              <a:highlight>
                <a:srgbClr val="FFFFFF"/>
              </a:highlight>
              <a:latin typeface="Playfair Display"/>
              <a:ea typeface="Playfair Display"/>
              <a:cs typeface="Playfair Display"/>
              <a:sym typeface="Playfair Display"/>
            </a:endParaRPr>
          </a:p>
        </p:txBody>
      </p:sp>
      <p:sp>
        <p:nvSpPr>
          <p:cNvPr id="599" name="Google Shape;599;p96"/>
          <p:cNvSpPr/>
          <p:nvPr/>
        </p:nvSpPr>
        <p:spPr>
          <a:xfrm>
            <a:off x="1964375" y="3590310"/>
            <a:ext cx="53442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Physiological needs</a:t>
            </a:r>
            <a:endParaRPr sz="2000">
              <a:solidFill>
                <a:srgbClr val="FFFFFF"/>
              </a:solidFill>
              <a:latin typeface="Playfair Display"/>
              <a:ea typeface="Playfair Display"/>
              <a:cs typeface="Playfair Display"/>
              <a:sym typeface="Playfair Display"/>
            </a:endParaRPr>
          </a:p>
        </p:txBody>
      </p:sp>
      <p:sp>
        <p:nvSpPr>
          <p:cNvPr id="600" name="Google Shape;600;p96"/>
          <p:cNvSpPr/>
          <p:nvPr/>
        </p:nvSpPr>
        <p:spPr>
          <a:xfrm>
            <a:off x="2350295" y="3039144"/>
            <a:ext cx="4578600" cy="551100"/>
          </a:xfrm>
          <a:prstGeom prst="trapezoid">
            <a:avLst>
              <a:gd fmla="val 65557" name="adj"/>
            </a:avLst>
          </a:prstGeom>
          <a:solidFill>
            <a:srgbClr val="B7E1C8"/>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191925"/>
                </a:solidFill>
                <a:latin typeface="Playfair Display"/>
                <a:ea typeface="Playfair Display"/>
                <a:cs typeface="Playfair Display"/>
                <a:sym typeface="Playfair Display"/>
              </a:rPr>
              <a:t>Safety and security</a:t>
            </a:r>
            <a:endParaRPr sz="2000">
              <a:solidFill>
                <a:srgbClr val="191925"/>
              </a:solidFill>
              <a:latin typeface="Playfair Display"/>
              <a:ea typeface="Playfair Display"/>
              <a:cs typeface="Playfair Display"/>
              <a:sym typeface="Playfair Display"/>
            </a:endParaRPr>
          </a:p>
        </p:txBody>
      </p:sp>
      <p:sp>
        <p:nvSpPr>
          <p:cNvPr id="601" name="Google Shape;601;p96"/>
          <p:cNvSpPr/>
          <p:nvPr/>
        </p:nvSpPr>
        <p:spPr>
          <a:xfrm>
            <a:off x="2732836" y="2487979"/>
            <a:ext cx="38103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Social belonging</a:t>
            </a:r>
            <a:endParaRPr sz="2000">
              <a:solidFill>
                <a:srgbClr val="FFFFFF"/>
              </a:solidFill>
              <a:latin typeface="Playfair Display"/>
              <a:ea typeface="Playfair Display"/>
              <a:cs typeface="Playfair Display"/>
              <a:sym typeface="Playfair Display"/>
            </a:endParaRPr>
          </a:p>
        </p:txBody>
      </p:sp>
      <p:sp>
        <p:nvSpPr>
          <p:cNvPr id="602" name="Google Shape;602;p96"/>
          <p:cNvSpPr/>
          <p:nvPr/>
        </p:nvSpPr>
        <p:spPr>
          <a:xfrm>
            <a:off x="3115606" y="1936813"/>
            <a:ext cx="30417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Esteem</a:t>
            </a:r>
            <a:endParaRPr sz="2000">
              <a:solidFill>
                <a:srgbClr val="FFFFFF"/>
              </a:solidFill>
              <a:latin typeface="Playfair Display"/>
              <a:ea typeface="Playfair Display"/>
              <a:cs typeface="Playfair Display"/>
              <a:sym typeface="Playfair Display"/>
            </a:endParaRPr>
          </a:p>
        </p:txBody>
      </p:sp>
      <p:sp>
        <p:nvSpPr>
          <p:cNvPr id="603" name="Google Shape;603;p96"/>
          <p:cNvSpPr/>
          <p:nvPr/>
        </p:nvSpPr>
        <p:spPr>
          <a:xfrm>
            <a:off x="3501526" y="215800"/>
            <a:ext cx="2269800" cy="17208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solidFill>
                <a:srgbClr val="FFFFFF"/>
              </a:solidFill>
              <a:highlight>
                <a:srgbClr val="FFFFFF"/>
              </a:highlight>
              <a:latin typeface="Playfair Display"/>
              <a:ea typeface="Playfair Display"/>
              <a:cs typeface="Playfair Display"/>
              <a:sym typeface="Playfair Display"/>
            </a:endParaRPr>
          </a:p>
        </p:txBody>
      </p:sp>
      <p:sp>
        <p:nvSpPr>
          <p:cNvPr id="604" name="Google Shape;604;p96"/>
          <p:cNvSpPr txBox="1"/>
          <p:nvPr/>
        </p:nvSpPr>
        <p:spPr>
          <a:xfrm>
            <a:off x="3531675" y="710075"/>
            <a:ext cx="2206500" cy="1226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Self-</a:t>
            </a:r>
            <a:endParaRPr sz="2000">
              <a:solidFill>
                <a:srgbClr val="FFFFFF"/>
              </a:solidFill>
              <a:latin typeface="Playfair Display"/>
              <a:ea typeface="Playfair Display"/>
              <a:cs typeface="Playfair Display"/>
              <a:sym typeface="Playfair Display"/>
            </a:endParaRPr>
          </a:p>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actualization</a:t>
            </a:r>
            <a:endParaRPr sz="2000">
              <a:solidFill>
                <a:srgbClr val="FFFFFF"/>
              </a:solidFill>
              <a:latin typeface="Playfair Display"/>
              <a:ea typeface="Playfair Display"/>
              <a:cs typeface="Playfair Display"/>
              <a:sym typeface="Playfair Display"/>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8" name="Shape 608"/>
        <p:cNvGrpSpPr/>
        <p:nvPr/>
      </p:nvGrpSpPr>
      <p:grpSpPr>
        <a:xfrm>
          <a:off x="0" y="0"/>
          <a:ext cx="0" cy="0"/>
          <a:chOff x="0" y="0"/>
          <a:chExt cx="0" cy="0"/>
        </a:xfrm>
      </p:grpSpPr>
      <p:pic>
        <p:nvPicPr>
          <p:cNvPr id="609" name="Google Shape;609;p97"/>
          <p:cNvPicPr preferRelativeResize="0"/>
          <p:nvPr/>
        </p:nvPicPr>
        <p:blipFill>
          <a:blip r:embed="rId3">
            <a:alphaModFix/>
          </a:blip>
          <a:stretch>
            <a:fillRect/>
          </a:stretch>
        </p:blipFill>
        <p:spPr>
          <a:xfrm>
            <a:off x="595963" y="510287"/>
            <a:ext cx="7952074" cy="4122924"/>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3" name="Shape 613"/>
        <p:cNvGrpSpPr/>
        <p:nvPr/>
      </p:nvGrpSpPr>
      <p:grpSpPr>
        <a:xfrm>
          <a:off x="0" y="0"/>
          <a:ext cx="0" cy="0"/>
          <a:chOff x="0" y="0"/>
          <a:chExt cx="0" cy="0"/>
        </a:xfrm>
      </p:grpSpPr>
      <p:pic>
        <p:nvPicPr>
          <p:cNvPr id="614" name="Google Shape;614;p98"/>
          <p:cNvPicPr preferRelativeResize="0"/>
          <p:nvPr/>
        </p:nvPicPr>
        <p:blipFill rotWithShape="1">
          <a:blip r:embed="rId3">
            <a:alphaModFix/>
          </a:blip>
          <a:srcRect b="0" l="-29" r="1342" t="0"/>
          <a:stretch/>
        </p:blipFill>
        <p:spPr>
          <a:xfrm>
            <a:off x="-129875" y="0"/>
            <a:ext cx="9273875" cy="5143499"/>
          </a:xfrm>
          <a:prstGeom prst="rect">
            <a:avLst/>
          </a:prstGeom>
          <a:noFill/>
          <a:ln>
            <a:noFill/>
          </a:ln>
        </p:spPr>
      </p:pic>
      <p:sp>
        <p:nvSpPr>
          <p:cNvPr id="615" name="Google Shape;615;p98"/>
          <p:cNvSpPr txBox="1"/>
          <p:nvPr>
            <p:ph idx="4294967295" type="ctrTitle"/>
          </p:nvPr>
        </p:nvSpPr>
        <p:spPr>
          <a:xfrm>
            <a:off x="254175" y="2971725"/>
            <a:ext cx="5870400" cy="195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5000">
                <a:solidFill>
                  <a:srgbClr val="FFFFFF"/>
                </a:solidFill>
                <a:highlight>
                  <a:srgbClr val="191925"/>
                </a:highlight>
                <a:latin typeface="Playfair Display"/>
                <a:ea typeface="Playfair Display"/>
                <a:cs typeface="Playfair Display"/>
                <a:sym typeface="Playfair Display"/>
              </a:rPr>
              <a:t>How do we connect with others?</a:t>
            </a:r>
            <a:endParaRPr sz="5000">
              <a:solidFill>
                <a:srgbClr val="FFFFFF"/>
              </a:solidFill>
              <a:highlight>
                <a:srgbClr val="191925"/>
              </a:highlight>
              <a:latin typeface="Playfair Display"/>
              <a:ea typeface="Playfair Display"/>
              <a:cs typeface="Playfair Display"/>
              <a:sym typeface="Playfair Display"/>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9" name="Shape 619"/>
        <p:cNvGrpSpPr/>
        <p:nvPr/>
      </p:nvGrpSpPr>
      <p:grpSpPr>
        <a:xfrm>
          <a:off x="0" y="0"/>
          <a:ext cx="0" cy="0"/>
          <a:chOff x="0" y="0"/>
          <a:chExt cx="0" cy="0"/>
        </a:xfrm>
      </p:grpSpPr>
      <p:sp>
        <p:nvSpPr>
          <p:cNvPr id="620" name="Google Shape;620;p99"/>
          <p:cNvSpPr/>
          <p:nvPr/>
        </p:nvSpPr>
        <p:spPr>
          <a:xfrm>
            <a:off x="1964375" y="3590310"/>
            <a:ext cx="53442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Physiological needs</a:t>
            </a:r>
            <a:endParaRPr sz="2000">
              <a:solidFill>
                <a:srgbClr val="FFFFFF"/>
              </a:solidFill>
              <a:latin typeface="Playfair Display"/>
              <a:ea typeface="Playfair Display"/>
              <a:cs typeface="Playfair Display"/>
              <a:sym typeface="Playfair Display"/>
            </a:endParaRPr>
          </a:p>
        </p:txBody>
      </p:sp>
      <p:sp>
        <p:nvSpPr>
          <p:cNvPr id="621" name="Google Shape;621;p99"/>
          <p:cNvSpPr/>
          <p:nvPr/>
        </p:nvSpPr>
        <p:spPr>
          <a:xfrm>
            <a:off x="2350295" y="3039144"/>
            <a:ext cx="45786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Safety and security</a:t>
            </a:r>
            <a:endParaRPr sz="2000">
              <a:solidFill>
                <a:srgbClr val="FFFFFF"/>
              </a:solidFill>
              <a:latin typeface="Playfair Display"/>
              <a:ea typeface="Playfair Display"/>
              <a:cs typeface="Playfair Display"/>
              <a:sym typeface="Playfair Display"/>
            </a:endParaRPr>
          </a:p>
        </p:txBody>
      </p:sp>
      <p:sp>
        <p:nvSpPr>
          <p:cNvPr id="622" name="Google Shape;622;p99"/>
          <p:cNvSpPr/>
          <p:nvPr/>
        </p:nvSpPr>
        <p:spPr>
          <a:xfrm>
            <a:off x="2732836" y="2487979"/>
            <a:ext cx="3810300" cy="551100"/>
          </a:xfrm>
          <a:prstGeom prst="trapezoid">
            <a:avLst>
              <a:gd fmla="val 65557" name="adj"/>
            </a:avLst>
          </a:prstGeom>
          <a:solidFill>
            <a:srgbClr val="98D5B0"/>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191925"/>
                </a:solidFill>
                <a:latin typeface="Playfair Display"/>
                <a:ea typeface="Playfair Display"/>
                <a:cs typeface="Playfair Display"/>
                <a:sym typeface="Playfair Display"/>
              </a:rPr>
              <a:t>Social belonging</a:t>
            </a:r>
            <a:endParaRPr sz="2000">
              <a:solidFill>
                <a:srgbClr val="191925"/>
              </a:solidFill>
              <a:latin typeface="Playfair Display"/>
              <a:ea typeface="Playfair Display"/>
              <a:cs typeface="Playfair Display"/>
              <a:sym typeface="Playfair Display"/>
            </a:endParaRPr>
          </a:p>
        </p:txBody>
      </p:sp>
      <p:sp>
        <p:nvSpPr>
          <p:cNvPr id="623" name="Google Shape;623;p99"/>
          <p:cNvSpPr/>
          <p:nvPr/>
        </p:nvSpPr>
        <p:spPr>
          <a:xfrm>
            <a:off x="3115606" y="1936813"/>
            <a:ext cx="30417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Esteem</a:t>
            </a:r>
            <a:endParaRPr sz="2000">
              <a:solidFill>
                <a:srgbClr val="FFFFFF"/>
              </a:solidFill>
              <a:latin typeface="Playfair Display"/>
              <a:ea typeface="Playfair Display"/>
              <a:cs typeface="Playfair Display"/>
              <a:sym typeface="Playfair Display"/>
            </a:endParaRPr>
          </a:p>
        </p:txBody>
      </p:sp>
      <p:sp>
        <p:nvSpPr>
          <p:cNvPr id="624" name="Google Shape;624;p99"/>
          <p:cNvSpPr/>
          <p:nvPr/>
        </p:nvSpPr>
        <p:spPr>
          <a:xfrm>
            <a:off x="3501526" y="215800"/>
            <a:ext cx="2269800" cy="17208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solidFill>
                <a:srgbClr val="FFFFFF"/>
              </a:solidFill>
              <a:highlight>
                <a:srgbClr val="FFFFFF"/>
              </a:highlight>
              <a:latin typeface="Playfair Display"/>
              <a:ea typeface="Playfair Display"/>
              <a:cs typeface="Playfair Display"/>
              <a:sym typeface="Playfair Display"/>
            </a:endParaRPr>
          </a:p>
        </p:txBody>
      </p:sp>
      <p:sp>
        <p:nvSpPr>
          <p:cNvPr id="625" name="Google Shape;625;p99"/>
          <p:cNvSpPr txBox="1"/>
          <p:nvPr/>
        </p:nvSpPr>
        <p:spPr>
          <a:xfrm>
            <a:off x="3531675" y="710075"/>
            <a:ext cx="2206500" cy="1226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Self-</a:t>
            </a:r>
            <a:endParaRPr sz="2000">
              <a:solidFill>
                <a:srgbClr val="FFFFFF"/>
              </a:solidFill>
              <a:latin typeface="Playfair Display"/>
              <a:ea typeface="Playfair Display"/>
              <a:cs typeface="Playfair Display"/>
              <a:sym typeface="Playfair Display"/>
            </a:endParaRPr>
          </a:p>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actualization</a:t>
            </a:r>
            <a:endParaRPr sz="2000">
              <a:solidFill>
                <a:srgbClr val="FFFFFF"/>
              </a:solidFill>
              <a:latin typeface="Playfair Display"/>
              <a:ea typeface="Playfair Display"/>
              <a:cs typeface="Playfair Display"/>
              <a:sym typeface="Playfair Display"/>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9" name="Shape 629"/>
        <p:cNvGrpSpPr/>
        <p:nvPr/>
      </p:nvGrpSpPr>
      <p:grpSpPr>
        <a:xfrm>
          <a:off x="0" y="0"/>
          <a:ext cx="0" cy="0"/>
          <a:chOff x="0" y="0"/>
          <a:chExt cx="0" cy="0"/>
        </a:xfrm>
      </p:grpSpPr>
      <p:sp>
        <p:nvSpPr>
          <p:cNvPr id="630" name="Google Shape;630;p100"/>
          <p:cNvSpPr txBox="1"/>
          <p:nvPr>
            <p:ph type="ctrTitle"/>
          </p:nvPr>
        </p:nvSpPr>
        <p:spPr>
          <a:xfrm>
            <a:off x="0" y="4141400"/>
            <a:ext cx="9144000" cy="78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0A0F4B"/>
                </a:solidFill>
                <a:highlight>
                  <a:srgbClr val="FFFFFF"/>
                </a:highlight>
                <a:latin typeface="Playfair Display"/>
                <a:ea typeface="Playfair Display"/>
                <a:cs typeface="Playfair Display"/>
                <a:sym typeface="Playfair Display"/>
              </a:rPr>
              <a:t>Presenting our work</a:t>
            </a:r>
            <a:endParaRPr sz="4000">
              <a:solidFill>
                <a:srgbClr val="0A0F4B"/>
              </a:solidFill>
              <a:highlight>
                <a:srgbClr val="FFFFFF"/>
              </a:highlight>
              <a:latin typeface="Playfair Display"/>
              <a:ea typeface="Playfair Display"/>
              <a:cs typeface="Playfair Display"/>
              <a:sym typeface="Playfair Display"/>
            </a:endParaRPr>
          </a:p>
        </p:txBody>
      </p:sp>
      <p:sp>
        <p:nvSpPr>
          <p:cNvPr id="631" name="Google Shape;631;p100"/>
          <p:cNvSpPr/>
          <p:nvPr/>
        </p:nvSpPr>
        <p:spPr>
          <a:xfrm>
            <a:off x="1964375" y="3590310"/>
            <a:ext cx="53442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Physiological needs</a:t>
            </a:r>
            <a:endParaRPr sz="2000">
              <a:solidFill>
                <a:srgbClr val="FFFFFF"/>
              </a:solidFill>
              <a:latin typeface="Playfair Display"/>
              <a:ea typeface="Playfair Display"/>
              <a:cs typeface="Playfair Display"/>
              <a:sym typeface="Playfair Display"/>
            </a:endParaRPr>
          </a:p>
        </p:txBody>
      </p:sp>
      <p:sp>
        <p:nvSpPr>
          <p:cNvPr id="632" name="Google Shape;632;p100"/>
          <p:cNvSpPr/>
          <p:nvPr/>
        </p:nvSpPr>
        <p:spPr>
          <a:xfrm>
            <a:off x="2350295" y="3039144"/>
            <a:ext cx="45786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Safety and security</a:t>
            </a:r>
            <a:endParaRPr sz="2000">
              <a:solidFill>
                <a:srgbClr val="FFFFFF"/>
              </a:solidFill>
              <a:latin typeface="Playfair Display"/>
              <a:ea typeface="Playfair Display"/>
              <a:cs typeface="Playfair Display"/>
              <a:sym typeface="Playfair Display"/>
            </a:endParaRPr>
          </a:p>
        </p:txBody>
      </p:sp>
      <p:sp>
        <p:nvSpPr>
          <p:cNvPr id="633" name="Google Shape;633;p100"/>
          <p:cNvSpPr/>
          <p:nvPr/>
        </p:nvSpPr>
        <p:spPr>
          <a:xfrm>
            <a:off x="2732836" y="2487979"/>
            <a:ext cx="3810300" cy="551100"/>
          </a:xfrm>
          <a:prstGeom prst="trapezoid">
            <a:avLst>
              <a:gd fmla="val 65557" name="adj"/>
            </a:avLst>
          </a:prstGeom>
          <a:solidFill>
            <a:srgbClr val="98D5B0"/>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191925"/>
                </a:solidFill>
                <a:latin typeface="Playfair Display"/>
                <a:ea typeface="Playfair Display"/>
                <a:cs typeface="Playfair Display"/>
                <a:sym typeface="Playfair Display"/>
              </a:rPr>
              <a:t>Social belonging</a:t>
            </a:r>
            <a:endParaRPr sz="2000">
              <a:solidFill>
                <a:srgbClr val="191925"/>
              </a:solidFill>
              <a:latin typeface="Playfair Display"/>
              <a:ea typeface="Playfair Display"/>
              <a:cs typeface="Playfair Display"/>
              <a:sym typeface="Playfair Display"/>
            </a:endParaRPr>
          </a:p>
        </p:txBody>
      </p:sp>
      <p:sp>
        <p:nvSpPr>
          <p:cNvPr id="634" name="Google Shape;634;p100"/>
          <p:cNvSpPr/>
          <p:nvPr/>
        </p:nvSpPr>
        <p:spPr>
          <a:xfrm>
            <a:off x="3115606" y="1936813"/>
            <a:ext cx="30417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Esteem</a:t>
            </a:r>
            <a:endParaRPr sz="2000">
              <a:solidFill>
                <a:srgbClr val="FFFFFF"/>
              </a:solidFill>
              <a:latin typeface="Playfair Display"/>
              <a:ea typeface="Playfair Display"/>
              <a:cs typeface="Playfair Display"/>
              <a:sym typeface="Playfair Display"/>
            </a:endParaRPr>
          </a:p>
        </p:txBody>
      </p:sp>
      <p:sp>
        <p:nvSpPr>
          <p:cNvPr id="635" name="Google Shape;635;p100"/>
          <p:cNvSpPr/>
          <p:nvPr/>
        </p:nvSpPr>
        <p:spPr>
          <a:xfrm>
            <a:off x="3501526" y="215800"/>
            <a:ext cx="2269800" cy="17208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solidFill>
                <a:srgbClr val="FFFFFF"/>
              </a:solidFill>
              <a:highlight>
                <a:srgbClr val="FFFFFF"/>
              </a:highlight>
              <a:latin typeface="Playfair Display"/>
              <a:ea typeface="Playfair Display"/>
              <a:cs typeface="Playfair Display"/>
              <a:sym typeface="Playfair Display"/>
            </a:endParaRPr>
          </a:p>
        </p:txBody>
      </p:sp>
      <p:sp>
        <p:nvSpPr>
          <p:cNvPr id="636" name="Google Shape;636;p100"/>
          <p:cNvSpPr txBox="1"/>
          <p:nvPr/>
        </p:nvSpPr>
        <p:spPr>
          <a:xfrm>
            <a:off x="3531675" y="710075"/>
            <a:ext cx="2206500" cy="1226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Self-</a:t>
            </a:r>
            <a:endParaRPr sz="2000">
              <a:solidFill>
                <a:srgbClr val="FFFFFF"/>
              </a:solidFill>
              <a:latin typeface="Playfair Display"/>
              <a:ea typeface="Playfair Display"/>
              <a:cs typeface="Playfair Display"/>
              <a:sym typeface="Playfair Display"/>
            </a:endParaRPr>
          </a:p>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actualization</a:t>
            </a:r>
            <a:endParaRPr sz="2000">
              <a:solidFill>
                <a:srgbClr val="FFFFFF"/>
              </a:solidFill>
              <a:latin typeface="Playfair Display"/>
              <a:ea typeface="Playfair Display"/>
              <a:cs typeface="Playfair Display"/>
              <a:sym typeface="Playfair Display"/>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0" name="Shape 640"/>
        <p:cNvGrpSpPr/>
        <p:nvPr/>
      </p:nvGrpSpPr>
      <p:grpSpPr>
        <a:xfrm>
          <a:off x="0" y="0"/>
          <a:ext cx="0" cy="0"/>
          <a:chOff x="0" y="0"/>
          <a:chExt cx="0" cy="0"/>
        </a:xfrm>
      </p:grpSpPr>
      <p:sp>
        <p:nvSpPr>
          <p:cNvPr id="641" name="Google Shape;641;p101"/>
          <p:cNvSpPr txBox="1"/>
          <p:nvPr>
            <p:ph idx="4294967295" type="ctrTitle"/>
          </p:nvPr>
        </p:nvSpPr>
        <p:spPr>
          <a:xfrm>
            <a:off x="796050" y="290100"/>
            <a:ext cx="2985300" cy="456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0A0F4B"/>
                </a:solidFill>
                <a:latin typeface="Playfair Display"/>
                <a:ea typeface="Playfair Display"/>
                <a:cs typeface="Playfair Display"/>
                <a:sym typeface="Playfair Display"/>
              </a:rPr>
              <a:t>Collect</a:t>
            </a:r>
            <a:endParaRPr sz="30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rPr lang="en" sz="3000">
                <a:solidFill>
                  <a:srgbClr val="0A0F4B"/>
                </a:solidFill>
                <a:latin typeface="Playfair Display"/>
                <a:ea typeface="Playfair Display"/>
                <a:cs typeface="Playfair Display"/>
                <a:sym typeface="Playfair Display"/>
              </a:rPr>
              <a:t>Store</a:t>
            </a:r>
            <a:endParaRPr sz="30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rPr lang="en" sz="3000">
                <a:solidFill>
                  <a:srgbClr val="0A0F4B"/>
                </a:solidFill>
                <a:latin typeface="Playfair Display"/>
                <a:ea typeface="Playfair Display"/>
                <a:cs typeface="Playfair Display"/>
                <a:sym typeface="Playfair Display"/>
              </a:rPr>
              <a:t>Validate</a:t>
            </a:r>
            <a:endParaRPr sz="30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rPr lang="en" sz="3000">
                <a:solidFill>
                  <a:srgbClr val="0A0F4B"/>
                </a:solidFill>
                <a:latin typeface="Playfair Display"/>
                <a:ea typeface="Playfair Display"/>
                <a:cs typeface="Playfair Display"/>
                <a:sym typeface="Playfair Display"/>
              </a:rPr>
              <a:t>Clean</a:t>
            </a:r>
            <a:endParaRPr sz="30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rPr lang="en" sz="3000">
                <a:solidFill>
                  <a:srgbClr val="0A0F4B"/>
                </a:solidFill>
                <a:latin typeface="Playfair Display"/>
                <a:ea typeface="Playfair Display"/>
                <a:cs typeface="Playfair Display"/>
                <a:sym typeface="Playfair Display"/>
              </a:rPr>
              <a:t>Manipulate</a:t>
            </a:r>
            <a:endParaRPr sz="30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rPr lang="en" sz="3000">
                <a:solidFill>
                  <a:srgbClr val="0A0F4B"/>
                </a:solidFill>
                <a:latin typeface="Playfair Display"/>
                <a:ea typeface="Playfair Display"/>
                <a:cs typeface="Playfair Display"/>
                <a:sym typeface="Playfair Display"/>
              </a:rPr>
              <a:t>Model</a:t>
            </a:r>
            <a:endParaRPr sz="30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rPr lang="en" sz="3000">
                <a:solidFill>
                  <a:srgbClr val="0A0F4B"/>
                </a:solidFill>
                <a:latin typeface="Playfair Display"/>
                <a:ea typeface="Playfair Display"/>
                <a:cs typeface="Playfair Display"/>
                <a:sym typeface="Playfair Display"/>
              </a:rPr>
              <a:t>Analyze</a:t>
            </a:r>
            <a:endParaRPr sz="30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rPr lang="en" sz="3000">
                <a:solidFill>
                  <a:srgbClr val="0A0F4B"/>
                </a:solidFill>
                <a:latin typeface="Playfair Display"/>
                <a:ea typeface="Playfair Display"/>
                <a:cs typeface="Playfair Display"/>
                <a:sym typeface="Playfair Display"/>
              </a:rPr>
              <a:t>Visualize</a:t>
            </a:r>
            <a:endParaRPr sz="3000">
              <a:solidFill>
                <a:srgbClr val="0A0F4B"/>
              </a:solidFill>
              <a:latin typeface="Playfair Display"/>
              <a:ea typeface="Playfair Display"/>
              <a:cs typeface="Playfair Display"/>
              <a:sym typeface="Playfair Display"/>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sp>
        <p:nvSpPr>
          <p:cNvPr id="96" name="Google Shape;96;p21"/>
          <p:cNvSpPr txBox="1"/>
          <p:nvPr>
            <p:ph idx="4294967295" type="subTitle"/>
          </p:nvPr>
        </p:nvSpPr>
        <p:spPr>
          <a:xfrm>
            <a:off x="311700" y="3646750"/>
            <a:ext cx="8520600" cy="792600"/>
          </a:xfrm>
          <a:prstGeom prst="rect">
            <a:avLst/>
          </a:prstGeom>
        </p:spPr>
        <p:txBody>
          <a:bodyPr anchorCtr="0" anchor="t" bIns="91425" lIns="91425" spcFirstLastPara="1" rIns="91425" wrap="square" tIns="91425">
            <a:noAutofit/>
          </a:bodyPr>
          <a:lstStyle/>
          <a:p>
            <a:pPr indent="0" lvl="0" marL="0" rtl="0" algn="r">
              <a:spcBef>
                <a:spcPts val="0"/>
              </a:spcBef>
              <a:spcAft>
                <a:spcPts val="1600"/>
              </a:spcAft>
              <a:buNone/>
            </a:pPr>
            <a:r>
              <a:rPr lang="en">
                <a:solidFill>
                  <a:srgbClr val="FFFFFF"/>
                </a:solidFill>
                <a:latin typeface="Playfair Display"/>
                <a:ea typeface="Playfair Display"/>
                <a:cs typeface="Playfair Display"/>
                <a:sym typeface="Playfair Display"/>
              </a:rPr>
              <a:t>AN</a:t>
            </a:r>
            <a:endParaRPr>
              <a:solidFill>
                <a:srgbClr val="FFFFFF"/>
              </a:solidFill>
              <a:latin typeface="Playfair Display"/>
              <a:ea typeface="Playfair Display"/>
              <a:cs typeface="Playfair Display"/>
              <a:sym typeface="Playfair Display"/>
            </a:endParaRPr>
          </a:p>
        </p:txBody>
      </p:sp>
      <p:pic>
        <p:nvPicPr>
          <p:cNvPr id="97" name="Google Shape;97;p21"/>
          <p:cNvPicPr preferRelativeResize="0"/>
          <p:nvPr/>
        </p:nvPicPr>
        <p:blipFill rotWithShape="1">
          <a:blip r:embed="rId3">
            <a:alphaModFix/>
          </a:blip>
          <a:srcRect b="17145" l="0" r="0" t="2436"/>
          <a:stretch/>
        </p:blipFill>
        <p:spPr>
          <a:xfrm>
            <a:off x="0" y="0"/>
            <a:ext cx="9144001" cy="5143500"/>
          </a:xfrm>
          <a:prstGeom prst="rect">
            <a:avLst/>
          </a:prstGeom>
          <a:noFill/>
          <a:ln>
            <a:noFill/>
          </a:ln>
        </p:spPr>
      </p:pic>
      <p:sp>
        <p:nvSpPr>
          <p:cNvPr id="98" name="Google Shape;98;p21"/>
          <p:cNvSpPr txBox="1"/>
          <p:nvPr/>
        </p:nvSpPr>
        <p:spPr>
          <a:xfrm>
            <a:off x="1362675" y="2257525"/>
            <a:ext cx="2763600" cy="73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400">
                <a:solidFill>
                  <a:srgbClr val="A61C00"/>
                </a:solidFill>
                <a:highlight>
                  <a:srgbClr val="0A0F4B"/>
                </a:highlight>
                <a:latin typeface="Oswald"/>
                <a:ea typeface="Oswald"/>
                <a:cs typeface="Oswald"/>
                <a:sym typeface="Oswald"/>
              </a:rPr>
              <a:t>N</a:t>
            </a:r>
            <a:r>
              <a:rPr lang="en" sz="5000">
                <a:solidFill>
                  <a:srgbClr val="A61C00"/>
                </a:solidFill>
                <a:highlight>
                  <a:srgbClr val="0A0F4B"/>
                </a:highlight>
                <a:latin typeface="Oswald"/>
                <a:ea typeface="Oswald"/>
                <a:cs typeface="Oswald"/>
                <a:sym typeface="Oswald"/>
              </a:rPr>
              <a:t> </a:t>
            </a:r>
            <a:r>
              <a:rPr lang="en" sz="5000">
                <a:solidFill>
                  <a:srgbClr val="A61C00"/>
                </a:solidFill>
                <a:highlight>
                  <a:srgbClr val="0A0F4B"/>
                </a:highlight>
                <a:latin typeface="Oswald"/>
                <a:ea typeface="Oswald"/>
                <a:cs typeface="Oswald"/>
                <a:sym typeface="Oswald"/>
              </a:rPr>
              <a:t>A</a:t>
            </a:r>
            <a:r>
              <a:rPr lang="en" sz="4400">
                <a:solidFill>
                  <a:srgbClr val="A61C00"/>
                </a:solidFill>
                <a:highlight>
                  <a:srgbClr val="0A0F4B"/>
                </a:highlight>
                <a:latin typeface="Oswald"/>
                <a:ea typeface="Oswald"/>
                <a:cs typeface="Oswald"/>
                <a:sym typeface="Oswald"/>
              </a:rPr>
              <a:t>NALYST</a:t>
            </a:r>
            <a:endParaRPr sz="4400">
              <a:solidFill>
                <a:srgbClr val="A61C00"/>
              </a:solidFill>
              <a:highlight>
                <a:srgbClr val="0A0F4B"/>
              </a:highlight>
              <a:latin typeface="Oswald"/>
              <a:ea typeface="Oswald"/>
              <a:cs typeface="Oswald"/>
              <a:sym typeface="Oswald"/>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5" name="Shape 645"/>
        <p:cNvGrpSpPr/>
        <p:nvPr/>
      </p:nvGrpSpPr>
      <p:grpSpPr>
        <a:xfrm>
          <a:off x="0" y="0"/>
          <a:ext cx="0" cy="0"/>
          <a:chOff x="0" y="0"/>
          <a:chExt cx="0" cy="0"/>
        </a:xfrm>
      </p:grpSpPr>
      <p:sp>
        <p:nvSpPr>
          <p:cNvPr id="646" name="Google Shape;646;p102"/>
          <p:cNvSpPr txBox="1"/>
          <p:nvPr>
            <p:ph idx="4294967295" type="ctrTitle"/>
          </p:nvPr>
        </p:nvSpPr>
        <p:spPr>
          <a:xfrm>
            <a:off x="4790850" y="288600"/>
            <a:ext cx="3557100" cy="456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0A0F4B"/>
                </a:solidFill>
                <a:latin typeface="Playfair Display"/>
                <a:ea typeface="Playfair Display"/>
                <a:cs typeface="Playfair Display"/>
                <a:sym typeface="Playfair Display"/>
              </a:rPr>
              <a:t>Communication and u</a:t>
            </a:r>
            <a:r>
              <a:rPr lang="en" sz="3000">
                <a:solidFill>
                  <a:srgbClr val="0A0F4B"/>
                </a:solidFill>
                <a:latin typeface="Playfair Display"/>
                <a:ea typeface="Playfair Display"/>
                <a:cs typeface="Playfair Display"/>
                <a:sym typeface="Playfair Display"/>
              </a:rPr>
              <a:t>nderstanding </a:t>
            </a:r>
            <a:endParaRPr sz="3000">
              <a:solidFill>
                <a:srgbClr val="0A0F4B"/>
              </a:solidFill>
              <a:latin typeface="Playfair Display"/>
              <a:ea typeface="Playfair Display"/>
              <a:cs typeface="Playfair Display"/>
              <a:sym typeface="Playfair Display"/>
            </a:endParaRPr>
          </a:p>
        </p:txBody>
      </p:sp>
      <p:sp>
        <p:nvSpPr>
          <p:cNvPr id="647" name="Google Shape;647;p102"/>
          <p:cNvSpPr txBox="1"/>
          <p:nvPr>
            <p:ph idx="4294967295" type="ctrTitle"/>
          </p:nvPr>
        </p:nvSpPr>
        <p:spPr>
          <a:xfrm>
            <a:off x="796050" y="290100"/>
            <a:ext cx="2985300" cy="456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0A0F4B"/>
                </a:solidFill>
                <a:latin typeface="Playfair Display"/>
                <a:ea typeface="Playfair Display"/>
                <a:cs typeface="Playfair Display"/>
                <a:sym typeface="Playfair Display"/>
              </a:rPr>
              <a:t>Collect</a:t>
            </a:r>
            <a:endParaRPr sz="30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rPr lang="en" sz="3000">
                <a:solidFill>
                  <a:srgbClr val="0A0F4B"/>
                </a:solidFill>
                <a:latin typeface="Playfair Display"/>
                <a:ea typeface="Playfair Display"/>
                <a:cs typeface="Playfair Display"/>
                <a:sym typeface="Playfair Display"/>
              </a:rPr>
              <a:t>Store</a:t>
            </a:r>
            <a:endParaRPr sz="30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rPr lang="en" sz="3000">
                <a:solidFill>
                  <a:srgbClr val="0A0F4B"/>
                </a:solidFill>
                <a:latin typeface="Playfair Display"/>
                <a:ea typeface="Playfair Display"/>
                <a:cs typeface="Playfair Display"/>
                <a:sym typeface="Playfair Display"/>
              </a:rPr>
              <a:t>Validate</a:t>
            </a:r>
            <a:endParaRPr sz="30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rPr lang="en" sz="3000">
                <a:solidFill>
                  <a:srgbClr val="0A0F4B"/>
                </a:solidFill>
                <a:latin typeface="Playfair Display"/>
                <a:ea typeface="Playfair Display"/>
                <a:cs typeface="Playfair Display"/>
                <a:sym typeface="Playfair Display"/>
              </a:rPr>
              <a:t>Clean</a:t>
            </a:r>
            <a:endParaRPr sz="30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rPr lang="en" sz="3000">
                <a:solidFill>
                  <a:srgbClr val="0A0F4B"/>
                </a:solidFill>
                <a:latin typeface="Playfair Display"/>
                <a:ea typeface="Playfair Display"/>
                <a:cs typeface="Playfair Display"/>
                <a:sym typeface="Playfair Display"/>
              </a:rPr>
              <a:t>Manipulate</a:t>
            </a:r>
            <a:endParaRPr sz="30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rPr lang="en" sz="3000">
                <a:solidFill>
                  <a:srgbClr val="0A0F4B"/>
                </a:solidFill>
                <a:latin typeface="Playfair Display"/>
                <a:ea typeface="Playfair Display"/>
                <a:cs typeface="Playfair Display"/>
                <a:sym typeface="Playfair Display"/>
              </a:rPr>
              <a:t>Model</a:t>
            </a:r>
            <a:endParaRPr sz="30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rPr lang="en" sz="3000">
                <a:solidFill>
                  <a:srgbClr val="0A0F4B"/>
                </a:solidFill>
                <a:latin typeface="Playfair Display"/>
                <a:ea typeface="Playfair Display"/>
                <a:cs typeface="Playfair Display"/>
                <a:sym typeface="Playfair Display"/>
              </a:rPr>
              <a:t>Analyze</a:t>
            </a:r>
            <a:endParaRPr sz="3000">
              <a:solidFill>
                <a:srgbClr val="0A0F4B"/>
              </a:solidFill>
              <a:latin typeface="Playfair Display"/>
              <a:ea typeface="Playfair Display"/>
              <a:cs typeface="Playfair Display"/>
              <a:sym typeface="Playfair Display"/>
            </a:endParaRPr>
          </a:p>
          <a:p>
            <a:pPr indent="0" lvl="0" marL="0" rtl="0" algn="l">
              <a:spcBef>
                <a:spcPts val="0"/>
              </a:spcBef>
              <a:spcAft>
                <a:spcPts val="0"/>
              </a:spcAft>
              <a:buNone/>
            </a:pPr>
            <a:r>
              <a:rPr lang="en" sz="3000">
                <a:solidFill>
                  <a:srgbClr val="0A0F4B"/>
                </a:solidFill>
                <a:latin typeface="Playfair Display"/>
                <a:ea typeface="Playfair Display"/>
                <a:cs typeface="Playfair Display"/>
                <a:sym typeface="Playfair Display"/>
              </a:rPr>
              <a:t>Visualize</a:t>
            </a:r>
            <a:endParaRPr sz="3000">
              <a:solidFill>
                <a:srgbClr val="0A0F4B"/>
              </a:solidFill>
              <a:latin typeface="Playfair Display"/>
              <a:ea typeface="Playfair Display"/>
              <a:cs typeface="Playfair Display"/>
              <a:sym typeface="Playfair Display"/>
            </a:endParaRPr>
          </a:p>
        </p:txBody>
      </p:sp>
      <p:cxnSp>
        <p:nvCxnSpPr>
          <p:cNvPr id="648" name="Google Shape;648;p102"/>
          <p:cNvCxnSpPr>
            <a:endCxn id="646" idx="1"/>
          </p:cNvCxnSpPr>
          <p:nvPr/>
        </p:nvCxnSpPr>
        <p:spPr>
          <a:xfrm flipH="1" rot="10800000">
            <a:off x="3122850" y="2571000"/>
            <a:ext cx="1668000" cy="3000"/>
          </a:xfrm>
          <a:prstGeom prst="straightConnector1">
            <a:avLst/>
          </a:prstGeom>
          <a:noFill/>
          <a:ln cap="flat" cmpd="sng" w="28575">
            <a:solidFill>
              <a:srgbClr val="0A0F4B"/>
            </a:solidFill>
            <a:prstDash val="solid"/>
            <a:round/>
            <a:headEnd len="med" w="med" type="none"/>
            <a:tailEnd len="med" w="med" type="triangle"/>
          </a:ln>
        </p:spPr>
      </p:cxn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2" name="Shape 652"/>
        <p:cNvGrpSpPr/>
        <p:nvPr/>
      </p:nvGrpSpPr>
      <p:grpSpPr>
        <a:xfrm>
          <a:off x="0" y="0"/>
          <a:ext cx="0" cy="0"/>
          <a:chOff x="0" y="0"/>
          <a:chExt cx="0" cy="0"/>
        </a:xfrm>
      </p:grpSpPr>
      <p:sp>
        <p:nvSpPr>
          <p:cNvPr id="653" name="Google Shape;653;p103"/>
          <p:cNvSpPr txBox="1"/>
          <p:nvPr>
            <p:ph type="ctrTitle"/>
          </p:nvPr>
        </p:nvSpPr>
        <p:spPr>
          <a:xfrm>
            <a:off x="0" y="4141400"/>
            <a:ext cx="9144000" cy="78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0A0F4B"/>
                </a:solidFill>
                <a:highlight>
                  <a:srgbClr val="FFFFFF"/>
                </a:highlight>
                <a:latin typeface="Playfair Display"/>
                <a:ea typeface="Playfair Display"/>
                <a:cs typeface="Playfair Display"/>
                <a:sym typeface="Playfair Display"/>
              </a:rPr>
              <a:t>Analogies</a:t>
            </a:r>
            <a:endParaRPr sz="4000">
              <a:solidFill>
                <a:srgbClr val="0A0F4B"/>
              </a:solidFill>
              <a:highlight>
                <a:srgbClr val="FFFFFF"/>
              </a:highlight>
              <a:latin typeface="Playfair Display"/>
              <a:ea typeface="Playfair Display"/>
              <a:cs typeface="Playfair Display"/>
              <a:sym typeface="Playfair Display"/>
            </a:endParaRPr>
          </a:p>
        </p:txBody>
      </p:sp>
      <p:sp>
        <p:nvSpPr>
          <p:cNvPr id="654" name="Google Shape;654;p103"/>
          <p:cNvSpPr/>
          <p:nvPr/>
        </p:nvSpPr>
        <p:spPr>
          <a:xfrm>
            <a:off x="1964375" y="3590310"/>
            <a:ext cx="53442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Physiological needs</a:t>
            </a:r>
            <a:endParaRPr sz="2000">
              <a:solidFill>
                <a:srgbClr val="FFFFFF"/>
              </a:solidFill>
              <a:latin typeface="Playfair Display"/>
              <a:ea typeface="Playfair Display"/>
              <a:cs typeface="Playfair Display"/>
              <a:sym typeface="Playfair Display"/>
            </a:endParaRPr>
          </a:p>
        </p:txBody>
      </p:sp>
      <p:sp>
        <p:nvSpPr>
          <p:cNvPr id="655" name="Google Shape;655;p103"/>
          <p:cNvSpPr/>
          <p:nvPr/>
        </p:nvSpPr>
        <p:spPr>
          <a:xfrm>
            <a:off x="2350295" y="3039144"/>
            <a:ext cx="45786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Safety and security</a:t>
            </a:r>
            <a:endParaRPr sz="2000">
              <a:solidFill>
                <a:srgbClr val="FFFFFF"/>
              </a:solidFill>
              <a:latin typeface="Playfair Display"/>
              <a:ea typeface="Playfair Display"/>
              <a:cs typeface="Playfair Display"/>
              <a:sym typeface="Playfair Display"/>
            </a:endParaRPr>
          </a:p>
        </p:txBody>
      </p:sp>
      <p:sp>
        <p:nvSpPr>
          <p:cNvPr id="656" name="Google Shape;656;p103"/>
          <p:cNvSpPr/>
          <p:nvPr/>
        </p:nvSpPr>
        <p:spPr>
          <a:xfrm>
            <a:off x="2732836" y="2487979"/>
            <a:ext cx="3810300" cy="551100"/>
          </a:xfrm>
          <a:prstGeom prst="trapezoid">
            <a:avLst>
              <a:gd fmla="val 65557" name="adj"/>
            </a:avLst>
          </a:prstGeom>
          <a:solidFill>
            <a:srgbClr val="98D5B0"/>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191925"/>
                </a:solidFill>
                <a:latin typeface="Playfair Display"/>
                <a:ea typeface="Playfair Display"/>
                <a:cs typeface="Playfair Display"/>
                <a:sym typeface="Playfair Display"/>
              </a:rPr>
              <a:t>Social belonging</a:t>
            </a:r>
            <a:endParaRPr sz="2000">
              <a:solidFill>
                <a:srgbClr val="191925"/>
              </a:solidFill>
              <a:latin typeface="Playfair Display"/>
              <a:ea typeface="Playfair Display"/>
              <a:cs typeface="Playfair Display"/>
              <a:sym typeface="Playfair Display"/>
            </a:endParaRPr>
          </a:p>
        </p:txBody>
      </p:sp>
      <p:sp>
        <p:nvSpPr>
          <p:cNvPr id="657" name="Google Shape;657;p103"/>
          <p:cNvSpPr/>
          <p:nvPr/>
        </p:nvSpPr>
        <p:spPr>
          <a:xfrm>
            <a:off x="3115606" y="1936813"/>
            <a:ext cx="30417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Esteem</a:t>
            </a:r>
            <a:endParaRPr sz="2000">
              <a:solidFill>
                <a:srgbClr val="FFFFFF"/>
              </a:solidFill>
              <a:latin typeface="Playfair Display"/>
              <a:ea typeface="Playfair Display"/>
              <a:cs typeface="Playfair Display"/>
              <a:sym typeface="Playfair Display"/>
            </a:endParaRPr>
          </a:p>
        </p:txBody>
      </p:sp>
      <p:sp>
        <p:nvSpPr>
          <p:cNvPr id="658" name="Google Shape;658;p103"/>
          <p:cNvSpPr/>
          <p:nvPr/>
        </p:nvSpPr>
        <p:spPr>
          <a:xfrm>
            <a:off x="3501526" y="215800"/>
            <a:ext cx="2269800" cy="17208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solidFill>
                <a:srgbClr val="FFFFFF"/>
              </a:solidFill>
              <a:highlight>
                <a:srgbClr val="FFFFFF"/>
              </a:highlight>
              <a:latin typeface="Playfair Display"/>
              <a:ea typeface="Playfair Display"/>
              <a:cs typeface="Playfair Display"/>
              <a:sym typeface="Playfair Display"/>
            </a:endParaRPr>
          </a:p>
        </p:txBody>
      </p:sp>
      <p:sp>
        <p:nvSpPr>
          <p:cNvPr id="659" name="Google Shape;659;p103"/>
          <p:cNvSpPr txBox="1"/>
          <p:nvPr/>
        </p:nvSpPr>
        <p:spPr>
          <a:xfrm>
            <a:off x="3531675" y="710075"/>
            <a:ext cx="2206500" cy="1226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Self-</a:t>
            </a:r>
            <a:endParaRPr sz="2000">
              <a:solidFill>
                <a:srgbClr val="FFFFFF"/>
              </a:solidFill>
              <a:latin typeface="Playfair Display"/>
              <a:ea typeface="Playfair Display"/>
              <a:cs typeface="Playfair Display"/>
              <a:sym typeface="Playfair Display"/>
            </a:endParaRPr>
          </a:p>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actualization</a:t>
            </a:r>
            <a:endParaRPr sz="2000">
              <a:solidFill>
                <a:srgbClr val="FFFFFF"/>
              </a:solidFill>
              <a:latin typeface="Playfair Display"/>
              <a:ea typeface="Playfair Display"/>
              <a:cs typeface="Playfair Display"/>
              <a:sym typeface="Playfair Display"/>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3" name="Shape 663"/>
        <p:cNvGrpSpPr/>
        <p:nvPr/>
      </p:nvGrpSpPr>
      <p:grpSpPr>
        <a:xfrm>
          <a:off x="0" y="0"/>
          <a:ext cx="0" cy="0"/>
          <a:chOff x="0" y="0"/>
          <a:chExt cx="0" cy="0"/>
        </a:xfrm>
      </p:grpSpPr>
      <p:sp>
        <p:nvSpPr>
          <p:cNvPr id="664" name="Google Shape;664;p104"/>
          <p:cNvSpPr txBox="1"/>
          <p:nvPr/>
        </p:nvSpPr>
        <p:spPr>
          <a:xfrm>
            <a:off x="1291650" y="1274725"/>
            <a:ext cx="6560700" cy="28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br>
              <a:rPr lang="en" sz="3000">
                <a:solidFill>
                  <a:srgbClr val="333333"/>
                </a:solidFill>
                <a:highlight>
                  <a:srgbClr val="FFFFFF"/>
                </a:highlight>
                <a:latin typeface="Playfair Display"/>
                <a:ea typeface="Playfair Display"/>
                <a:cs typeface="Playfair Display"/>
                <a:sym typeface="Playfair Display"/>
              </a:rPr>
            </a:br>
            <a:r>
              <a:rPr lang="en" sz="3000">
                <a:solidFill>
                  <a:srgbClr val="333333"/>
                </a:solidFill>
                <a:highlight>
                  <a:srgbClr val="FFFFFF"/>
                </a:highlight>
                <a:latin typeface="Playfair Display"/>
                <a:ea typeface="Playfair Display"/>
                <a:cs typeface="Playfair Display"/>
                <a:sym typeface="Playfair Display"/>
              </a:rPr>
              <a:t>“...simple intuitive stories are important, and deserve more credit.”</a:t>
            </a:r>
            <a:endParaRPr sz="3000">
              <a:solidFill>
                <a:srgbClr val="333333"/>
              </a:solidFill>
              <a:highlight>
                <a:srgbClr val="FFFFFF"/>
              </a:highlight>
              <a:latin typeface="Playfair Display"/>
              <a:ea typeface="Playfair Display"/>
              <a:cs typeface="Playfair Display"/>
              <a:sym typeface="Playfair Display"/>
            </a:endParaRPr>
          </a:p>
          <a:p>
            <a:pPr indent="0" lvl="0" marL="0" rtl="0" algn="l">
              <a:spcBef>
                <a:spcPts val="0"/>
              </a:spcBef>
              <a:spcAft>
                <a:spcPts val="0"/>
              </a:spcAft>
              <a:buNone/>
            </a:pPr>
            <a:r>
              <a:t/>
            </a:r>
            <a:endParaRPr sz="3000">
              <a:solidFill>
                <a:srgbClr val="333333"/>
              </a:solidFill>
              <a:highlight>
                <a:srgbClr val="FFFFFF"/>
              </a:highlight>
              <a:latin typeface="Playfair Display"/>
              <a:ea typeface="Playfair Display"/>
              <a:cs typeface="Playfair Display"/>
              <a:sym typeface="Playfair Display"/>
            </a:endParaRPr>
          </a:p>
          <a:p>
            <a:pPr indent="-419100" lvl="0" marL="457200" rtl="0" algn="l">
              <a:spcBef>
                <a:spcPts val="0"/>
              </a:spcBef>
              <a:spcAft>
                <a:spcPts val="0"/>
              </a:spcAft>
              <a:buClr>
                <a:srgbClr val="333333"/>
              </a:buClr>
              <a:buSzPts val="3000"/>
              <a:buFont typeface="Playfair Display"/>
              <a:buChar char="-"/>
            </a:pPr>
            <a:r>
              <a:rPr lang="en" sz="3000">
                <a:solidFill>
                  <a:srgbClr val="333333"/>
                </a:solidFill>
                <a:highlight>
                  <a:srgbClr val="FFFFFF"/>
                </a:highlight>
                <a:latin typeface="Playfair Display"/>
                <a:ea typeface="Playfair Display"/>
                <a:cs typeface="Playfair Display"/>
                <a:sym typeface="Playfair Display"/>
              </a:rPr>
              <a:t>Paul Krugman</a:t>
            </a:r>
            <a:endParaRPr sz="3000">
              <a:solidFill>
                <a:srgbClr val="333333"/>
              </a:solidFill>
              <a:highlight>
                <a:srgbClr val="FFFFFF"/>
              </a:highlight>
              <a:latin typeface="Playfair Display"/>
              <a:ea typeface="Playfair Display"/>
              <a:cs typeface="Playfair Display"/>
              <a:sym typeface="Playfair Display"/>
            </a:endParaRPr>
          </a:p>
          <a:p>
            <a:pPr indent="0" lvl="0" marL="0" rtl="0" algn="l">
              <a:spcBef>
                <a:spcPts val="0"/>
              </a:spcBef>
              <a:spcAft>
                <a:spcPts val="0"/>
              </a:spcAft>
              <a:buNone/>
            </a:pPr>
            <a:r>
              <a:t/>
            </a:r>
            <a:endParaRPr sz="3000">
              <a:latin typeface="Playfair Display"/>
              <a:ea typeface="Playfair Display"/>
              <a:cs typeface="Playfair Display"/>
              <a:sym typeface="Playfair Display"/>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8" name="Shape 668"/>
        <p:cNvGrpSpPr/>
        <p:nvPr/>
      </p:nvGrpSpPr>
      <p:grpSpPr>
        <a:xfrm>
          <a:off x="0" y="0"/>
          <a:ext cx="0" cy="0"/>
          <a:chOff x="0" y="0"/>
          <a:chExt cx="0" cy="0"/>
        </a:xfrm>
      </p:grpSpPr>
      <p:sp>
        <p:nvSpPr>
          <p:cNvPr id="669" name="Google Shape;669;p105"/>
          <p:cNvSpPr txBox="1"/>
          <p:nvPr>
            <p:ph type="ctrTitle"/>
          </p:nvPr>
        </p:nvSpPr>
        <p:spPr>
          <a:xfrm>
            <a:off x="0" y="4141400"/>
            <a:ext cx="9144000" cy="78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0A0F4B"/>
                </a:solidFill>
                <a:highlight>
                  <a:srgbClr val="FFFFFF"/>
                </a:highlight>
                <a:latin typeface="Playfair Display"/>
                <a:ea typeface="Playfair Display"/>
                <a:cs typeface="Playfair Display"/>
                <a:sym typeface="Playfair Display"/>
              </a:rPr>
              <a:t>Understanding questions</a:t>
            </a:r>
            <a:endParaRPr sz="4000">
              <a:solidFill>
                <a:srgbClr val="0A0F4B"/>
              </a:solidFill>
              <a:highlight>
                <a:srgbClr val="FFFFFF"/>
              </a:highlight>
              <a:latin typeface="Playfair Display"/>
              <a:ea typeface="Playfair Display"/>
              <a:cs typeface="Playfair Display"/>
              <a:sym typeface="Playfair Display"/>
            </a:endParaRPr>
          </a:p>
        </p:txBody>
      </p:sp>
      <p:sp>
        <p:nvSpPr>
          <p:cNvPr id="670" name="Google Shape;670;p105"/>
          <p:cNvSpPr/>
          <p:nvPr/>
        </p:nvSpPr>
        <p:spPr>
          <a:xfrm>
            <a:off x="1964375" y="3590310"/>
            <a:ext cx="53442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Physiological needs</a:t>
            </a:r>
            <a:endParaRPr sz="2000">
              <a:solidFill>
                <a:srgbClr val="FFFFFF"/>
              </a:solidFill>
              <a:latin typeface="Playfair Display"/>
              <a:ea typeface="Playfair Display"/>
              <a:cs typeface="Playfair Display"/>
              <a:sym typeface="Playfair Display"/>
            </a:endParaRPr>
          </a:p>
        </p:txBody>
      </p:sp>
      <p:sp>
        <p:nvSpPr>
          <p:cNvPr id="671" name="Google Shape;671;p105"/>
          <p:cNvSpPr/>
          <p:nvPr/>
        </p:nvSpPr>
        <p:spPr>
          <a:xfrm>
            <a:off x="2350295" y="3039144"/>
            <a:ext cx="45786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Safety and security</a:t>
            </a:r>
            <a:endParaRPr sz="2000">
              <a:solidFill>
                <a:srgbClr val="FFFFFF"/>
              </a:solidFill>
              <a:latin typeface="Playfair Display"/>
              <a:ea typeface="Playfair Display"/>
              <a:cs typeface="Playfair Display"/>
              <a:sym typeface="Playfair Display"/>
            </a:endParaRPr>
          </a:p>
        </p:txBody>
      </p:sp>
      <p:sp>
        <p:nvSpPr>
          <p:cNvPr id="672" name="Google Shape;672;p105"/>
          <p:cNvSpPr/>
          <p:nvPr/>
        </p:nvSpPr>
        <p:spPr>
          <a:xfrm>
            <a:off x="2732836" y="2487979"/>
            <a:ext cx="3810300" cy="551100"/>
          </a:xfrm>
          <a:prstGeom prst="trapezoid">
            <a:avLst>
              <a:gd fmla="val 65557" name="adj"/>
            </a:avLst>
          </a:prstGeom>
          <a:solidFill>
            <a:srgbClr val="98D5B0"/>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191925"/>
                </a:solidFill>
                <a:latin typeface="Playfair Display"/>
                <a:ea typeface="Playfair Display"/>
                <a:cs typeface="Playfair Display"/>
                <a:sym typeface="Playfair Display"/>
              </a:rPr>
              <a:t>Social belonging</a:t>
            </a:r>
            <a:endParaRPr sz="2000">
              <a:solidFill>
                <a:srgbClr val="191925"/>
              </a:solidFill>
              <a:latin typeface="Playfair Display"/>
              <a:ea typeface="Playfair Display"/>
              <a:cs typeface="Playfair Display"/>
              <a:sym typeface="Playfair Display"/>
            </a:endParaRPr>
          </a:p>
        </p:txBody>
      </p:sp>
      <p:sp>
        <p:nvSpPr>
          <p:cNvPr id="673" name="Google Shape;673;p105"/>
          <p:cNvSpPr/>
          <p:nvPr/>
        </p:nvSpPr>
        <p:spPr>
          <a:xfrm>
            <a:off x="3115606" y="1936813"/>
            <a:ext cx="30417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Esteem</a:t>
            </a:r>
            <a:endParaRPr sz="2000">
              <a:solidFill>
                <a:srgbClr val="FFFFFF"/>
              </a:solidFill>
              <a:latin typeface="Playfair Display"/>
              <a:ea typeface="Playfair Display"/>
              <a:cs typeface="Playfair Display"/>
              <a:sym typeface="Playfair Display"/>
            </a:endParaRPr>
          </a:p>
        </p:txBody>
      </p:sp>
      <p:sp>
        <p:nvSpPr>
          <p:cNvPr id="674" name="Google Shape;674;p105"/>
          <p:cNvSpPr/>
          <p:nvPr/>
        </p:nvSpPr>
        <p:spPr>
          <a:xfrm>
            <a:off x="3501526" y="215800"/>
            <a:ext cx="2269800" cy="17208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solidFill>
                <a:srgbClr val="FFFFFF"/>
              </a:solidFill>
              <a:highlight>
                <a:srgbClr val="FFFFFF"/>
              </a:highlight>
              <a:latin typeface="Playfair Display"/>
              <a:ea typeface="Playfair Display"/>
              <a:cs typeface="Playfair Display"/>
              <a:sym typeface="Playfair Display"/>
            </a:endParaRPr>
          </a:p>
        </p:txBody>
      </p:sp>
      <p:sp>
        <p:nvSpPr>
          <p:cNvPr id="675" name="Google Shape;675;p105"/>
          <p:cNvSpPr txBox="1"/>
          <p:nvPr/>
        </p:nvSpPr>
        <p:spPr>
          <a:xfrm>
            <a:off x="3531675" y="710075"/>
            <a:ext cx="2206500" cy="1226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Self-</a:t>
            </a:r>
            <a:endParaRPr sz="2000">
              <a:solidFill>
                <a:srgbClr val="FFFFFF"/>
              </a:solidFill>
              <a:latin typeface="Playfair Display"/>
              <a:ea typeface="Playfair Display"/>
              <a:cs typeface="Playfair Display"/>
              <a:sym typeface="Playfair Display"/>
            </a:endParaRPr>
          </a:p>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actualization</a:t>
            </a:r>
            <a:endParaRPr sz="2000">
              <a:solidFill>
                <a:srgbClr val="FFFFFF"/>
              </a:solidFill>
              <a:latin typeface="Playfair Display"/>
              <a:ea typeface="Playfair Display"/>
              <a:cs typeface="Playfair Display"/>
              <a:sym typeface="Playfair Display"/>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9" name="Shape 679"/>
        <p:cNvGrpSpPr/>
        <p:nvPr/>
      </p:nvGrpSpPr>
      <p:grpSpPr>
        <a:xfrm>
          <a:off x="0" y="0"/>
          <a:ext cx="0" cy="0"/>
          <a:chOff x="0" y="0"/>
          <a:chExt cx="0" cy="0"/>
        </a:xfrm>
      </p:grpSpPr>
      <p:sp>
        <p:nvSpPr>
          <p:cNvPr id="680" name="Google Shape;680;p106"/>
          <p:cNvSpPr/>
          <p:nvPr/>
        </p:nvSpPr>
        <p:spPr>
          <a:xfrm flipH="1">
            <a:off x="734438" y="472475"/>
            <a:ext cx="3645900" cy="3601200"/>
          </a:xfrm>
          <a:prstGeom prst="wedgeRoundRectCallout">
            <a:avLst>
              <a:gd fmla="val -20833" name="adj1"/>
              <a:gd fmla="val 62500" name="adj2"/>
              <a:gd fmla="val 0" name="adj3"/>
            </a:avLst>
          </a:prstGeom>
          <a:noFill/>
          <a:ln cap="flat" cmpd="sng" w="28575">
            <a:solidFill>
              <a:srgbClr val="0A0F4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0A0F4B"/>
                </a:solidFill>
                <a:latin typeface="Playfair Display"/>
                <a:ea typeface="Playfair Display"/>
                <a:cs typeface="Playfair Display"/>
                <a:sym typeface="Playfair Display"/>
              </a:rPr>
              <a:t>Why are active users dropping?</a:t>
            </a:r>
            <a:endParaRPr sz="2400">
              <a:solidFill>
                <a:srgbClr val="0A0F4B"/>
              </a:solidFill>
              <a:latin typeface="Playfair Display"/>
              <a:ea typeface="Playfair Display"/>
              <a:cs typeface="Playfair Display"/>
              <a:sym typeface="Playfair Display"/>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4" name="Shape 684"/>
        <p:cNvGrpSpPr/>
        <p:nvPr/>
      </p:nvGrpSpPr>
      <p:grpSpPr>
        <a:xfrm>
          <a:off x="0" y="0"/>
          <a:ext cx="0" cy="0"/>
          <a:chOff x="0" y="0"/>
          <a:chExt cx="0" cy="0"/>
        </a:xfrm>
      </p:grpSpPr>
      <p:sp>
        <p:nvSpPr>
          <p:cNvPr id="685" name="Google Shape;685;p107"/>
          <p:cNvSpPr/>
          <p:nvPr/>
        </p:nvSpPr>
        <p:spPr>
          <a:xfrm flipH="1">
            <a:off x="734438" y="472475"/>
            <a:ext cx="3645900" cy="3601200"/>
          </a:xfrm>
          <a:prstGeom prst="wedgeRoundRectCallout">
            <a:avLst>
              <a:gd fmla="val -20833" name="adj1"/>
              <a:gd fmla="val 62500" name="adj2"/>
              <a:gd fmla="val 0" name="adj3"/>
            </a:avLst>
          </a:prstGeom>
          <a:noFill/>
          <a:ln cap="flat" cmpd="sng" w="28575">
            <a:solidFill>
              <a:srgbClr val="0A0F4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0A0F4B"/>
                </a:solidFill>
                <a:latin typeface="Playfair Display"/>
                <a:ea typeface="Playfair Display"/>
                <a:cs typeface="Playfair Display"/>
                <a:sym typeface="Playfair Display"/>
              </a:rPr>
              <a:t>Why are active users dropping?</a:t>
            </a:r>
            <a:endParaRPr sz="2400">
              <a:solidFill>
                <a:srgbClr val="0A0F4B"/>
              </a:solidFill>
              <a:latin typeface="Playfair Display"/>
              <a:ea typeface="Playfair Display"/>
              <a:cs typeface="Playfair Display"/>
              <a:sym typeface="Playfair Display"/>
            </a:endParaRPr>
          </a:p>
        </p:txBody>
      </p:sp>
      <p:pic>
        <p:nvPicPr>
          <p:cNvPr id="686" name="Google Shape;686;p107"/>
          <p:cNvPicPr preferRelativeResize="0"/>
          <p:nvPr/>
        </p:nvPicPr>
        <p:blipFill>
          <a:blip r:embed="rId3">
            <a:alphaModFix/>
          </a:blip>
          <a:stretch>
            <a:fillRect/>
          </a:stretch>
        </p:blipFill>
        <p:spPr>
          <a:xfrm>
            <a:off x="4763663" y="472475"/>
            <a:ext cx="3645900" cy="3601200"/>
          </a:xfrm>
          <a:prstGeom prst="wedgeRoundRectCallout">
            <a:avLst>
              <a:gd fmla="val -20833" name="adj1"/>
              <a:gd fmla="val 62500" name="adj2"/>
              <a:gd fmla="val 0" name="adj3"/>
            </a:avLst>
          </a:prstGeom>
          <a:noFill/>
          <a:ln cap="flat" cmpd="sng" w="28575">
            <a:solidFill>
              <a:srgbClr val="0A0F4B"/>
            </a:solidFill>
            <a:prstDash val="solid"/>
            <a:round/>
            <a:headEnd len="sm" w="sm" type="none"/>
            <a:tailEnd len="sm" w="sm" type="none"/>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0" name="Shape 690"/>
        <p:cNvGrpSpPr/>
        <p:nvPr/>
      </p:nvGrpSpPr>
      <p:grpSpPr>
        <a:xfrm>
          <a:off x="0" y="0"/>
          <a:ext cx="0" cy="0"/>
          <a:chOff x="0" y="0"/>
          <a:chExt cx="0" cy="0"/>
        </a:xfrm>
      </p:grpSpPr>
      <p:sp>
        <p:nvSpPr>
          <p:cNvPr id="691" name="Google Shape;691;p108"/>
          <p:cNvSpPr txBox="1"/>
          <p:nvPr>
            <p:ph type="ctrTitle"/>
          </p:nvPr>
        </p:nvSpPr>
        <p:spPr>
          <a:xfrm>
            <a:off x="0" y="4141400"/>
            <a:ext cx="9144000" cy="78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0A0F4B"/>
                </a:solidFill>
                <a:highlight>
                  <a:srgbClr val="FFFFFF"/>
                </a:highlight>
                <a:latin typeface="Playfair Display"/>
                <a:ea typeface="Playfair Display"/>
                <a:cs typeface="Playfair Display"/>
                <a:sym typeface="Playfair Display"/>
              </a:rPr>
              <a:t>Bedside manner</a:t>
            </a:r>
            <a:endParaRPr sz="4000">
              <a:solidFill>
                <a:srgbClr val="0A0F4B"/>
              </a:solidFill>
              <a:highlight>
                <a:srgbClr val="FFFFFF"/>
              </a:highlight>
              <a:latin typeface="Playfair Display"/>
              <a:ea typeface="Playfair Display"/>
              <a:cs typeface="Playfair Display"/>
              <a:sym typeface="Playfair Display"/>
            </a:endParaRPr>
          </a:p>
        </p:txBody>
      </p:sp>
      <p:sp>
        <p:nvSpPr>
          <p:cNvPr id="692" name="Google Shape;692;p108"/>
          <p:cNvSpPr/>
          <p:nvPr/>
        </p:nvSpPr>
        <p:spPr>
          <a:xfrm>
            <a:off x="1964375" y="3590310"/>
            <a:ext cx="53442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Physiological needs</a:t>
            </a:r>
            <a:endParaRPr sz="2000">
              <a:solidFill>
                <a:srgbClr val="FFFFFF"/>
              </a:solidFill>
              <a:latin typeface="Playfair Display"/>
              <a:ea typeface="Playfair Display"/>
              <a:cs typeface="Playfair Display"/>
              <a:sym typeface="Playfair Display"/>
            </a:endParaRPr>
          </a:p>
        </p:txBody>
      </p:sp>
      <p:sp>
        <p:nvSpPr>
          <p:cNvPr id="693" name="Google Shape;693;p108"/>
          <p:cNvSpPr/>
          <p:nvPr/>
        </p:nvSpPr>
        <p:spPr>
          <a:xfrm>
            <a:off x="2350295" y="3039144"/>
            <a:ext cx="45786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Safety and security</a:t>
            </a:r>
            <a:endParaRPr sz="2000">
              <a:solidFill>
                <a:srgbClr val="FFFFFF"/>
              </a:solidFill>
              <a:latin typeface="Playfair Display"/>
              <a:ea typeface="Playfair Display"/>
              <a:cs typeface="Playfair Display"/>
              <a:sym typeface="Playfair Display"/>
            </a:endParaRPr>
          </a:p>
        </p:txBody>
      </p:sp>
      <p:sp>
        <p:nvSpPr>
          <p:cNvPr id="694" name="Google Shape;694;p108"/>
          <p:cNvSpPr/>
          <p:nvPr/>
        </p:nvSpPr>
        <p:spPr>
          <a:xfrm>
            <a:off x="2732836" y="2487979"/>
            <a:ext cx="3810300" cy="551100"/>
          </a:xfrm>
          <a:prstGeom prst="trapezoid">
            <a:avLst>
              <a:gd fmla="val 65557" name="adj"/>
            </a:avLst>
          </a:prstGeom>
          <a:solidFill>
            <a:srgbClr val="98D5B0"/>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191925"/>
                </a:solidFill>
                <a:latin typeface="Playfair Display"/>
                <a:ea typeface="Playfair Display"/>
                <a:cs typeface="Playfair Display"/>
                <a:sym typeface="Playfair Display"/>
              </a:rPr>
              <a:t>Social belonging</a:t>
            </a:r>
            <a:endParaRPr sz="2000">
              <a:solidFill>
                <a:srgbClr val="191925"/>
              </a:solidFill>
              <a:latin typeface="Playfair Display"/>
              <a:ea typeface="Playfair Display"/>
              <a:cs typeface="Playfair Display"/>
              <a:sym typeface="Playfair Display"/>
            </a:endParaRPr>
          </a:p>
        </p:txBody>
      </p:sp>
      <p:sp>
        <p:nvSpPr>
          <p:cNvPr id="695" name="Google Shape;695;p108"/>
          <p:cNvSpPr/>
          <p:nvPr/>
        </p:nvSpPr>
        <p:spPr>
          <a:xfrm>
            <a:off x="3115606" y="1936813"/>
            <a:ext cx="30417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Esteem</a:t>
            </a:r>
            <a:endParaRPr sz="2000">
              <a:solidFill>
                <a:srgbClr val="FFFFFF"/>
              </a:solidFill>
              <a:latin typeface="Playfair Display"/>
              <a:ea typeface="Playfair Display"/>
              <a:cs typeface="Playfair Display"/>
              <a:sym typeface="Playfair Display"/>
            </a:endParaRPr>
          </a:p>
        </p:txBody>
      </p:sp>
      <p:sp>
        <p:nvSpPr>
          <p:cNvPr id="696" name="Google Shape;696;p108"/>
          <p:cNvSpPr/>
          <p:nvPr/>
        </p:nvSpPr>
        <p:spPr>
          <a:xfrm>
            <a:off x="3501526" y="215800"/>
            <a:ext cx="2269800" cy="17208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solidFill>
                <a:srgbClr val="FFFFFF"/>
              </a:solidFill>
              <a:highlight>
                <a:srgbClr val="FFFFFF"/>
              </a:highlight>
              <a:latin typeface="Playfair Display"/>
              <a:ea typeface="Playfair Display"/>
              <a:cs typeface="Playfair Display"/>
              <a:sym typeface="Playfair Display"/>
            </a:endParaRPr>
          </a:p>
        </p:txBody>
      </p:sp>
      <p:sp>
        <p:nvSpPr>
          <p:cNvPr id="697" name="Google Shape;697;p108"/>
          <p:cNvSpPr txBox="1"/>
          <p:nvPr/>
        </p:nvSpPr>
        <p:spPr>
          <a:xfrm>
            <a:off x="3531675" y="710075"/>
            <a:ext cx="2206500" cy="1226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Self-</a:t>
            </a:r>
            <a:endParaRPr sz="2000">
              <a:solidFill>
                <a:srgbClr val="FFFFFF"/>
              </a:solidFill>
              <a:latin typeface="Playfair Display"/>
              <a:ea typeface="Playfair Display"/>
              <a:cs typeface="Playfair Display"/>
              <a:sym typeface="Playfair Display"/>
            </a:endParaRPr>
          </a:p>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actualization</a:t>
            </a:r>
            <a:endParaRPr sz="2000">
              <a:solidFill>
                <a:srgbClr val="FFFFFF"/>
              </a:solidFill>
              <a:latin typeface="Playfair Display"/>
              <a:ea typeface="Playfair Display"/>
              <a:cs typeface="Playfair Display"/>
              <a:sym typeface="Playfair Display"/>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1" name="Shape 701"/>
        <p:cNvGrpSpPr/>
        <p:nvPr/>
      </p:nvGrpSpPr>
      <p:grpSpPr>
        <a:xfrm>
          <a:off x="0" y="0"/>
          <a:ext cx="0" cy="0"/>
          <a:chOff x="0" y="0"/>
          <a:chExt cx="0" cy="0"/>
        </a:xfrm>
      </p:grpSpPr>
      <p:sp>
        <p:nvSpPr>
          <p:cNvPr id="702" name="Google Shape;702;p109"/>
          <p:cNvSpPr/>
          <p:nvPr/>
        </p:nvSpPr>
        <p:spPr>
          <a:xfrm>
            <a:off x="2732836" y="2487979"/>
            <a:ext cx="3810300" cy="551100"/>
          </a:xfrm>
          <a:prstGeom prst="trapezoid">
            <a:avLst>
              <a:gd fmla="val 65557" name="adj"/>
            </a:avLst>
          </a:prstGeom>
          <a:solidFill>
            <a:srgbClr val="98D5B0"/>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191925"/>
                </a:solidFill>
                <a:latin typeface="Playfair Display"/>
                <a:ea typeface="Playfair Display"/>
                <a:cs typeface="Playfair Display"/>
                <a:sym typeface="Playfair Display"/>
              </a:rPr>
              <a:t>todo</a:t>
            </a:r>
            <a:endParaRPr sz="2000">
              <a:solidFill>
                <a:srgbClr val="191925"/>
              </a:solidFill>
              <a:latin typeface="Playfair Display"/>
              <a:ea typeface="Playfair Display"/>
              <a:cs typeface="Playfair Display"/>
              <a:sym typeface="Playfair Display"/>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6" name="Shape 706"/>
        <p:cNvGrpSpPr/>
        <p:nvPr/>
      </p:nvGrpSpPr>
      <p:grpSpPr>
        <a:xfrm>
          <a:off x="0" y="0"/>
          <a:ext cx="0" cy="0"/>
          <a:chOff x="0" y="0"/>
          <a:chExt cx="0" cy="0"/>
        </a:xfrm>
      </p:grpSpPr>
      <p:pic>
        <p:nvPicPr>
          <p:cNvPr id="707" name="Google Shape;707;p110"/>
          <p:cNvPicPr preferRelativeResize="0"/>
          <p:nvPr/>
        </p:nvPicPr>
        <p:blipFill rotWithShape="1">
          <a:blip r:embed="rId3">
            <a:alphaModFix/>
          </a:blip>
          <a:srcRect b="4791" l="0" r="0" t="2701"/>
          <a:stretch/>
        </p:blipFill>
        <p:spPr>
          <a:xfrm>
            <a:off x="23800" y="0"/>
            <a:ext cx="9096400" cy="5143500"/>
          </a:xfrm>
          <a:prstGeom prst="rect">
            <a:avLst/>
          </a:prstGeom>
          <a:noFill/>
          <a:ln>
            <a:noFill/>
          </a:ln>
        </p:spPr>
      </p:pic>
      <p:sp>
        <p:nvSpPr>
          <p:cNvPr id="708" name="Google Shape;708;p110"/>
          <p:cNvSpPr txBox="1"/>
          <p:nvPr>
            <p:ph idx="4294967295" type="ctrTitle"/>
          </p:nvPr>
        </p:nvSpPr>
        <p:spPr>
          <a:xfrm>
            <a:off x="3916550" y="3009825"/>
            <a:ext cx="5027400" cy="195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5000">
                <a:solidFill>
                  <a:srgbClr val="FFFFFF"/>
                </a:solidFill>
                <a:highlight>
                  <a:srgbClr val="191925"/>
                </a:highlight>
                <a:latin typeface="Playfair Display"/>
                <a:ea typeface="Playfair Display"/>
                <a:cs typeface="Playfair Display"/>
                <a:sym typeface="Playfair Display"/>
              </a:rPr>
              <a:t>What makes us feel successful?</a:t>
            </a:r>
            <a:endParaRPr sz="5000">
              <a:solidFill>
                <a:srgbClr val="FFFFFF"/>
              </a:solidFill>
              <a:highlight>
                <a:srgbClr val="191925"/>
              </a:highlight>
              <a:latin typeface="Playfair Display"/>
              <a:ea typeface="Playfair Display"/>
              <a:cs typeface="Playfair Display"/>
              <a:sym typeface="Playfair Display"/>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2" name="Shape 712"/>
        <p:cNvGrpSpPr/>
        <p:nvPr/>
      </p:nvGrpSpPr>
      <p:grpSpPr>
        <a:xfrm>
          <a:off x="0" y="0"/>
          <a:ext cx="0" cy="0"/>
          <a:chOff x="0" y="0"/>
          <a:chExt cx="0" cy="0"/>
        </a:xfrm>
      </p:grpSpPr>
      <p:sp>
        <p:nvSpPr>
          <p:cNvPr id="713" name="Google Shape;713;p111"/>
          <p:cNvSpPr/>
          <p:nvPr/>
        </p:nvSpPr>
        <p:spPr>
          <a:xfrm>
            <a:off x="1964375" y="3590310"/>
            <a:ext cx="53442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Physiological needs</a:t>
            </a:r>
            <a:endParaRPr sz="2000">
              <a:solidFill>
                <a:srgbClr val="FFFFFF"/>
              </a:solidFill>
              <a:latin typeface="Playfair Display"/>
              <a:ea typeface="Playfair Display"/>
              <a:cs typeface="Playfair Display"/>
              <a:sym typeface="Playfair Display"/>
            </a:endParaRPr>
          </a:p>
        </p:txBody>
      </p:sp>
      <p:sp>
        <p:nvSpPr>
          <p:cNvPr id="714" name="Google Shape;714;p111"/>
          <p:cNvSpPr/>
          <p:nvPr/>
        </p:nvSpPr>
        <p:spPr>
          <a:xfrm>
            <a:off x="2350295" y="3039144"/>
            <a:ext cx="45786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Safety and security</a:t>
            </a:r>
            <a:endParaRPr sz="2000">
              <a:solidFill>
                <a:srgbClr val="FFFFFF"/>
              </a:solidFill>
              <a:latin typeface="Playfair Display"/>
              <a:ea typeface="Playfair Display"/>
              <a:cs typeface="Playfair Display"/>
              <a:sym typeface="Playfair Display"/>
            </a:endParaRPr>
          </a:p>
        </p:txBody>
      </p:sp>
      <p:sp>
        <p:nvSpPr>
          <p:cNvPr id="715" name="Google Shape;715;p111"/>
          <p:cNvSpPr/>
          <p:nvPr/>
        </p:nvSpPr>
        <p:spPr>
          <a:xfrm>
            <a:off x="2732836" y="2487979"/>
            <a:ext cx="3810300" cy="5511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Social belonging</a:t>
            </a:r>
            <a:endParaRPr sz="2000">
              <a:solidFill>
                <a:srgbClr val="FFFFFF"/>
              </a:solidFill>
              <a:latin typeface="Playfair Display"/>
              <a:ea typeface="Playfair Display"/>
              <a:cs typeface="Playfair Display"/>
              <a:sym typeface="Playfair Display"/>
            </a:endParaRPr>
          </a:p>
        </p:txBody>
      </p:sp>
      <p:sp>
        <p:nvSpPr>
          <p:cNvPr id="716" name="Google Shape;716;p111"/>
          <p:cNvSpPr/>
          <p:nvPr/>
        </p:nvSpPr>
        <p:spPr>
          <a:xfrm>
            <a:off x="3115606" y="1936813"/>
            <a:ext cx="3041700" cy="551100"/>
          </a:xfrm>
          <a:prstGeom prst="trapezoid">
            <a:avLst>
              <a:gd fmla="val 65557" name="adj"/>
            </a:avLst>
          </a:prstGeom>
          <a:solidFill>
            <a:srgbClr val="6DC590"/>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191925"/>
                </a:solidFill>
                <a:latin typeface="Playfair Display"/>
                <a:ea typeface="Playfair Display"/>
                <a:cs typeface="Playfair Display"/>
                <a:sym typeface="Playfair Display"/>
              </a:rPr>
              <a:t>Esteem</a:t>
            </a:r>
            <a:endParaRPr sz="2000">
              <a:solidFill>
                <a:srgbClr val="191925"/>
              </a:solidFill>
              <a:latin typeface="Playfair Display"/>
              <a:ea typeface="Playfair Display"/>
              <a:cs typeface="Playfair Display"/>
              <a:sym typeface="Playfair Display"/>
            </a:endParaRPr>
          </a:p>
        </p:txBody>
      </p:sp>
      <p:sp>
        <p:nvSpPr>
          <p:cNvPr id="717" name="Google Shape;717;p111"/>
          <p:cNvSpPr/>
          <p:nvPr/>
        </p:nvSpPr>
        <p:spPr>
          <a:xfrm>
            <a:off x="3501526" y="215800"/>
            <a:ext cx="2269800" cy="1720800"/>
          </a:xfrm>
          <a:prstGeom prst="trapezoid">
            <a:avLst>
              <a:gd fmla="val 6555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solidFill>
                <a:srgbClr val="FFFFFF"/>
              </a:solidFill>
              <a:highlight>
                <a:srgbClr val="FFFFFF"/>
              </a:highlight>
              <a:latin typeface="Playfair Display"/>
              <a:ea typeface="Playfair Display"/>
              <a:cs typeface="Playfair Display"/>
              <a:sym typeface="Playfair Display"/>
            </a:endParaRPr>
          </a:p>
        </p:txBody>
      </p:sp>
      <p:sp>
        <p:nvSpPr>
          <p:cNvPr id="718" name="Google Shape;718;p111"/>
          <p:cNvSpPr txBox="1"/>
          <p:nvPr/>
        </p:nvSpPr>
        <p:spPr>
          <a:xfrm>
            <a:off x="3531675" y="710075"/>
            <a:ext cx="2206500" cy="1226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Self-</a:t>
            </a:r>
            <a:endParaRPr sz="2000">
              <a:solidFill>
                <a:srgbClr val="FFFFFF"/>
              </a:solidFill>
              <a:latin typeface="Playfair Display"/>
              <a:ea typeface="Playfair Display"/>
              <a:cs typeface="Playfair Display"/>
              <a:sym typeface="Playfair Display"/>
            </a:endParaRPr>
          </a:p>
          <a:p>
            <a:pPr indent="0" lvl="0" marL="0" rtl="0" algn="ctr">
              <a:spcBef>
                <a:spcPts val="0"/>
              </a:spcBef>
              <a:spcAft>
                <a:spcPts val="0"/>
              </a:spcAft>
              <a:buNone/>
            </a:pPr>
            <a:r>
              <a:rPr lang="en" sz="2000">
                <a:solidFill>
                  <a:srgbClr val="FFFFFF"/>
                </a:solidFill>
                <a:latin typeface="Playfair Display"/>
                <a:ea typeface="Playfair Display"/>
                <a:cs typeface="Playfair Display"/>
                <a:sym typeface="Playfair Display"/>
              </a:rPr>
              <a:t>actualization</a:t>
            </a:r>
            <a:endParaRPr sz="2000">
              <a:solidFill>
                <a:srgbClr val="FFFFFF"/>
              </a:solidFill>
              <a:latin typeface="Playfair Display"/>
              <a:ea typeface="Playfair Display"/>
              <a:cs typeface="Playfair Display"/>
              <a:sym typeface="Playfair Display"/>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