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9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8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9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8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94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90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8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93.xml"/>
  <Override ContentType="application/vnd.openxmlformats-officedocument.presentationml.notesSlide+xml" PartName="/ppt/notesSlides/notesSlide87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8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89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95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9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86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95.xml"/>
  <Override ContentType="application/vnd.openxmlformats-officedocument.presentationml.slide+xml" PartName="/ppt/slides/slide69.xml"/>
  <Override ContentType="application/vnd.openxmlformats-officedocument.presentationml.slide+xml" PartName="/ppt/slides/slide8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94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84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9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90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8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93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91.xml"/>
  <Override ContentType="application/vnd.openxmlformats-officedocument.presentationml.slide+xml" PartName="/ppt/slides/slide31.xml"/>
  <Override ContentType="application/vnd.openxmlformats-officedocument.presentationml.slide+xml" PartName="/ppt/slides/slide87.xml"/>
  <Override ContentType="application/vnd.openxmlformats-officedocument.presentationml.slide+xml" PartName="/ppt/slides/slide74.xml"/>
  <Override ContentType="application/vnd.openxmlformats-officedocument.presentationml.slide+xml" PartName="/ppt/slides/slide88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slide+xml" PartName="/ppt/slides/slide9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</p:sldIdLst>
  <p:sldSz cy="5143500" cx="9144000"/>
  <p:notesSz cx="6858000" cy="9144000"/>
  <p:embeddedFontLst>
    <p:embeddedFont>
      <p:font typeface="Proxima Nova"/>
      <p:regular r:id="rId104"/>
      <p:bold r:id="rId105"/>
      <p:italic r:id="rId106"/>
      <p:boldItalic r:id="rId107"/>
    </p:embeddedFont>
    <p:embeddedFont>
      <p:font typeface="Roboto Mono Light"/>
      <p:regular r:id="rId108"/>
      <p:bold r:id="rId109"/>
      <p:italic r:id="rId110"/>
      <p:boldItalic r:id="rId111"/>
    </p:embeddedFont>
    <p:embeddedFont>
      <p:font typeface="Roboto Mono"/>
      <p:regular r:id="rId112"/>
      <p:bold r:id="rId113"/>
      <p:italic r:id="rId114"/>
      <p:boldItalic r:id="rId115"/>
    </p:embeddedFont>
    <p:embeddedFont>
      <p:font typeface="Karla"/>
      <p:regular r:id="rId116"/>
      <p:bold r:id="rId117"/>
      <p:italic r:id="rId118"/>
      <p:boldItalic r:id="rId1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1" name="Valerie Sarnataro"/>
  <p:cmAuthor clrIdx="1" id="1" initials="" lastIdx="1" name="Willy Lulciuc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07" Type="http://schemas.openxmlformats.org/officeDocument/2006/relationships/font" Target="fonts/ProximaNova-boldItalic.fntdata"/><Relationship Id="rId106" Type="http://schemas.openxmlformats.org/officeDocument/2006/relationships/font" Target="fonts/ProximaNova-italic.fntdata"/><Relationship Id="rId105" Type="http://schemas.openxmlformats.org/officeDocument/2006/relationships/font" Target="fonts/ProximaNova-bold.fntdata"/><Relationship Id="rId104" Type="http://schemas.openxmlformats.org/officeDocument/2006/relationships/font" Target="fonts/ProximaNova-regular.fntdata"/><Relationship Id="rId109" Type="http://schemas.openxmlformats.org/officeDocument/2006/relationships/font" Target="fonts/RobotoMonoLight-bold.fntdata"/><Relationship Id="rId108" Type="http://schemas.openxmlformats.org/officeDocument/2006/relationships/font" Target="fonts/RobotoMonoLight-regular.fntdata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103" Type="http://schemas.openxmlformats.org/officeDocument/2006/relationships/slide" Target="slides/slide96.xml"/><Relationship Id="rId102" Type="http://schemas.openxmlformats.org/officeDocument/2006/relationships/slide" Target="slides/slide95.xml"/><Relationship Id="rId101" Type="http://schemas.openxmlformats.org/officeDocument/2006/relationships/slide" Target="slides/slide94.xml"/><Relationship Id="rId100" Type="http://schemas.openxmlformats.org/officeDocument/2006/relationships/slide" Target="slides/slide93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95" Type="http://schemas.openxmlformats.org/officeDocument/2006/relationships/slide" Target="slides/slide88.xml"/><Relationship Id="rId94" Type="http://schemas.openxmlformats.org/officeDocument/2006/relationships/slide" Target="slides/slide87.xml"/><Relationship Id="rId97" Type="http://schemas.openxmlformats.org/officeDocument/2006/relationships/slide" Target="slides/slide90.xml"/><Relationship Id="rId96" Type="http://schemas.openxmlformats.org/officeDocument/2006/relationships/slide" Target="slides/slide89.xml"/><Relationship Id="rId11" Type="http://schemas.openxmlformats.org/officeDocument/2006/relationships/slide" Target="slides/slide4.xml"/><Relationship Id="rId99" Type="http://schemas.openxmlformats.org/officeDocument/2006/relationships/slide" Target="slides/slide92.xml"/><Relationship Id="rId10" Type="http://schemas.openxmlformats.org/officeDocument/2006/relationships/slide" Target="slides/slide3.xml"/><Relationship Id="rId98" Type="http://schemas.openxmlformats.org/officeDocument/2006/relationships/slide" Target="slides/slide91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91" Type="http://schemas.openxmlformats.org/officeDocument/2006/relationships/slide" Target="slides/slide84.xml"/><Relationship Id="rId90" Type="http://schemas.openxmlformats.org/officeDocument/2006/relationships/slide" Target="slides/slide83.xml"/><Relationship Id="rId93" Type="http://schemas.openxmlformats.org/officeDocument/2006/relationships/slide" Target="slides/slide86.xml"/><Relationship Id="rId92" Type="http://schemas.openxmlformats.org/officeDocument/2006/relationships/slide" Target="slides/slide85.xml"/><Relationship Id="rId118" Type="http://schemas.openxmlformats.org/officeDocument/2006/relationships/font" Target="fonts/Karla-italic.fntdata"/><Relationship Id="rId117" Type="http://schemas.openxmlformats.org/officeDocument/2006/relationships/font" Target="fonts/Karla-bold.fntdata"/><Relationship Id="rId116" Type="http://schemas.openxmlformats.org/officeDocument/2006/relationships/font" Target="fonts/Karla-regular.fntdata"/><Relationship Id="rId115" Type="http://schemas.openxmlformats.org/officeDocument/2006/relationships/font" Target="fonts/RobotoMono-boldItalic.fntdata"/><Relationship Id="rId119" Type="http://schemas.openxmlformats.org/officeDocument/2006/relationships/font" Target="fonts/Karla-boldItalic.fntdata"/><Relationship Id="rId15" Type="http://schemas.openxmlformats.org/officeDocument/2006/relationships/slide" Target="slides/slide8.xml"/><Relationship Id="rId110" Type="http://schemas.openxmlformats.org/officeDocument/2006/relationships/font" Target="fonts/RobotoMonoLight-italic.fntdata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14" Type="http://schemas.openxmlformats.org/officeDocument/2006/relationships/font" Target="fonts/RobotoMono-italic.fntdata"/><Relationship Id="rId18" Type="http://schemas.openxmlformats.org/officeDocument/2006/relationships/slide" Target="slides/slide11.xml"/><Relationship Id="rId113" Type="http://schemas.openxmlformats.org/officeDocument/2006/relationships/font" Target="fonts/RobotoMono-bold.fntdata"/><Relationship Id="rId112" Type="http://schemas.openxmlformats.org/officeDocument/2006/relationships/font" Target="fonts/RobotoMono-regular.fntdata"/><Relationship Id="rId111" Type="http://schemas.openxmlformats.org/officeDocument/2006/relationships/font" Target="fonts/RobotoMonoLight-boldItalic.fntdata"/><Relationship Id="rId84" Type="http://schemas.openxmlformats.org/officeDocument/2006/relationships/slide" Target="slides/slide77.xml"/><Relationship Id="rId83" Type="http://schemas.openxmlformats.org/officeDocument/2006/relationships/slide" Target="slides/slide76.xml"/><Relationship Id="rId86" Type="http://schemas.openxmlformats.org/officeDocument/2006/relationships/slide" Target="slides/slide79.xml"/><Relationship Id="rId85" Type="http://schemas.openxmlformats.org/officeDocument/2006/relationships/slide" Target="slides/slide78.xml"/><Relationship Id="rId88" Type="http://schemas.openxmlformats.org/officeDocument/2006/relationships/slide" Target="slides/slide81.xml"/><Relationship Id="rId87" Type="http://schemas.openxmlformats.org/officeDocument/2006/relationships/slide" Target="slides/slide80.xml"/><Relationship Id="rId89" Type="http://schemas.openxmlformats.org/officeDocument/2006/relationships/slide" Target="slides/slide82.xml"/><Relationship Id="rId80" Type="http://schemas.openxmlformats.org/officeDocument/2006/relationships/slide" Target="slides/slide73.xml"/><Relationship Id="rId82" Type="http://schemas.openxmlformats.org/officeDocument/2006/relationships/slide" Target="slides/slide75.xml"/><Relationship Id="rId81" Type="http://schemas.openxmlformats.org/officeDocument/2006/relationships/slide" Target="slides/slide74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73" Type="http://schemas.openxmlformats.org/officeDocument/2006/relationships/slide" Target="slides/slide66.xml"/><Relationship Id="rId72" Type="http://schemas.openxmlformats.org/officeDocument/2006/relationships/slide" Target="slides/slide65.xml"/><Relationship Id="rId75" Type="http://schemas.openxmlformats.org/officeDocument/2006/relationships/slide" Target="slides/slide68.xml"/><Relationship Id="rId74" Type="http://schemas.openxmlformats.org/officeDocument/2006/relationships/slide" Target="slides/slide67.xml"/><Relationship Id="rId77" Type="http://schemas.openxmlformats.org/officeDocument/2006/relationships/slide" Target="slides/slide70.xml"/><Relationship Id="rId76" Type="http://schemas.openxmlformats.org/officeDocument/2006/relationships/slide" Target="slides/slide69.xml"/><Relationship Id="rId79" Type="http://schemas.openxmlformats.org/officeDocument/2006/relationships/slide" Target="slides/slide72.xml"/><Relationship Id="rId78" Type="http://schemas.openxmlformats.org/officeDocument/2006/relationships/slide" Target="slides/slide71.xml"/><Relationship Id="rId71" Type="http://schemas.openxmlformats.org/officeDocument/2006/relationships/slide" Target="slides/slide64.xml"/><Relationship Id="rId70" Type="http://schemas.openxmlformats.org/officeDocument/2006/relationships/slide" Target="slides/slide63.xml"/><Relationship Id="rId62" Type="http://schemas.openxmlformats.org/officeDocument/2006/relationships/slide" Target="slides/slide55.xml"/><Relationship Id="rId61" Type="http://schemas.openxmlformats.org/officeDocument/2006/relationships/slide" Target="slides/slide54.xml"/><Relationship Id="rId64" Type="http://schemas.openxmlformats.org/officeDocument/2006/relationships/slide" Target="slides/slide57.xml"/><Relationship Id="rId63" Type="http://schemas.openxmlformats.org/officeDocument/2006/relationships/slide" Target="slides/slide56.xml"/><Relationship Id="rId66" Type="http://schemas.openxmlformats.org/officeDocument/2006/relationships/slide" Target="slides/slide59.xml"/><Relationship Id="rId65" Type="http://schemas.openxmlformats.org/officeDocument/2006/relationships/slide" Target="slides/slide58.xml"/><Relationship Id="rId68" Type="http://schemas.openxmlformats.org/officeDocument/2006/relationships/slide" Target="slides/slide61.xml"/><Relationship Id="rId67" Type="http://schemas.openxmlformats.org/officeDocument/2006/relationships/slide" Target="slides/slide60.xml"/><Relationship Id="rId60" Type="http://schemas.openxmlformats.org/officeDocument/2006/relationships/slide" Target="slides/slide53.xml"/><Relationship Id="rId69" Type="http://schemas.openxmlformats.org/officeDocument/2006/relationships/slide" Target="slides/slide62.xml"/><Relationship Id="rId51" Type="http://schemas.openxmlformats.org/officeDocument/2006/relationships/slide" Target="slides/slide44.xml"/><Relationship Id="rId50" Type="http://schemas.openxmlformats.org/officeDocument/2006/relationships/slide" Target="slides/slide43.xml"/><Relationship Id="rId53" Type="http://schemas.openxmlformats.org/officeDocument/2006/relationships/slide" Target="slides/slide46.xml"/><Relationship Id="rId52" Type="http://schemas.openxmlformats.org/officeDocument/2006/relationships/slide" Target="slides/slide45.xml"/><Relationship Id="rId55" Type="http://schemas.openxmlformats.org/officeDocument/2006/relationships/slide" Target="slides/slide48.xml"/><Relationship Id="rId54" Type="http://schemas.openxmlformats.org/officeDocument/2006/relationships/slide" Target="slides/slide47.xml"/><Relationship Id="rId57" Type="http://schemas.openxmlformats.org/officeDocument/2006/relationships/slide" Target="slides/slide50.xml"/><Relationship Id="rId56" Type="http://schemas.openxmlformats.org/officeDocument/2006/relationships/slide" Target="slides/slide49.xml"/><Relationship Id="rId59" Type="http://schemas.openxmlformats.org/officeDocument/2006/relationships/slide" Target="slides/slide52.xml"/><Relationship Id="rId58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8-11-05T18:56:28.636">
    <p:pos x="6000" y="0"/>
    <p:text>Curious if these slides are intentionally a different color due to the graphic design</p:text>
  </p:cm>
  <p:cm authorId="1" idx="1" dt="2018-11-05T18:56:28.636">
    <p:pos x="6000" y="100"/>
    <p:text>yeah. i change the color to emphasize of the problem space. not a fan?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ada75df9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ada75df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44ac3727a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44ac3727a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540c0805e_0_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540c0805e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4540c0805e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4540c0805e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540c0805e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540c0805e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4540c0805e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4540c0805e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4ada75df9_1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4ada75df9_1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540c0805e_0_3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540c0805e_0_3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4699b90788_0_1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4699b90788_0_1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46962980a8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46962980a8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68eb47e60_1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68eb47e60_1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4ada75df9_0_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4ada75df9_0_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Story telling, from day to day … people can engage (ask some questions) .. 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What i work on. Order shirts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Hive metra store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Apache atals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Its still early days for us, core areas, keep high level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443942f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443942f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4443942f1d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4443942f1d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4699b90788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4699b90788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Context to dotted line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46c61e6733_3_9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46c61e6733_3_9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Read from, who owns it, how often is it updated, if issues who do we contact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46962980a8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46962980a8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Context to dotted line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46962980a8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46962980a8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Context to dotted line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46962980a8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46962980a8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46962980a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46962980a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46962980a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8" name="Google Shape;518;g46962980a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Context to dotted line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4699b9078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4699b9078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</a:rPr>
              <a:t>Context to dotted line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421e565b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421e565b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46962980a8_0_1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46962980a8_0_1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4699b90788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4699b90788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g4699b90788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0" name="Google Shape;600;g4699b90788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455780712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455780712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4699b90788_0_1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4699b90788_0_1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455140faba_1_15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455140faba_1_15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4699b90788_0_2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4699b90788_0_2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g4699b90788_0_4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6" name="Google Shape;676;g4699b90788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4699b90788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4699b90788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4699b90788_0_6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4699b90788_0_6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699b90788_0_1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699b90788_0_1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46986c1b29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46986c1b29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g4699b90788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0" name="Google Shape;870;g4699b90788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g45a5d52319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0" name="Google Shape;890;g45a5d52319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g45a5d52319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2" name="Google Shape;962;g45a5d52319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4699b90788_0_6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4699b90788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4699b90788_0_1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4699b90788_0_1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0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g45a5d52319_0_2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2" name="Google Shape;1112;g45a5d52319_0_2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5" name="Shape 1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" name="Google Shape;1126;g455140faba_1_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7" name="Google Shape;1127;g455140faba_1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46c61e6733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46c61e6733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g46c61e6733_3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Google Shape;1169;g46c61e6733_3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44ada75df9_1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44ada75df9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455140faba_1_10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455140faba_1_10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2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g45a5d52319_0_4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4" name="Google Shape;1214;g45a5d52319_0_4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0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g45a5d52319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2" name="Google Shape;1242;g45a5d52319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3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45a5d52319_0_6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45a5d52319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0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45a5d52319_0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45a5d52319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3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g45a5d52319_0_7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5" name="Google Shape;1355;g45a5d52319_0_7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g45a5d52319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0" name="Google Shape;1390;g45a5d52319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5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" name="Google Shape;1426;g45a5d52319_0_7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7" name="Google Shape;1427;g45a5d52319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g467d35a34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Google Shape;1438;g467d35a34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g46859ac865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3" name="Google Shape;1443;g46859ac865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68eb47e60_1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68eb47e60_1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8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g4699b90788_0_1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0" name="Google Shape;1470;g4699b90788_0_1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g46986c1b29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6" name="Google Shape;1506;g46986c1b29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9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46c61e6733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46c61e6733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Google Shape;1526;g46c61e6733_3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Google Shape;1527;g46c61e6733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8" name="Shape 1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9" name="Google Shape;1539;g46c61e6733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0" name="Google Shape;1540;g46c61e6733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3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g46c61e6733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5" name="Google Shape;1555;g46c61e6733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4" name="Shape 1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5" name="Google Shape;1575;g46c61e673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6" name="Google Shape;1576;g46c61e673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" name="Google Shape;1599;g455780712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0" name="Google Shape;1600;g455780712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4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46c61e6733_3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46c61e6733_3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4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" name="Google Shape;1615;g46c61e6733_3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6" name="Google Shape;1616;g46c61e6733_3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4688a052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4688a052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46c61e6733_3_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46c61e6733_3_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g46c61e6733_3_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Google Shape;1648;g46c61e6733_3_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4699b90788_0_9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4699b90788_0_9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g4699b90788_0_1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1" name="Google Shape;1681;g4699b90788_0_1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4699b90788_0_10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1" name="Google Shape;1711;g4699b90788_0_10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0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46c61e6733_3_4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46c61e6733_3_4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1" name="Shape 1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2" name="Google Shape;1752;g46c61e6733_3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3" name="Google Shape;1753;g46c61e6733_3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4" name="Shape 1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5" name="Google Shape;1775;g46c61e6733_3_3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6" name="Google Shape;1776;g46c61e6733_3_3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5" name="Shape 1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6" name="Google Shape;1786;g46c61e6733_3_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7" name="Google Shape;1787;g46c61e6733_3_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7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g46c61e6733_3_4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9" name="Google Shape;1799;g46c61e6733_3_4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56079589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56079589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0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g46c61e6733_3_8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2" name="Google Shape;1812;g46c61e6733_3_8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4" name="Shape 1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5" name="Google Shape;1825;g46c61e6733_3_4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6" name="Google Shape;1826;g46c61e6733_3_4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5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46c61e6733_3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46c61e6733_3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2" name="Google Shape;1862;g46c61e6733_3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3" name="Google Shape;1863;g46c61e6733_3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g46c61e6733_3_6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5" name="Google Shape;1895;g46c61e6733_3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6" name="Shape 1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7" name="Google Shape;1917;g46c61e6733_3_7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8" name="Google Shape;1918;g46c61e6733_3_7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9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g46c61e6733_3_7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1" name="Google Shape;1951;g46c61e6733_3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3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" name="Google Shape;1964;g46c61e6733_3_8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5" name="Google Shape;1965;g46c61e6733_3_8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8" name="Shape 1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Google Shape;1979;g46c61e6733_3_7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0" name="Google Shape;1980;g46c61e6733_3_7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g46c61e6733_3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6" name="Google Shape;1996;g46c61e6733_3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6962980a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46962980a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4" name="Shape 2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5" name="Google Shape;2005;g46859ac865_0_5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6" name="Google Shape;2006;g46859ac865_0_5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0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46c61e6733_3_8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46c61e6733_3_8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1" name="Shape 2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2" name="Google Shape;2022;g46c61e6733_3_10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3" name="Google Shape;2023;g46c61e6733_3_10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2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4540c0805e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4540c0805e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Scan qr code?</a:t>
            </a:r>
            <a:endParaRPr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0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45a5d5231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45a5d5231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8" name="Shape 2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Google Shape;2049;g46c61e6733_3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0" name="Google Shape;2050;g46c61e6733_3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5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7" name="Shape 2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Google Shape;2058;g46c61e6733_3_10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9" name="Google Shape;2059;g46c61e6733_3_10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26675" y="518175"/>
            <a:ext cx="905398" cy="226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" name="Google Shape;6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Proxima Nova"/>
              <a:buNone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Proxima Nova"/>
              <a:buChar char="❖"/>
              <a:defRPr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➢"/>
              <a:defRPr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Font typeface="Proxima Nova"/>
              <a:buChar char="■"/>
              <a:defRPr sz="1200"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◆"/>
              <a:defRPr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➢"/>
              <a:defRPr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■"/>
              <a:defRPr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Proxima Nova"/>
              <a:buChar char="●"/>
              <a:defRPr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Proxima Nova"/>
              <a:buChar char="◆"/>
              <a:defRPr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65" name="Google Shape;6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6" name="Google Shape;7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4" name="Google Shape;8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5" name="Google Shape;8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9" name="Google Shape;8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14.png"/><Relationship Id="rId6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4.png"/><Relationship Id="rId4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Relationship Id="rId3" Type="http://schemas.openxmlformats.org/officeDocument/2006/relationships/comments" Target="../comments/comment1.xml"/><Relationship Id="rId4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9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16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17.png"/><Relationship Id="rId8" Type="http://schemas.openxmlformats.org/officeDocument/2006/relationships/image" Target="../media/image3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0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0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0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0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0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0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10.png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10.png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10.png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10.png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10.png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9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25.png"/><Relationship Id="rId4" Type="http://schemas.openxmlformats.org/officeDocument/2006/relationships/image" Target="../media/image9.png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9.png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3.xml"/></Relationships>
</file>

<file path=ppt/slides/_rels/slide8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4.xml"/><Relationship Id="rId3" Type="http://schemas.openxmlformats.org/officeDocument/2006/relationships/image" Target="../media/image9.png"/><Relationship Id="rId4" Type="http://schemas.openxmlformats.org/officeDocument/2006/relationships/image" Target="../media/image23.png"/></Relationships>
</file>

<file path=ppt/slides/_rels/slide8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5.xml"/><Relationship Id="rId3" Type="http://schemas.openxmlformats.org/officeDocument/2006/relationships/image" Target="../media/image22.png"/></Relationships>
</file>

<file path=ppt/slides/_rels/slide8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6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7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8.xml"/><Relationship Id="rId3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8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9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9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0.xml"/></Relationships>
</file>

<file path=ppt/slides/_rels/slide9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1.xml"/><Relationship Id="rId3" Type="http://schemas.openxmlformats.org/officeDocument/2006/relationships/image" Target="../media/image10.png"/></Relationships>
</file>

<file path=ppt/slides/_rels/slide9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2.xml"/><Relationship Id="rId3" Type="http://schemas.openxmlformats.org/officeDocument/2006/relationships/image" Target="../media/image10.png"/></Relationships>
</file>

<file path=ppt/slides/_rels/slide9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3.xml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s/_rels/slide9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4.xml"/><Relationship Id="rId3" Type="http://schemas.openxmlformats.org/officeDocument/2006/relationships/image" Target="../media/image10.png"/></Relationships>
</file>

<file path=ppt/slides/_rels/slide9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5.xml"/><Relationship Id="rId3" Type="http://schemas.openxmlformats.org/officeDocument/2006/relationships/image" Target="../media/image21.jpg"/><Relationship Id="rId4" Type="http://schemas.openxmlformats.org/officeDocument/2006/relationships/image" Target="../media/image10.png"/></Relationships>
</file>

<file path=ppt/slides/_rels/slide9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Work-Logo-1000x250-white.png" id="100" name="Google Shape;1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5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02" name="Google Shape;102;p2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3" name="Google Shape;103;p25"/>
          <p:cNvSpPr txBox="1"/>
          <p:nvPr/>
        </p:nvSpPr>
        <p:spPr>
          <a:xfrm>
            <a:off x="344154" y="1643200"/>
            <a:ext cx="8293200" cy="12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Karla"/>
                <a:ea typeface="Karla"/>
                <a:cs typeface="Karla"/>
                <a:sym typeface="Karla"/>
              </a:rPr>
              <a:t>Marquez:</a:t>
            </a:r>
            <a:endParaRPr b="1" sz="4800">
              <a:latin typeface="Karla"/>
              <a:ea typeface="Karla"/>
              <a:cs typeface="Karla"/>
              <a:sym typeface="Karla"/>
            </a:endParaRPr>
          </a:p>
          <a:p>
            <a:pPr indent="0" lvl="0" marL="0" marR="292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 Metadata Service for Data Abstraction, Data Lineage, and Event-based Triggers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23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04" name="Google Shape;104;p2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" name="Google Shape;105;p25"/>
          <p:cNvSpPr txBox="1"/>
          <p:nvPr/>
        </p:nvSpPr>
        <p:spPr>
          <a:xfrm>
            <a:off x="3595350" y="4605425"/>
            <a:ext cx="1953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DataEngConf NYC ‘18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Work-Logo-1000x250-white.png" id="206" name="Google Shape;20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08" name="Google Shape;208;p34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09" name="Google Shape;209;p34"/>
          <p:cNvPicPr preferRelativeResize="0"/>
          <p:nvPr/>
        </p:nvPicPr>
        <p:blipFill rotWithShape="1">
          <a:blip r:embed="rId4">
            <a:alphaModFix/>
          </a:blip>
          <a:srcRect b="0" l="32032" r="0" t="0"/>
          <a:stretch/>
        </p:blipFill>
        <p:spPr>
          <a:xfrm>
            <a:off x="3898075" y="0"/>
            <a:ext cx="524592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34"/>
          <p:cNvSpPr txBox="1"/>
          <p:nvPr/>
        </p:nvSpPr>
        <p:spPr>
          <a:xfrm>
            <a:off x="555225" y="1869000"/>
            <a:ext cx="3094800" cy="12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b="1" lang="en" sz="4800">
                <a:latin typeface="Karla"/>
                <a:ea typeface="Karla"/>
                <a:cs typeface="Karla"/>
                <a:sym typeface="Karla"/>
              </a:rPr>
              <a:t>Let’s get booking!</a:t>
            </a:r>
            <a:endParaRPr b="1" sz="4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5" name="Google Shape;215;p3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6" name="Google Shape;216;p35"/>
          <p:cNvSpPr txBox="1"/>
          <p:nvPr/>
        </p:nvSpPr>
        <p:spPr>
          <a:xfrm>
            <a:off x="949372" y="1392975"/>
            <a:ext cx="2751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Location 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+</a:t>
            </a:r>
            <a:r>
              <a:rPr lang="en" sz="3000">
                <a:latin typeface="Karla"/>
                <a:ea typeface="Karla"/>
                <a:cs typeface="Karla"/>
                <a:sym typeface="Karla"/>
              </a:rPr>
              <a:t> floor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287119" y="132207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sp>
        <p:nvSpPr>
          <p:cNvPr id="218" name="Google Shape;218;p35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219" name="Google Shape;21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0723" y="1333635"/>
            <a:ext cx="5147899" cy="5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Work-Logo-1000x250-white.png" id="225" name="Google Shape;22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27" name="Google Shape;227;p3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8" name="Google Shape;228;p36"/>
          <p:cNvSpPr txBox="1"/>
          <p:nvPr/>
        </p:nvSpPr>
        <p:spPr>
          <a:xfrm>
            <a:off x="949372" y="1392975"/>
            <a:ext cx="2751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Location 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+</a:t>
            </a:r>
            <a:r>
              <a:rPr lang="en" sz="3000">
                <a:latin typeface="Karla"/>
                <a:ea typeface="Karla"/>
                <a:cs typeface="Karla"/>
                <a:sym typeface="Karla"/>
              </a:rPr>
              <a:t> floor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29" name="Google Shape;229;p36"/>
          <p:cNvSpPr txBox="1"/>
          <p:nvPr/>
        </p:nvSpPr>
        <p:spPr>
          <a:xfrm>
            <a:off x="287119" y="132207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sp>
        <p:nvSpPr>
          <p:cNvPr id="230" name="Google Shape;230;p36"/>
          <p:cNvSpPr txBox="1"/>
          <p:nvPr/>
        </p:nvSpPr>
        <p:spPr>
          <a:xfrm>
            <a:off x="949378" y="2002575"/>
            <a:ext cx="2948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Open time slot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31" name="Google Shape;231;p36"/>
          <p:cNvSpPr txBox="1"/>
          <p:nvPr/>
        </p:nvSpPr>
        <p:spPr>
          <a:xfrm>
            <a:off x="287119" y="193167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pic>
        <p:nvPicPr>
          <p:cNvPr id="232" name="Google Shape;232;p36"/>
          <p:cNvPicPr preferRelativeResize="0"/>
          <p:nvPr/>
        </p:nvPicPr>
        <p:blipFill rotWithShape="1">
          <a:blip r:embed="rId4">
            <a:alphaModFix/>
          </a:blip>
          <a:srcRect b="0" l="0" r="813" t="0"/>
          <a:stretch/>
        </p:blipFill>
        <p:spPr>
          <a:xfrm>
            <a:off x="4089193" y="1895975"/>
            <a:ext cx="4818325" cy="95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0723" y="1333635"/>
            <a:ext cx="5147899" cy="5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Work-Logo-1000x250-white.png" id="238" name="Google Shape;23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7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40" name="Google Shape;240;p37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1" name="Google Shape;241;p37"/>
          <p:cNvSpPr txBox="1"/>
          <p:nvPr/>
        </p:nvSpPr>
        <p:spPr>
          <a:xfrm>
            <a:off x="949372" y="1392975"/>
            <a:ext cx="2751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Location 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+</a:t>
            </a:r>
            <a:r>
              <a:rPr lang="en" sz="3000">
                <a:latin typeface="Karla"/>
                <a:ea typeface="Karla"/>
                <a:cs typeface="Karla"/>
                <a:sym typeface="Karla"/>
              </a:rPr>
              <a:t> floor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287119" y="132207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sp>
        <p:nvSpPr>
          <p:cNvPr id="243" name="Google Shape;243;p37"/>
          <p:cNvSpPr txBox="1"/>
          <p:nvPr/>
        </p:nvSpPr>
        <p:spPr>
          <a:xfrm>
            <a:off x="949378" y="2002575"/>
            <a:ext cx="2948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Open time slot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4" name="Google Shape;244;p37"/>
          <p:cNvSpPr txBox="1"/>
          <p:nvPr/>
        </p:nvSpPr>
        <p:spPr>
          <a:xfrm>
            <a:off x="287119" y="193167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pic>
        <p:nvPicPr>
          <p:cNvPr id="245" name="Google Shape;245;p37"/>
          <p:cNvPicPr preferRelativeResize="0"/>
          <p:nvPr/>
        </p:nvPicPr>
        <p:blipFill rotWithShape="1">
          <a:blip r:embed="rId4">
            <a:alphaModFix/>
          </a:blip>
          <a:srcRect b="0" l="0" r="813" t="0"/>
          <a:stretch/>
        </p:blipFill>
        <p:spPr>
          <a:xfrm>
            <a:off x="4089193" y="1895975"/>
            <a:ext cx="4818325" cy="9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7"/>
          <p:cNvSpPr txBox="1"/>
          <p:nvPr/>
        </p:nvSpPr>
        <p:spPr>
          <a:xfrm>
            <a:off x="965188" y="2608338"/>
            <a:ext cx="23880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Duration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7" name="Google Shape;247;p37"/>
          <p:cNvSpPr txBox="1"/>
          <p:nvPr/>
        </p:nvSpPr>
        <p:spPr>
          <a:xfrm>
            <a:off x="288374" y="253016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sp>
        <p:nvSpPr>
          <p:cNvPr id="248" name="Google Shape;248;p37"/>
          <p:cNvSpPr/>
          <p:nvPr/>
        </p:nvSpPr>
        <p:spPr>
          <a:xfrm>
            <a:off x="7232425" y="2146075"/>
            <a:ext cx="374400" cy="477000"/>
          </a:xfrm>
          <a:prstGeom prst="rect">
            <a:avLst/>
          </a:prstGeom>
          <a:solidFill>
            <a:srgbClr val="EC5649"/>
          </a:solidFill>
          <a:ln cap="flat" cmpd="sng" w="952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49" name="Google Shape;249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60723" y="1333635"/>
            <a:ext cx="5147899" cy="5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Work-Logo-1000x250-white.png" id="254" name="Google Shape;25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8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56" name="Google Shape;256;p38"/>
          <p:cNvCxnSpPr/>
          <p:nvPr/>
        </p:nvCxnSpPr>
        <p:spPr>
          <a:xfrm>
            <a:off x="478994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7" name="Google Shape;257;p38"/>
          <p:cNvSpPr txBox="1"/>
          <p:nvPr/>
        </p:nvSpPr>
        <p:spPr>
          <a:xfrm>
            <a:off x="949372" y="1392975"/>
            <a:ext cx="2751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Location 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+</a:t>
            </a:r>
            <a:r>
              <a:rPr lang="en" sz="3000">
                <a:latin typeface="Karla"/>
                <a:ea typeface="Karla"/>
                <a:cs typeface="Karla"/>
                <a:sym typeface="Karla"/>
              </a:rPr>
              <a:t> floor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58" name="Google Shape;258;p38"/>
          <p:cNvSpPr txBox="1"/>
          <p:nvPr/>
        </p:nvSpPr>
        <p:spPr>
          <a:xfrm>
            <a:off x="287119" y="132207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sp>
        <p:nvSpPr>
          <p:cNvPr id="259" name="Google Shape;259;p38"/>
          <p:cNvSpPr txBox="1"/>
          <p:nvPr/>
        </p:nvSpPr>
        <p:spPr>
          <a:xfrm>
            <a:off x="949378" y="2002575"/>
            <a:ext cx="2948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Open time slot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0" name="Google Shape;260;p38"/>
          <p:cNvSpPr txBox="1"/>
          <p:nvPr/>
        </p:nvSpPr>
        <p:spPr>
          <a:xfrm>
            <a:off x="287119" y="193167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pic>
        <p:nvPicPr>
          <p:cNvPr id="261" name="Google Shape;261;p38"/>
          <p:cNvPicPr preferRelativeResize="0"/>
          <p:nvPr/>
        </p:nvPicPr>
        <p:blipFill rotWithShape="1">
          <a:blip r:embed="rId4">
            <a:alphaModFix/>
          </a:blip>
          <a:srcRect b="0" l="0" r="813" t="0"/>
          <a:stretch/>
        </p:blipFill>
        <p:spPr>
          <a:xfrm>
            <a:off x="4089193" y="1895975"/>
            <a:ext cx="4818325" cy="95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8"/>
          <p:cNvSpPr txBox="1"/>
          <p:nvPr/>
        </p:nvSpPr>
        <p:spPr>
          <a:xfrm>
            <a:off x="965188" y="2608338"/>
            <a:ext cx="23880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Duration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3" name="Google Shape;263;p38"/>
          <p:cNvSpPr txBox="1"/>
          <p:nvPr/>
        </p:nvSpPr>
        <p:spPr>
          <a:xfrm>
            <a:off x="288374" y="2530165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sp>
        <p:nvSpPr>
          <p:cNvPr id="264" name="Google Shape;264;p38"/>
          <p:cNvSpPr/>
          <p:nvPr/>
        </p:nvSpPr>
        <p:spPr>
          <a:xfrm>
            <a:off x="7232425" y="2146075"/>
            <a:ext cx="374400" cy="477000"/>
          </a:xfrm>
          <a:prstGeom prst="rect">
            <a:avLst/>
          </a:prstGeom>
          <a:solidFill>
            <a:srgbClr val="EC5649"/>
          </a:solidFill>
          <a:ln cap="flat" cmpd="sng" w="952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8"/>
          <p:cNvSpPr txBox="1"/>
          <p:nvPr/>
        </p:nvSpPr>
        <p:spPr>
          <a:xfrm>
            <a:off x="964550" y="3168800"/>
            <a:ext cx="23880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Confirm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66" name="Google Shape;266;p38"/>
          <p:cNvSpPr txBox="1"/>
          <p:nvPr/>
        </p:nvSpPr>
        <p:spPr>
          <a:xfrm>
            <a:off x="287736" y="3090627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pic>
        <p:nvPicPr>
          <p:cNvPr id="267" name="Google Shape;26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9200" y="3139013"/>
            <a:ext cx="2502475" cy="47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60723" y="1333635"/>
            <a:ext cx="5147899" cy="53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9"/>
          <p:cNvSpPr txBox="1"/>
          <p:nvPr/>
        </p:nvSpPr>
        <p:spPr>
          <a:xfrm>
            <a:off x="177300" y="1854450"/>
            <a:ext cx="44931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Karla"/>
                <a:ea typeface="Karla"/>
                <a:cs typeface="Karla"/>
                <a:sym typeface="Karla"/>
              </a:rPr>
              <a:t>Which location has the most bookings?</a:t>
            </a:r>
            <a:endParaRPr b="1" sz="36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274" name="Google Shape;27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677" y="0"/>
            <a:ext cx="438032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Work-Logo-1000x250-white.png" id="275" name="Google Shape;27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9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0"/>
          <p:cNvSpPr txBox="1"/>
          <p:nvPr/>
        </p:nvSpPr>
        <p:spPr>
          <a:xfrm>
            <a:off x="423600" y="2338875"/>
            <a:ext cx="87204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Set</a:t>
            </a:r>
            <a:r>
              <a:rPr lang="en" sz="36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[RoomBooking]</a:t>
            </a:r>
            <a:r>
              <a:rPr lang="en" sz="36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 sz="36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LocationID</a:t>
            </a:r>
            <a:endParaRPr sz="3600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82" name="Google Shape;282;p40"/>
          <p:cNvSpPr/>
          <p:nvPr/>
        </p:nvSpPr>
        <p:spPr>
          <a:xfrm>
            <a:off x="4985725" y="2578275"/>
            <a:ext cx="332400" cy="285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/>
        </p:nvSpPr>
        <p:spPr>
          <a:xfrm>
            <a:off x="1208030" y="2301650"/>
            <a:ext cx="6995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b="1"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Room bookings pipeline (naïve)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88" name="Google Shape;288;p41"/>
          <p:cNvSpPr txBox="1"/>
          <p:nvPr/>
        </p:nvSpPr>
        <p:spPr>
          <a:xfrm>
            <a:off x="126094" y="223075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7BA7D8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2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294" name="Google Shape;294;p42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295" name="Google Shape;295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2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7" name="Google Shape;297;p42"/>
          <p:cNvSpPr txBox="1"/>
          <p:nvPr/>
        </p:nvSpPr>
        <p:spPr>
          <a:xfrm>
            <a:off x="344150" y="569775"/>
            <a:ext cx="4139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Requirements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98" name="Google Shape;298;p42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99" name="Google Shape;299;p42"/>
          <p:cNvSpPr txBox="1"/>
          <p:nvPr/>
        </p:nvSpPr>
        <p:spPr>
          <a:xfrm>
            <a:off x="383900" y="1293875"/>
            <a:ext cx="6399300" cy="18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Read room bookings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Sum </a:t>
            </a: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</a:t>
            </a: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bookings by location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Write</a:t>
            </a: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top location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Run once an hour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0" name="Google Shape;300;p42"/>
          <p:cNvSpPr/>
          <p:nvPr/>
        </p:nvSpPr>
        <p:spPr>
          <a:xfrm>
            <a:off x="3196761" y="3222475"/>
            <a:ext cx="1537800" cy="813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Read</a:t>
            </a:r>
            <a:endParaRPr b="1" sz="17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1" name="Google Shape;301;p42"/>
          <p:cNvSpPr/>
          <p:nvPr/>
        </p:nvSpPr>
        <p:spPr>
          <a:xfrm>
            <a:off x="4413975" y="3222475"/>
            <a:ext cx="1537800" cy="813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Sum</a:t>
            </a:r>
            <a:endParaRPr b="1" sz="17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2" name="Google Shape;302;p42"/>
          <p:cNvSpPr/>
          <p:nvPr/>
        </p:nvSpPr>
        <p:spPr>
          <a:xfrm>
            <a:off x="5631519" y="3222475"/>
            <a:ext cx="1537800" cy="8130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3" name="Google Shape;303;p42"/>
          <p:cNvSpPr/>
          <p:nvPr/>
        </p:nvSpPr>
        <p:spPr>
          <a:xfrm>
            <a:off x="1974675" y="3222475"/>
            <a:ext cx="1537800" cy="813000"/>
          </a:xfrm>
          <a:prstGeom prst="chevron">
            <a:avLst>
              <a:gd fmla="val 50000" name="adj"/>
            </a:avLst>
          </a:prstGeom>
          <a:solidFill>
            <a:srgbClr val="999999"/>
          </a:solidFill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Start</a:t>
            </a:r>
            <a:endParaRPr b="1" sz="17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04" name="Google Shape;304;p42"/>
          <p:cNvSpPr txBox="1"/>
          <p:nvPr/>
        </p:nvSpPr>
        <p:spPr>
          <a:xfrm>
            <a:off x="6039156" y="3410767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Write</a:t>
            </a:r>
            <a:endParaRPr b="1" sz="17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10" name="Google Shape;310;p43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311" name="Google Shape;31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3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3" name="Google Shape;313;p43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14" name="Google Shape;314;p43"/>
          <p:cNvSpPr/>
          <p:nvPr/>
        </p:nvSpPr>
        <p:spPr>
          <a:xfrm>
            <a:off x="1642637" y="1096838"/>
            <a:ext cx="1209614" cy="806400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</a:rPr>
              <a:t>S3</a:t>
            </a:r>
            <a:endParaRPr b="1" sz="1500">
              <a:solidFill>
                <a:srgbClr val="7BA7D8"/>
              </a:solidFill>
            </a:endParaRPr>
          </a:p>
        </p:txBody>
      </p:sp>
      <p:cxnSp>
        <p:nvCxnSpPr>
          <p:cNvPr id="315" name="Google Shape;315;p43"/>
          <p:cNvCxnSpPr/>
          <p:nvPr/>
        </p:nvCxnSpPr>
        <p:spPr>
          <a:xfrm>
            <a:off x="383900" y="2430838"/>
            <a:ext cx="4086000" cy="8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16" name="Google Shape;316;p43"/>
          <p:cNvSpPr/>
          <p:nvPr/>
        </p:nvSpPr>
        <p:spPr>
          <a:xfrm>
            <a:off x="1720776" y="2966539"/>
            <a:ext cx="1053300" cy="8064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</a:rPr>
              <a:t>Postgres</a:t>
            </a:r>
            <a:endParaRPr b="1">
              <a:solidFill>
                <a:srgbClr val="7BA7D8"/>
              </a:solidFill>
            </a:endParaRPr>
          </a:p>
        </p:txBody>
      </p:sp>
      <p:sp>
        <p:nvSpPr>
          <p:cNvPr id="317" name="Google Shape;317;p43"/>
          <p:cNvSpPr/>
          <p:nvPr/>
        </p:nvSpPr>
        <p:spPr>
          <a:xfrm>
            <a:off x="3057050" y="1169138"/>
            <a:ext cx="546000" cy="298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</a:rPr>
              <a:t>.csv</a:t>
            </a:r>
            <a:endParaRPr>
              <a:solidFill>
                <a:srgbClr val="3A3A3A"/>
              </a:solidFill>
            </a:endParaRPr>
          </a:p>
        </p:txBody>
      </p:sp>
      <p:sp>
        <p:nvSpPr>
          <p:cNvPr id="318" name="Google Shape;318;p43"/>
          <p:cNvSpPr/>
          <p:nvPr/>
        </p:nvSpPr>
        <p:spPr>
          <a:xfrm>
            <a:off x="3057050" y="1532138"/>
            <a:ext cx="546000" cy="298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</a:rPr>
              <a:t>.csv</a:t>
            </a:r>
            <a:endParaRPr>
              <a:solidFill>
                <a:srgbClr val="3A3A3A"/>
              </a:solidFill>
            </a:endParaRPr>
          </a:p>
        </p:txBody>
      </p:sp>
      <p:sp>
        <p:nvSpPr>
          <p:cNvPr id="319" name="Google Shape;319;p43"/>
          <p:cNvSpPr/>
          <p:nvPr/>
        </p:nvSpPr>
        <p:spPr>
          <a:xfrm>
            <a:off x="3057050" y="32405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43"/>
          <p:cNvSpPr/>
          <p:nvPr/>
        </p:nvSpPr>
        <p:spPr>
          <a:xfrm>
            <a:off x="3057050" y="33929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43"/>
          <p:cNvSpPr/>
          <p:nvPr/>
        </p:nvSpPr>
        <p:spPr>
          <a:xfrm>
            <a:off x="3057050" y="3545389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43"/>
          <p:cNvSpPr/>
          <p:nvPr/>
        </p:nvSpPr>
        <p:spPr>
          <a:xfrm>
            <a:off x="3057050" y="30881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Work-Logo-1000x250-white.png" id="110" name="Google Shape;1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2" name="Google Shape;112;p2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13" name="Google Shape;113;p2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4" name="Google Shape;114;p26"/>
          <p:cNvSpPr txBox="1"/>
          <p:nvPr/>
        </p:nvSpPr>
        <p:spPr>
          <a:xfrm>
            <a:off x="271015" y="975182"/>
            <a:ext cx="8520600" cy="9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Hey!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I’m Willy Lulciuc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Data Engineer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rPr>
              <a:t>Marquez Team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, Data Platform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  @wslulciuc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15" name="Google Shape;1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41900" y="3251421"/>
            <a:ext cx="461051" cy="3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4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28" name="Google Shape;328;p44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329" name="Google Shape;32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44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1" name="Google Shape;331;p44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32" name="Google Shape;332;p44"/>
          <p:cNvSpPr/>
          <p:nvPr/>
        </p:nvSpPr>
        <p:spPr>
          <a:xfrm>
            <a:off x="1642637" y="1096838"/>
            <a:ext cx="1209614" cy="806400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</a:rPr>
              <a:t>S3</a:t>
            </a:r>
            <a:endParaRPr b="1" sz="1500">
              <a:solidFill>
                <a:srgbClr val="7BA7D8"/>
              </a:solidFill>
            </a:endParaRPr>
          </a:p>
        </p:txBody>
      </p:sp>
      <p:cxnSp>
        <p:nvCxnSpPr>
          <p:cNvPr id="333" name="Google Shape;333;p44"/>
          <p:cNvCxnSpPr/>
          <p:nvPr/>
        </p:nvCxnSpPr>
        <p:spPr>
          <a:xfrm>
            <a:off x="383900" y="2430838"/>
            <a:ext cx="4086000" cy="8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34" name="Google Shape;334;p44"/>
          <p:cNvSpPr/>
          <p:nvPr/>
        </p:nvSpPr>
        <p:spPr>
          <a:xfrm>
            <a:off x="1720776" y="2966539"/>
            <a:ext cx="1053300" cy="8064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</a:rPr>
              <a:t>Postgres</a:t>
            </a:r>
            <a:endParaRPr b="1">
              <a:solidFill>
                <a:srgbClr val="7BA7D8"/>
              </a:solidFill>
            </a:endParaRPr>
          </a:p>
        </p:txBody>
      </p:sp>
      <p:sp>
        <p:nvSpPr>
          <p:cNvPr id="335" name="Google Shape;335;p44"/>
          <p:cNvSpPr/>
          <p:nvPr/>
        </p:nvSpPr>
        <p:spPr>
          <a:xfrm>
            <a:off x="3057050" y="1169138"/>
            <a:ext cx="546000" cy="298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</a:rPr>
              <a:t>.csv</a:t>
            </a:r>
            <a:endParaRPr>
              <a:solidFill>
                <a:srgbClr val="3A3A3A"/>
              </a:solidFill>
            </a:endParaRPr>
          </a:p>
        </p:txBody>
      </p:sp>
      <p:sp>
        <p:nvSpPr>
          <p:cNvPr id="336" name="Google Shape;336;p44"/>
          <p:cNvSpPr/>
          <p:nvPr/>
        </p:nvSpPr>
        <p:spPr>
          <a:xfrm>
            <a:off x="3057050" y="1532138"/>
            <a:ext cx="546000" cy="298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</a:rPr>
              <a:t>.csv</a:t>
            </a:r>
            <a:endParaRPr>
              <a:solidFill>
                <a:srgbClr val="3A3A3A"/>
              </a:solidFill>
            </a:endParaRPr>
          </a:p>
        </p:txBody>
      </p:sp>
      <p:sp>
        <p:nvSpPr>
          <p:cNvPr id="337" name="Google Shape;337;p44"/>
          <p:cNvSpPr/>
          <p:nvPr/>
        </p:nvSpPr>
        <p:spPr>
          <a:xfrm>
            <a:off x="3057050" y="32405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44"/>
          <p:cNvSpPr/>
          <p:nvPr/>
        </p:nvSpPr>
        <p:spPr>
          <a:xfrm>
            <a:off x="3057050" y="33929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44"/>
          <p:cNvSpPr/>
          <p:nvPr/>
        </p:nvSpPr>
        <p:spPr>
          <a:xfrm>
            <a:off x="3057050" y="3545389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4"/>
          <p:cNvSpPr/>
          <p:nvPr/>
        </p:nvSpPr>
        <p:spPr>
          <a:xfrm>
            <a:off x="3057050" y="30881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44"/>
          <p:cNvSpPr txBox="1"/>
          <p:nvPr/>
        </p:nvSpPr>
        <p:spPr>
          <a:xfrm>
            <a:off x="5535775" y="1332925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b940314,</a:t>
            </a:r>
            <a:r>
              <a:rPr lang="en">
                <a:solidFill>
                  <a:srgbClr val="999999"/>
                </a:solidFill>
              </a:rPr>
              <a:t>1541624285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,2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2" name="Google Shape;342;p44"/>
          <p:cNvSpPr/>
          <p:nvPr/>
        </p:nvSpPr>
        <p:spPr>
          <a:xfrm>
            <a:off x="4721475" y="1313300"/>
            <a:ext cx="393900" cy="37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3" name="Google Shape;343;p44"/>
          <p:cNvCxnSpPr/>
          <p:nvPr/>
        </p:nvCxnSpPr>
        <p:spPr>
          <a:xfrm>
            <a:off x="5523075" y="1107325"/>
            <a:ext cx="2640900" cy="1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4" name="Google Shape;344;p44"/>
          <p:cNvSpPr txBox="1"/>
          <p:nvPr/>
        </p:nvSpPr>
        <p:spPr>
          <a:xfrm>
            <a:off x="6495909" y="724517"/>
            <a:ext cx="862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TS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45" name="Google Shape;345;p44"/>
          <p:cNvSpPr txBox="1"/>
          <p:nvPr/>
        </p:nvSpPr>
        <p:spPr>
          <a:xfrm>
            <a:off x="5535775" y="728350"/>
            <a:ext cx="9810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LOCATION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7312434" y="728342"/>
            <a:ext cx="862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ROOM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47" name="Google Shape;347;p44"/>
          <p:cNvSpPr txBox="1"/>
          <p:nvPr/>
        </p:nvSpPr>
        <p:spPr>
          <a:xfrm>
            <a:off x="5535775" y="1118275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b648485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</a:rPr>
              <a:t>1541501885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,9 </a:t>
            </a:r>
            <a:endParaRPr>
              <a:solidFill>
                <a:srgbClr val="B7B7B7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48" name="Google Shape;348;p44"/>
          <p:cNvSpPr txBox="1"/>
          <p:nvPr/>
        </p:nvSpPr>
        <p:spPr>
          <a:xfrm>
            <a:off x="5535775" y="1548824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b648485,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</a:rPr>
              <a:t>1541710685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,4 </a:t>
            </a:r>
            <a:endParaRPr>
              <a:solidFill>
                <a:srgbClr val="B7B7B7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5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54" name="Google Shape;354;p4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355" name="Google Shape;35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5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7" name="Google Shape;357;p45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58" name="Google Shape;358;p45"/>
          <p:cNvSpPr/>
          <p:nvPr/>
        </p:nvSpPr>
        <p:spPr>
          <a:xfrm>
            <a:off x="1642637" y="1096838"/>
            <a:ext cx="1209614" cy="806400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</a:rPr>
              <a:t>S3</a:t>
            </a:r>
            <a:endParaRPr b="1" sz="1500">
              <a:solidFill>
                <a:srgbClr val="7BA7D8"/>
              </a:solidFill>
            </a:endParaRPr>
          </a:p>
        </p:txBody>
      </p:sp>
      <p:cxnSp>
        <p:nvCxnSpPr>
          <p:cNvPr id="359" name="Google Shape;359;p45"/>
          <p:cNvCxnSpPr/>
          <p:nvPr/>
        </p:nvCxnSpPr>
        <p:spPr>
          <a:xfrm>
            <a:off x="383900" y="2430838"/>
            <a:ext cx="4086000" cy="81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0" name="Google Shape;360;p45"/>
          <p:cNvSpPr/>
          <p:nvPr/>
        </p:nvSpPr>
        <p:spPr>
          <a:xfrm>
            <a:off x="1720776" y="2966539"/>
            <a:ext cx="1053300" cy="8064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</a:rPr>
              <a:t>Postgres</a:t>
            </a:r>
            <a:endParaRPr b="1">
              <a:solidFill>
                <a:srgbClr val="7BA7D8"/>
              </a:solidFill>
            </a:endParaRPr>
          </a:p>
        </p:txBody>
      </p:sp>
      <p:sp>
        <p:nvSpPr>
          <p:cNvPr id="361" name="Google Shape;361;p45"/>
          <p:cNvSpPr/>
          <p:nvPr/>
        </p:nvSpPr>
        <p:spPr>
          <a:xfrm>
            <a:off x="3057050" y="1169138"/>
            <a:ext cx="546000" cy="298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</a:rPr>
              <a:t>.csv</a:t>
            </a:r>
            <a:endParaRPr>
              <a:solidFill>
                <a:srgbClr val="3A3A3A"/>
              </a:solidFill>
            </a:endParaRPr>
          </a:p>
        </p:txBody>
      </p:sp>
      <p:sp>
        <p:nvSpPr>
          <p:cNvPr id="362" name="Google Shape;362;p45"/>
          <p:cNvSpPr/>
          <p:nvPr/>
        </p:nvSpPr>
        <p:spPr>
          <a:xfrm>
            <a:off x="3057050" y="1532138"/>
            <a:ext cx="546000" cy="298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</a:rPr>
              <a:t>.csv</a:t>
            </a:r>
            <a:endParaRPr>
              <a:solidFill>
                <a:srgbClr val="3A3A3A"/>
              </a:solidFill>
            </a:endParaRPr>
          </a:p>
        </p:txBody>
      </p:sp>
      <p:sp>
        <p:nvSpPr>
          <p:cNvPr id="363" name="Google Shape;363;p45"/>
          <p:cNvSpPr/>
          <p:nvPr/>
        </p:nvSpPr>
        <p:spPr>
          <a:xfrm>
            <a:off x="3057050" y="32405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45"/>
          <p:cNvSpPr/>
          <p:nvPr/>
        </p:nvSpPr>
        <p:spPr>
          <a:xfrm>
            <a:off x="3057050" y="33929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45"/>
          <p:cNvSpPr/>
          <p:nvPr/>
        </p:nvSpPr>
        <p:spPr>
          <a:xfrm>
            <a:off x="3057050" y="3545389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45"/>
          <p:cNvSpPr/>
          <p:nvPr/>
        </p:nvSpPr>
        <p:spPr>
          <a:xfrm>
            <a:off x="3057050" y="3088188"/>
            <a:ext cx="614700" cy="1059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45"/>
          <p:cNvSpPr txBox="1"/>
          <p:nvPr/>
        </p:nvSpPr>
        <p:spPr>
          <a:xfrm>
            <a:off x="5535775" y="1332925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b940314,</a:t>
            </a:r>
            <a:r>
              <a:rPr lang="en">
                <a:solidFill>
                  <a:srgbClr val="999999"/>
                </a:solidFill>
              </a:rPr>
              <a:t>1541624285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,2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68" name="Google Shape;368;p45"/>
          <p:cNvSpPr/>
          <p:nvPr/>
        </p:nvSpPr>
        <p:spPr>
          <a:xfrm>
            <a:off x="4721475" y="1313300"/>
            <a:ext cx="393900" cy="37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45"/>
          <p:cNvSpPr/>
          <p:nvPr/>
        </p:nvSpPr>
        <p:spPr>
          <a:xfrm>
            <a:off x="4727825" y="3183000"/>
            <a:ext cx="393900" cy="37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5"/>
          <p:cNvSpPr txBox="1"/>
          <p:nvPr/>
        </p:nvSpPr>
        <p:spPr>
          <a:xfrm>
            <a:off x="5383625" y="3331313"/>
            <a:ext cx="3232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highlight>
                  <a:srgbClr val="434343"/>
                </a:highlight>
              </a:rPr>
              <a:t>1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  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b648485 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1541721600    2 </a:t>
            </a:r>
            <a:endParaRPr>
              <a:solidFill>
                <a:srgbClr val="B7B7B7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71" name="Google Shape;371;p45"/>
          <p:cNvCxnSpPr/>
          <p:nvPr/>
        </p:nvCxnSpPr>
        <p:spPr>
          <a:xfrm>
            <a:off x="5523075" y="1107325"/>
            <a:ext cx="2640900" cy="1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2" name="Google Shape;372;p45"/>
          <p:cNvSpPr txBox="1"/>
          <p:nvPr/>
        </p:nvSpPr>
        <p:spPr>
          <a:xfrm>
            <a:off x="6495909" y="724517"/>
            <a:ext cx="862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TS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73" name="Google Shape;373;p45"/>
          <p:cNvSpPr txBox="1"/>
          <p:nvPr/>
        </p:nvSpPr>
        <p:spPr>
          <a:xfrm>
            <a:off x="5535775" y="728350"/>
            <a:ext cx="9810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LOCATION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74" name="Google Shape;374;p45"/>
          <p:cNvSpPr txBox="1"/>
          <p:nvPr/>
        </p:nvSpPr>
        <p:spPr>
          <a:xfrm>
            <a:off x="7312434" y="728342"/>
            <a:ext cx="862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ROOM</a:t>
            </a:r>
            <a:endParaRPr sz="1200">
              <a:solidFill>
                <a:srgbClr val="999999"/>
              </a:solidFill>
            </a:endParaRPr>
          </a:p>
        </p:txBody>
      </p:sp>
      <p:cxnSp>
        <p:nvCxnSpPr>
          <p:cNvPr id="375" name="Google Shape;375;p45"/>
          <p:cNvCxnSpPr/>
          <p:nvPr/>
        </p:nvCxnSpPr>
        <p:spPr>
          <a:xfrm flipH="1" rot="10800000">
            <a:off x="5383625" y="3339138"/>
            <a:ext cx="3335700" cy="204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6" name="Google Shape;376;p45"/>
          <p:cNvSpPr txBox="1"/>
          <p:nvPr/>
        </p:nvSpPr>
        <p:spPr>
          <a:xfrm>
            <a:off x="5657774" y="2973875"/>
            <a:ext cx="9810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</a:rPr>
              <a:t>LOCATION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77" name="Google Shape;377;p45"/>
          <p:cNvSpPr txBox="1"/>
          <p:nvPr/>
        </p:nvSpPr>
        <p:spPr>
          <a:xfrm>
            <a:off x="5370038" y="2973888"/>
            <a:ext cx="34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ID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78" name="Google Shape;378;p45"/>
          <p:cNvSpPr txBox="1"/>
          <p:nvPr/>
        </p:nvSpPr>
        <p:spPr>
          <a:xfrm>
            <a:off x="6583592" y="2973888"/>
            <a:ext cx="10122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TS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79" name="Google Shape;379;p45"/>
          <p:cNvSpPr txBox="1"/>
          <p:nvPr/>
        </p:nvSpPr>
        <p:spPr>
          <a:xfrm>
            <a:off x="7649408" y="2973888"/>
            <a:ext cx="10533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BOOKINGS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380" name="Google Shape;380;p45"/>
          <p:cNvSpPr txBox="1"/>
          <p:nvPr/>
        </p:nvSpPr>
        <p:spPr>
          <a:xfrm>
            <a:off x="5535775" y="1118275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b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648485,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</a:rPr>
              <a:t>1541501885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,9 </a:t>
            </a:r>
            <a:endParaRPr>
              <a:solidFill>
                <a:srgbClr val="B7B7B7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81" name="Google Shape;381;p45"/>
          <p:cNvSpPr txBox="1"/>
          <p:nvPr/>
        </p:nvSpPr>
        <p:spPr>
          <a:xfrm>
            <a:off x="5535775" y="1548824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b648485,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</a:rPr>
              <a:t>1541710685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,4 </a:t>
            </a:r>
            <a:endParaRPr>
              <a:solidFill>
                <a:srgbClr val="B7B7B7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6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387" name="Google Shape;387;p4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8" name="Google Shape;388;p46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389" name="Google Shape;38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46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1" name="Google Shape;391;p46"/>
          <p:cNvSpPr/>
          <p:nvPr/>
        </p:nvSpPr>
        <p:spPr>
          <a:xfrm>
            <a:off x="4094800" y="2416925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6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2" name="Google Shape;392;p46"/>
          <p:cNvSpPr/>
          <p:nvPr/>
        </p:nvSpPr>
        <p:spPr>
          <a:xfrm>
            <a:off x="3842788" y="1196000"/>
            <a:ext cx="12531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Scheduler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393" name="Google Shape;393;p46"/>
          <p:cNvCxnSpPr>
            <a:stCxn id="392" idx="2"/>
            <a:endCxn id="391" idx="0"/>
          </p:cNvCxnSpPr>
          <p:nvPr/>
        </p:nvCxnSpPr>
        <p:spPr>
          <a:xfrm>
            <a:off x="4469338" y="1611200"/>
            <a:ext cx="1200" cy="80580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394" name="Google Shape;394;p46"/>
          <p:cNvCxnSpPr/>
          <p:nvPr/>
        </p:nvCxnSpPr>
        <p:spPr>
          <a:xfrm>
            <a:off x="4845100" y="2792663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95" name="Google Shape;395;p46"/>
          <p:cNvCxnSpPr>
            <a:stCxn id="396" idx="3"/>
            <a:endCxn id="391" idx="2"/>
          </p:cNvCxnSpPr>
          <p:nvPr/>
        </p:nvCxnSpPr>
        <p:spPr>
          <a:xfrm>
            <a:off x="3242609" y="2792679"/>
            <a:ext cx="8523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7" name="Google Shape;397;p46"/>
          <p:cNvSpPr txBox="1"/>
          <p:nvPr/>
        </p:nvSpPr>
        <p:spPr>
          <a:xfrm>
            <a:off x="641037" y="3822589"/>
            <a:ext cx="1309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Upstream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8" name="Google Shape;398;p46"/>
          <p:cNvSpPr txBox="1"/>
          <p:nvPr/>
        </p:nvSpPr>
        <p:spPr>
          <a:xfrm>
            <a:off x="7034597" y="3831550"/>
            <a:ext cx="1546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Downstream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396" name="Google Shape;396;p46"/>
          <p:cNvSpPr/>
          <p:nvPr/>
        </p:nvSpPr>
        <p:spPr>
          <a:xfrm>
            <a:off x="2426500" y="2490421"/>
            <a:ext cx="906788" cy="604517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S3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399" name="Google Shape;399;p46"/>
          <p:cNvSpPr/>
          <p:nvPr/>
        </p:nvSpPr>
        <p:spPr>
          <a:xfrm>
            <a:off x="5645200" y="2458931"/>
            <a:ext cx="871800" cy="6675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Postgres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400" name="Google Shape;400;p46"/>
          <p:cNvSpPr txBox="1"/>
          <p:nvPr/>
        </p:nvSpPr>
        <p:spPr>
          <a:xfrm>
            <a:off x="3333297" y="3168425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01" name="Google Shape;401;p46"/>
          <p:cNvCxnSpPr/>
          <p:nvPr/>
        </p:nvCxnSpPr>
        <p:spPr>
          <a:xfrm>
            <a:off x="2020600" y="109737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02" name="Google Shape;402;p46"/>
          <p:cNvCxnSpPr/>
          <p:nvPr/>
        </p:nvCxnSpPr>
        <p:spPr>
          <a:xfrm>
            <a:off x="6916000" y="109737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03" name="Google Shape;403;p46"/>
          <p:cNvSpPr/>
          <p:nvPr/>
        </p:nvSpPr>
        <p:spPr>
          <a:xfrm>
            <a:off x="870100" y="2416925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24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04" name="Google Shape;404;p46"/>
          <p:cNvCxnSpPr>
            <a:endCxn id="396" idx="1"/>
          </p:cNvCxnSpPr>
          <p:nvPr/>
        </p:nvCxnSpPr>
        <p:spPr>
          <a:xfrm>
            <a:off x="1416179" y="2792679"/>
            <a:ext cx="11010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5" name="Google Shape;405;p46"/>
          <p:cNvSpPr txBox="1"/>
          <p:nvPr/>
        </p:nvSpPr>
        <p:spPr>
          <a:xfrm>
            <a:off x="154900" y="3168425"/>
            <a:ext cx="21819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Archival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06" name="Google Shape;406;p46"/>
          <p:cNvPicPr preferRelativeResize="0"/>
          <p:nvPr/>
        </p:nvPicPr>
        <p:blipFill rotWithShape="1">
          <a:blip r:embed="rId4">
            <a:alphaModFix/>
          </a:blip>
          <a:srcRect b="17837" l="7852" r="8695" t="0"/>
          <a:stretch/>
        </p:blipFill>
        <p:spPr>
          <a:xfrm>
            <a:off x="7472325" y="2458927"/>
            <a:ext cx="678051" cy="667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46"/>
          <p:cNvCxnSpPr>
            <a:stCxn id="406" idx="1"/>
            <a:endCxn id="399" idx="4"/>
          </p:cNvCxnSpPr>
          <p:nvPr/>
        </p:nvCxnSpPr>
        <p:spPr>
          <a:xfrm rot="10800000">
            <a:off x="6517125" y="2792677"/>
            <a:ext cx="9552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08" name="Google Shape;408;p46"/>
          <p:cNvSpPr txBox="1"/>
          <p:nvPr/>
        </p:nvSpPr>
        <p:spPr>
          <a:xfrm>
            <a:off x="6659597" y="3168413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Top Locations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09" name="Google Shape;409;p46"/>
          <p:cNvSpPr txBox="1"/>
          <p:nvPr/>
        </p:nvSpPr>
        <p:spPr>
          <a:xfrm>
            <a:off x="3814750" y="3831550"/>
            <a:ext cx="1309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Workflow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10" name="Google Shape;410;p46"/>
          <p:cNvSpPr txBox="1"/>
          <p:nvPr/>
        </p:nvSpPr>
        <p:spPr>
          <a:xfrm>
            <a:off x="457200" y="456775"/>
            <a:ext cx="41391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We’re live!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16" name="Google Shape;416;p47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417" name="Google Shape;41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47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9" name="Google Shape;419;p47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0" name="Google Shape;420;p47"/>
          <p:cNvSpPr txBox="1"/>
          <p:nvPr/>
        </p:nvSpPr>
        <p:spPr>
          <a:xfrm>
            <a:off x="531525" y="1289675"/>
            <a:ext cx="5553300" cy="13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21" name="Google Shape;421;p47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8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27" name="Google Shape;427;p48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8" name="Google Shape;428;p48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429" name="Google Shape;429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48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1" name="Google Shape;431;p48"/>
          <p:cNvSpPr/>
          <p:nvPr/>
        </p:nvSpPr>
        <p:spPr>
          <a:xfrm>
            <a:off x="4094800" y="2416925"/>
            <a:ext cx="751500" cy="751500"/>
          </a:xfrm>
          <a:prstGeom prst="ellipse">
            <a:avLst/>
          </a:prstGeom>
          <a:solidFill>
            <a:srgbClr val="EC5649"/>
          </a:solidFill>
          <a:ln cap="flat" cmpd="sng" w="952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6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32" name="Google Shape;432;p48"/>
          <p:cNvSpPr/>
          <p:nvPr/>
        </p:nvSpPr>
        <p:spPr>
          <a:xfrm>
            <a:off x="3842788" y="1196000"/>
            <a:ext cx="12531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Scheduler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33" name="Google Shape;433;p48"/>
          <p:cNvCxnSpPr>
            <a:stCxn id="432" idx="2"/>
            <a:endCxn id="431" idx="0"/>
          </p:cNvCxnSpPr>
          <p:nvPr/>
        </p:nvCxnSpPr>
        <p:spPr>
          <a:xfrm>
            <a:off x="4469338" y="1611200"/>
            <a:ext cx="1200" cy="80580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34" name="Google Shape;434;p48"/>
          <p:cNvCxnSpPr/>
          <p:nvPr/>
        </p:nvCxnSpPr>
        <p:spPr>
          <a:xfrm>
            <a:off x="4845100" y="2792663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Google Shape;435;p48"/>
          <p:cNvCxnSpPr>
            <a:stCxn id="436" idx="3"/>
            <a:endCxn id="431" idx="2"/>
          </p:cNvCxnSpPr>
          <p:nvPr/>
        </p:nvCxnSpPr>
        <p:spPr>
          <a:xfrm>
            <a:off x="3242609" y="2792679"/>
            <a:ext cx="8523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37" name="Google Shape;437;p48"/>
          <p:cNvSpPr txBox="1"/>
          <p:nvPr/>
        </p:nvSpPr>
        <p:spPr>
          <a:xfrm>
            <a:off x="641037" y="3822589"/>
            <a:ext cx="1309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Upstream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8" name="Google Shape;438;p48"/>
          <p:cNvSpPr txBox="1"/>
          <p:nvPr/>
        </p:nvSpPr>
        <p:spPr>
          <a:xfrm>
            <a:off x="7034597" y="3831550"/>
            <a:ext cx="1546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Downstream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36" name="Google Shape;436;p48"/>
          <p:cNvSpPr/>
          <p:nvPr/>
        </p:nvSpPr>
        <p:spPr>
          <a:xfrm>
            <a:off x="2426500" y="2490421"/>
            <a:ext cx="906788" cy="604517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S3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439" name="Google Shape;439;p48"/>
          <p:cNvSpPr/>
          <p:nvPr/>
        </p:nvSpPr>
        <p:spPr>
          <a:xfrm>
            <a:off x="5645200" y="2458931"/>
            <a:ext cx="871800" cy="6675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Postgres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440" name="Google Shape;440;p48"/>
          <p:cNvSpPr txBox="1"/>
          <p:nvPr/>
        </p:nvSpPr>
        <p:spPr>
          <a:xfrm>
            <a:off x="3333297" y="3168425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41" name="Google Shape;441;p48"/>
          <p:cNvCxnSpPr/>
          <p:nvPr/>
        </p:nvCxnSpPr>
        <p:spPr>
          <a:xfrm>
            <a:off x="2020600" y="109737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48"/>
          <p:cNvCxnSpPr/>
          <p:nvPr/>
        </p:nvCxnSpPr>
        <p:spPr>
          <a:xfrm>
            <a:off x="6916000" y="109737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43" name="Google Shape;443;p48"/>
          <p:cNvSpPr/>
          <p:nvPr/>
        </p:nvSpPr>
        <p:spPr>
          <a:xfrm>
            <a:off x="870100" y="2416925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24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44" name="Google Shape;444;p48"/>
          <p:cNvCxnSpPr>
            <a:endCxn id="436" idx="1"/>
          </p:cNvCxnSpPr>
          <p:nvPr/>
        </p:nvCxnSpPr>
        <p:spPr>
          <a:xfrm>
            <a:off x="1416179" y="2792679"/>
            <a:ext cx="11010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5" name="Google Shape;445;p48"/>
          <p:cNvSpPr txBox="1"/>
          <p:nvPr/>
        </p:nvSpPr>
        <p:spPr>
          <a:xfrm>
            <a:off x="154900" y="3168425"/>
            <a:ext cx="21819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Archival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46" name="Google Shape;446;p48"/>
          <p:cNvPicPr preferRelativeResize="0"/>
          <p:nvPr/>
        </p:nvPicPr>
        <p:blipFill rotWithShape="1">
          <a:blip r:embed="rId4">
            <a:alphaModFix/>
          </a:blip>
          <a:srcRect b="17837" l="7852" r="8695" t="0"/>
          <a:stretch/>
        </p:blipFill>
        <p:spPr>
          <a:xfrm>
            <a:off x="7472325" y="2458927"/>
            <a:ext cx="678051" cy="667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48"/>
          <p:cNvCxnSpPr>
            <a:stCxn id="446" idx="1"/>
            <a:endCxn id="439" idx="4"/>
          </p:cNvCxnSpPr>
          <p:nvPr/>
        </p:nvCxnSpPr>
        <p:spPr>
          <a:xfrm rot="10800000">
            <a:off x="6517125" y="2792677"/>
            <a:ext cx="9552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48" name="Google Shape;448;p48"/>
          <p:cNvSpPr txBox="1"/>
          <p:nvPr/>
        </p:nvSpPr>
        <p:spPr>
          <a:xfrm>
            <a:off x="6659597" y="3168413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Top Locations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49" name="Google Shape;449;p48"/>
          <p:cNvSpPr txBox="1"/>
          <p:nvPr/>
        </p:nvSpPr>
        <p:spPr>
          <a:xfrm>
            <a:off x="3814750" y="3831550"/>
            <a:ext cx="1309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Workflow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50" name="Google Shape;450;p48"/>
          <p:cNvSpPr txBox="1"/>
          <p:nvPr/>
        </p:nvSpPr>
        <p:spPr>
          <a:xfrm>
            <a:off x="457200" y="471513"/>
            <a:ext cx="7806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Curses, our job’s failing …  </a:t>
            </a:r>
            <a:endParaRPr sz="3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49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56" name="Google Shape;456;p49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7" name="Google Shape;457;p49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458" name="Google Shape;45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49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0" name="Google Shape;460;p49"/>
          <p:cNvSpPr/>
          <p:nvPr/>
        </p:nvSpPr>
        <p:spPr>
          <a:xfrm>
            <a:off x="4094800" y="2416925"/>
            <a:ext cx="751500" cy="751500"/>
          </a:xfrm>
          <a:prstGeom prst="ellipse">
            <a:avLst/>
          </a:prstGeom>
          <a:solidFill>
            <a:srgbClr val="EC5649"/>
          </a:solidFill>
          <a:ln cap="flat" cmpd="sng" w="952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6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61" name="Google Shape;461;p49"/>
          <p:cNvSpPr/>
          <p:nvPr/>
        </p:nvSpPr>
        <p:spPr>
          <a:xfrm>
            <a:off x="3842788" y="1196000"/>
            <a:ext cx="12531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Scheduler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62" name="Google Shape;462;p49"/>
          <p:cNvCxnSpPr>
            <a:stCxn id="461" idx="2"/>
            <a:endCxn id="460" idx="0"/>
          </p:cNvCxnSpPr>
          <p:nvPr/>
        </p:nvCxnSpPr>
        <p:spPr>
          <a:xfrm>
            <a:off x="4469338" y="1611200"/>
            <a:ext cx="1200" cy="80580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63" name="Google Shape;463;p49"/>
          <p:cNvCxnSpPr/>
          <p:nvPr/>
        </p:nvCxnSpPr>
        <p:spPr>
          <a:xfrm>
            <a:off x="4845100" y="2792663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64" name="Google Shape;464;p49"/>
          <p:cNvCxnSpPr>
            <a:stCxn id="465" idx="3"/>
            <a:endCxn id="460" idx="2"/>
          </p:cNvCxnSpPr>
          <p:nvPr/>
        </p:nvCxnSpPr>
        <p:spPr>
          <a:xfrm>
            <a:off x="3242609" y="2792679"/>
            <a:ext cx="852300" cy="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66" name="Google Shape;466;p49"/>
          <p:cNvSpPr txBox="1"/>
          <p:nvPr/>
        </p:nvSpPr>
        <p:spPr>
          <a:xfrm>
            <a:off x="641037" y="3822589"/>
            <a:ext cx="1309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Upstream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7" name="Google Shape;467;p49"/>
          <p:cNvSpPr txBox="1"/>
          <p:nvPr/>
        </p:nvSpPr>
        <p:spPr>
          <a:xfrm>
            <a:off x="7034597" y="3831550"/>
            <a:ext cx="1546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Downstream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65" name="Google Shape;465;p49"/>
          <p:cNvSpPr/>
          <p:nvPr/>
        </p:nvSpPr>
        <p:spPr>
          <a:xfrm>
            <a:off x="2426500" y="2490421"/>
            <a:ext cx="906788" cy="604517"/>
          </a:xfrm>
          <a:prstGeom prst="flowChartManualOperation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C5649"/>
                </a:solidFill>
              </a:rPr>
              <a:t>S3</a:t>
            </a:r>
            <a:endParaRPr b="1" sz="1200">
              <a:solidFill>
                <a:srgbClr val="EC5649"/>
              </a:solidFill>
            </a:endParaRPr>
          </a:p>
        </p:txBody>
      </p:sp>
      <p:sp>
        <p:nvSpPr>
          <p:cNvPr id="468" name="Google Shape;468;p49"/>
          <p:cNvSpPr/>
          <p:nvPr/>
        </p:nvSpPr>
        <p:spPr>
          <a:xfrm>
            <a:off x="5645200" y="2458931"/>
            <a:ext cx="871800" cy="6675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Postgres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469" name="Google Shape;469;p49"/>
          <p:cNvSpPr txBox="1"/>
          <p:nvPr/>
        </p:nvSpPr>
        <p:spPr>
          <a:xfrm>
            <a:off x="3333297" y="3168425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470" name="Google Shape;470;p49"/>
          <p:cNvCxnSpPr/>
          <p:nvPr/>
        </p:nvCxnSpPr>
        <p:spPr>
          <a:xfrm>
            <a:off x="2020600" y="109737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471" name="Google Shape;471;p49"/>
          <p:cNvCxnSpPr/>
          <p:nvPr/>
        </p:nvCxnSpPr>
        <p:spPr>
          <a:xfrm>
            <a:off x="6916000" y="109737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472" name="Google Shape;472;p49"/>
          <p:cNvSpPr/>
          <p:nvPr/>
        </p:nvSpPr>
        <p:spPr>
          <a:xfrm>
            <a:off x="870100" y="2416925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24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73" name="Google Shape;473;p49"/>
          <p:cNvCxnSpPr>
            <a:endCxn id="465" idx="1"/>
          </p:cNvCxnSpPr>
          <p:nvPr/>
        </p:nvCxnSpPr>
        <p:spPr>
          <a:xfrm>
            <a:off x="1416179" y="2792679"/>
            <a:ext cx="11010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74" name="Google Shape;474;p49"/>
          <p:cNvSpPr txBox="1"/>
          <p:nvPr/>
        </p:nvSpPr>
        <p:spPr>
          <a:xfrm>
            <a:off x="154900" y="3168425"/>
            <a:ext cx="21819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Archival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475" name="Google Shape;475;p49"/>
          <p:cNvPicPr preferRelativeResize="0"/>
          <p:nvPr/>
        </p:nvPicPr>
        <p:blipFill rotWithShape="1">
          <a:blip r:embed="rId4">
            <a:alphaModFix/>
          </a:blip>
          <a:srcRect b="17837" l="7852" r="8695" t="0"/>
          <a:stretch/>
        </p:blipFill>
        <p:spPr>
          <a:xfrm>
            <a:off x="7472325" y="2458927"/>
            <a:ext cx="678051" cy="667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6" name="Google Shape;476;p49"/>
          <p:cNvCxnSpPr>
            <a:stCxn id="475" idx="1"/>
            <a:endCxn id="468" idx="4"/>
          </p:cNvCxnSpPr>
          <p:nvPr/>
        </p:nvCxnSpPr>
        <p:spPr>
          <a:xfrm rot="10800000">
            <a:off x="6517125" y="2792677"/>
            <a:ext cx="9552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77" name="Google Shape;477;p49"/>
          <p:cNvSpPr txBox="1"/>
          <p:nvPr/>
        </p:nvSpPr>
        <p:spPr>
          <a:xfrm>
            <a:off x="6659597" y="3168413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Top Locations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8" name="Google Shape;478;p49"/>
          <p:cNvSpPr txBox="1"/>
          <p:nvPr/>
        </p:nvSpPr>
        <p:spPr>
          <a:xfrm>
            <a:off x="3814750" y="3831550"/>
            <a:ext cx="1309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Workflow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79" name="Google Shape;479;p49"/>
          <p:cNvSpPr txBox="1"/>
          <p:nvPr/>
        </p:nvSpPr>
        <p:spPr>
          <a:xfrm>
            <a:off x="457200" y="471513"/>
            <a:ext cx="7806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Oh, might be our input data!</a:t>
            </a:r>
            <a:r>
              <a:rPr b="1" lang="en" sz="3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 </a:t>
            </a:r>
            <a:endParaRPr sz="3000">
              <a:solidFill>
                <a:schemeClr val="lt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50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85" name="Google Shape;485;p50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486" name="Google Shape;48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50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8" name="Google Shape;488;p50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89" name="Google Shape;489;p50"/>
          <p:cNvSpPr/>
          <p:nvPr/>
        </p:nvSpPr>
        <p:spPr>
          <a:xfrm>
            <a:off x="1250887" y="2385763"/>
            <a:ext cx="1209614" cy="806400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</a:rPr>
              <a:t>S3</a:t>
            </a:r>
            <a:endParaRPr b="1" sz="1500">
              <a:solidFill>
                <a:srgbClr val="7BA7D8"/>
              </a:solidFill>
            </a:endParaRPr>
          </a:p>
        </p:txBody>
      </p:sp>
      <p:sp>
        <p:nvSpPr>
          <p:cNvPr id="490" name="Google Shape;490;p50"/>
          <p:cNvSpPr/>
          <p:nvPr/>
        </p:nvSpPr>
        <p:spPr>
          <a:xfrm>
            <a:off x="2665300" y="2458063"/>
            <a:ext cx="546000" cy="298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</a:rPr>
              <a:t>.csv</a:t>
            </a:r>
            <a:endParaRPr>
              <a:solidFill>
                <a:srgbClr val="3A3A3A"/>
              </a:solidFill>
            </a:endParaRPr>
          </a:p>
        </p:txBody>
      </p:sp>
      <p:sp>
        <p:nvSpPr>
          <p:cNvPr id="491" name="Google Shape;491;p50"/>
          <p:cNvSpPr/>
          <p:nvPr/>
        </p:nvSpPr>
        <p:spPr>
          <a:xfrm>
            <a:off x="2665300" y="2821063"/>
            <a:ext cx="546000" cy="298800"/>
          </a:xfrm>
          <a:prstGeom prst="rect">
            <a:avLst/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</a:rPr>
              <a:t>.csv</a:t>
            </a:r>
            <a:endParaRPr>
              <a:solidFill>
                <a:srgbClr val="3A3A3A"/>
              </a:solidFill>
            </a:endParaRPr>
          </a:p>
        </p:txBody>
      </p:sp>
      <p:sp>
        <p:nvSpPr>
          <p:cNvPr id="492" name="Google Shape;492;p50"/>
          <p:cNvSpPr/>
          <p:nvPr/>
        </p:nvSpPr>
        <p:spPr>
          <a:xfrm>
            <a:off x="3921175" y="2602225"/>
            <a:ext cx="393900" cy="373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99999"/>
          </a:solidFill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50"/>
          <p:cNvSpPr txBox="1"/>
          <p:nvPr/>
        </p:nvSpPr>
        <p:spPr>
          <a:xfrm>
            <a:off x="457200" y="566000"/>
            <a:ext cx="42099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field is of type</a:t>
            </a:r>
            <a:endParaRPr sz="3000">
              <a:solidFill>
                <a:srgbClr val="FFFFFF"/>
              </a:solidFill>
              <a:highlight>
                <a:srgbClr val="666666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94" name="Google Shape;494;p50"/>
          <p:cNvSpPr txBox="1"/>
          <p:nvPr/>
        </p:nvSpPr>
        <p:spPr>
          <a:xfrm>
            <a:off x="5361950" y="566000"/>
            <a:ext cx="1666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string</a:t>
            </a:r>
            <a:endParaRPr sz="3000">
              <a:solidFill>
                <a:srgbClr val="FFFFFF"/>
              </a:solidFill>
              <a:highlight>
                <a:srgbClr val="434343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495" name="Google Shape;495;p50"/>
          <p:cNvSpPr txBox="1"/>
          <p:nvPr/>
        </p:nvSpPr>
        <p:spPr>
          <a:xfrm>
            <a:off x="5037650" y="2504476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b648485,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</a:rPr>
              <a:t>1541501885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EC5649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9A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rgbClr val="B7B7B7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6" name="Google Shape;496;p50"/>
          <p:cNvSpPr txBox="1"/>
          <p:nvPr/>
        </p:nvSpPr>
        <p:spPr>
          <a:xfrm>
            <a:off x="5037650" y="2719126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b940314,</a:t>
            </a:r>
            <a:r>
              <a:rPr lang="en">
                <a:solidFill>
                  <a:srgbClr val="999999"/>
                </a:solidFill>
              </a:rPr>
              <a:t>1541624285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EC5649"/>
                </a:solidFill>
                <a:latin typeface="Roboto Mono"/>
                <a:ea typeface="Roboto Mono"/>
                <a:cs typeface="Roboto Mono"/>
                <a:sym typeface="Roboto Mono"/>
              </a:rPr>
              <a:t>2G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97" name="Google Shape;497;p50"/>
          <p:cNvSpPr txBox="1"/>
          <p:nvPr/>
        </p:nvSpPr>
        <p:spPr>
          <a:xfrm>
            <a:off x="5037650" y="2935024"/>
            <a:ext cx="30774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b648485,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</a:rPr>
              <a:t>1541710685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,</a:t>
            </a:r>
            <a:r>
              <a:rPr lang="en">
                <a:solidFill>
                  <a:srgbClr val="EC5649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4F</a:t>
            </a:r>
            <a:r>
              <a:rPr lang="en">
                <a:solidFill>
                  <a:srgbClr val="B7B7B7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 </a:t>
            </a:r>
            <a:endParaRPr>
              <a:solidFill>
                <a:srgbClr val="B7B7B7"/>
              </a:solidFill>
              <a:highlight>
                <a:srgbClr val="43434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498" name="Google Shape;498;p50"/>
          <p:cNvCxnSpPr/>
          <p:nvPr/>
        </p:nvCxnSpPr>
        <p:spPr>
          <a:xfrm>
            <a:off x="5024950" y="2493526"/>
            <a:ext cx="2640900" cy="15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99" name="Google Shape;499;p50"/>
          <p:cNvSpPr txBox="1"/>
          <p:nvPr/>
        </p:nvSpPr>
        <p:spPr>
          <a:xfrm>
            <a:off x="5997784" y="2110717"/>
            <a:ext cx="862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TS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500" name="Google Shape;500;p50"/>
          <p:cNvSpPr txBox="1"/>
          <p:nvPr/>
        </p:nvSpPr>
        <p:spPr>
          <a:xfrm>
            <a:off x="5037650" y="2114551"/>
            <a:ext cx="9810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LOCATION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501" name="Google Shape;501;p50"/>
          <p:cNvSpPr txBox="1"/>
          <p:nvPr/>
        </p:nvSpPr>
        <p:spPr>
          <a:xfrm>
            <a:off x="6814309" y="2114542"/>
            <a:ext cx="862800" cy="33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</a:rPr>
              <a:t>ROOM</a:t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502" name="Google Shape;502;p50"/>
          <p:cNvSpPr txBox="1"/>
          <p:nvPr/>
        </p:nvSpPr>
        <p:spPr>
          <a:xfrm>
            <a:off x="4334575" y="565988"/>
            <a:ext cx="9810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highlight>
                  <a:srgbClr val="434343"/>
                </a:highlight>
                <a:latin typeface="Roboto Mono"/>
                <a:ea typeface="Roboto Mono"/>
                <a:cs typeface="Roboto Mono"/>
                <a:sym typeface="Roboto Mono"/>
              </a:rPr>
              <a:t>int</a:t>
            </a:r>
            <a:endParaRPr sz="3000">
              <a:solidFill>
                <a:srgbClr val="FFFFFF"/>
              </a:solidFill>
              <a:highlight>
                <a:srgbClr val="434343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03" name="Google Shape;503;p50"/>
          <p:cNvCxnSpPr/>
          <p:nvPr/>
        </p:nvCxnSpPr>
        <p:spPr>
          <a:xfrm flipH="1" rot="10800000">
            <a:off x="4315072" y="586250"/>
            <a:ext cx="948300" cy="649500"/>
          </a:xfrm>
          <a:prstGeom prst="straightConnector1">
            <a:avLst/>
          </a:prstGeom>
          <a:noFill/>
          <a:ln cap="flat" cmpd="sng" w="3810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50"/>
          <p:cNvCxnSpPr/>
          <p:nvPr/>
        </p:nvCxnSpPr>
        <p:spPr>
          <a:xfrm rot="10800000">
            <a:off x="4330072" y="566000"/>
            <a:ext cx="918300" cy="690000"/>
          </a:xfrm>
          <a:prstGeom prst="straightConnector1">
            <a:avLst/>
          </a:prstGeom>
          <a:noFill/>
          <a:ln cap="flat" cmpd="sng" w="3810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1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10" name="Google Shape;510;p51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511" name="Google Shape;51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51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13" name="Google Shape;513;p51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4" name="Google Shape;514;p51"/>
          <p:cNvSpPr txBox="1"/>
          <p:nvPr/>
        </p:nvSpPr>
        <p:spPr>
          <a:xfrm>
            <a:off x="531525" y="1289675"/>
            <a:ext cx="5466000" cy="26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15" name="Google Shape;515;p51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52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21" name="Google Shape;521;p52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2" name="Google Shape;522;p52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523" name="Google Shape;52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52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5" name="Google Shape;525;p52"/>
          <p:cNvSpPr/>
          <p:nvPr/>
        </p:nvSpPr>
        <p:spPr>
          <a:xfrm>
            <a:off x="4094800" y="2416925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6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26" name="Google Shape;526;p52"/>
          <p:cNvSpPr/>
          <p:nvPr/>
        </p:nvSpPr>
        <p:spPr>
          <a:xfrm>
            <a:off x="3842788" y="1196000"/>
            <a:ext cx="12531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Scheduler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27" name="Google Shape;527;p52"/>
          <p:cNvCxnSpPr>
            <a:stCxn id="526" idx="2"/>
            <a:endCxn id="525" idx="0"/>
          </p:cNvCxnSpPr>
          <p:nvPr/>
        </p:nvCxnSpPr>
        <p:spPr>
          <a:xfrm>
            <a:off x="4469338" y="1611200"/>
            <a:ext cx="1200" cy="80580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528" name="Google Shape;528;p52"/>
          <p:cNvCxnSpPr/>
          <p:nvPr/>
        </p:nvCxnSpPr>
        <p:spPr>
          <a:xfrm>
            <a:off x="4845100" y="2792663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29" name="Google Shape;529;p52"/>
          <p:cNvCxnSpPr>
            <a:stCxn id="530" idx="3"/>
            <a:endCxn id="525" idx="2"/>
          </p:cNvCxnSpPr>
          <p:nvPr/>
        </p:nvCxnSpPr>
        <p:spPr>
          <a:xfrm>
            <a:off x="3242609" y="2792679"/>
            <a:ext cx="8523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1" name="Google Shape;531;p52"/>
          <p:cNvSpPr txBox="1"/>
          <p:nvPr/>
        </p:nvSpPr>
        <p:spPr>
          <a:xfrm>
            <a:off x="641037" y="3822589"/>
            <a:ext cx="1309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Upstream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32" name="Google Shape;532;p52"/>
          <p:cNvSpPr txBox="1"/>
          <p:nvPr/>
        </p:nvSpPr>
        <p:spPr>
          <a:xfrm>
            <a:off x="7034597" y="3831550"/>
            <a:ext cx="1546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Downstream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30" name="Google Shape;530;p52"/>
          <p:cNvSpPr/>
          <p:nvPr/>
        </p:nvSpPr>
        <p:spPr>
          <a:xfrm>
            <a:off x="2426500" y="2490421"/>
            <a:ext cx="906788" cy="604517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S3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533" name="Google Shape;533;p52"/>
          <p:cNvSpPr/>
          <p:nvPr/>
        </p:nvSpPr>
        <p:spPr>
          <a:xfrm>
            <a:off x="5645200" y="2458931"/>
            <a:ext cx="871800" cy="6675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C5649"/>
                </a:solidFill>
              </a:rPr>
              <a:t>Postgres</a:t>
            </a:r>
            <a:endParaRPr b="1" sz="1200">
              <a:solidFill>
                <a:srgbClr val="EC5649"/>
              </a:solidFill>
            </a:endParaRPr>
          </a:p>
        </p:txBody>
      </p:sp>
      <p:sp>
        <p:nvSpPr>
          <p:cNvPr id="534" name="Google Shape;534;p52"/>
          <p:cNvSpPr txBox="1"/>
          <p:nvPr/>
        </p:nvSpPr>
        <p:spPr>
          <a:xfrm>
            <a:off x="3333297" y="3168425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35" name="Google Shape;535;p52"/>
          <p:cNvCxnSpPr/>
          <p:nvPr/>
        </p:nvCxnSpPr>
        <p:spPr>
          <a:xfrm>
            <a:off x="2020600" y="109737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536" name="Google Shape;536;p52"/>
          <p:cNvCxnSpPr/>
          <p:nvPr/>
        </p:nvCxnSpPr>
        <p:spPr>
          <a:xfrm>
            <a:off x="6916000" y="109737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37" name="Google Shape;537;p52"/>
          <p:cNvSpPr/>
          <p:nvPr/>
        </p:nvSpPr>
        <p:spPr>
          <a:xfrm>
            <a:off x="870100" y="2416925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24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38" name="Google Shape;538;p52"/>
          <p:cNvCxnSpPr>
            <a:endCxn id="530" idx="1"/>
          </p:cNvCxnSpPr>
          <p:nvPr/>
        </p:nvCxnSpPr>
        <p:spPr>
          <a:xfrm>
            <a:off x="1416179" y="2792679"/>
            <a:ext cx="11010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39" name="Google Shape;539;p52"/>
          <p:cNvSpPr txBox="1"/>
          <p:nvPr/>
        </p:nvSpPr>
        <p:spPr>
          <a:xfrm>
            <a:off x="154900" y="3168425"/>
            <a:ext cx="21819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Archival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540" name="Google Shape;540;p52"/>
          <p:cNvPicPr preferRelativeResize="0"/>
          <p:nvPr/>
        </p:nvPicPr>
        <p:blipFill rotWithShape="1">
          <a:blip r:embed="rId4">
            <a:alphaModFix/>
          </a:blip>
          <a:srcRect b="17837" l="7852" r="8695" t="0"/>
          <a:stretch/>
        </p:blipFill>
        <p:spPr>
          <a:xfrm>
            <a:off x="7472325" y="2458927"/>
            <a:ext cx="678051" cy="667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1" name="Google Shape;541;p52"/>
          <p:cNvCxnSpPr>
            <a:stCxn id="540" idx="1"/>
            <a:endCxn id="533" idx="4"/>
          </p:cNvCxnSpPr>
          <p:nvPr/>
        </p:nvCxnSpPr>
        <p:spPr>
          <a:xfrm rot="10800000">
            <a:off x="6517125" y="2792677"/>
            <a:ext cx="955200" cy="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542" name="Google Shape;542;p52"/>
          <p:cNvSpPr txBox="1"/>
          <p:nvPr/>
        </p:nvSpPr>
        <p:spPr>
          <a:xfrm>
            <a:off x="6659597" y="3168413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Top Locations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3" name="Google Shape;543;p52"/>
          <p:cNvSpPr txBox="1"/>
          <p:nvPr/>
        </p:nvSpPr>
        <p:spPr>
          <a:xfrm>
            <a:off x="3814750" y="3831550"/>
            <a:ext cx="13092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Workflow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44" name="Google Shape;544;p52"/>
          <p:cNvSpPr txBox="1"/>
          <p:nvPr/>
        </p:nvSpPr>
        <p:spPr>
          <a:xfrm>
            <a:off x="457200" y="471525"/>
            <a:ext cx="5773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Ugh, gaps in output data</a:t>
            </a:r>
            <a:endParaRPr b="1"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3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50" name="Google Shape;550;p53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1" name="Google Shape;551;p53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552" name="Google Shape;5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53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4" name="Google Shape;554;p53"/>
          <p:cNvSpPr/>
          <p:nvPr/>
        </p:nvSpPr>
        <p:spPr>
          <a:xfrm>
            <a:off x="610400" y="2345250"/>
            <a:ext cx="546900" cy="5166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00h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55" name="Google Shape;555;p53"/>
          <p:cNvSpPr/>
          <p:nvPr/>
        </p:nvSpPr>
        <p:spPr>
          <a:xfrm>
            <a:off x="1212200" y="2345250"/>
            <a:ext cx="546900" cy="5166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01h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56" name="Google Shape;556;p53"/>
          <p:cNvSpPr/>
          <p:nvPr/>
        </p:nvSpPr>
        <p:spPr>
          <a:xfrm>
            <a:off x="1814000" y="2345250"/>
            <a:ext cx="546900" cy="5166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02h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57" name="Google Shape;557;p53"/>
          <p:cNvSpPr/>
          <p:nvPr/>
        </p:nvSpPr>
        <p:spPr>
          <a:xfrm>
            <a:off x="2415800" y="2345250"/>
            <a:ext cx="546900" cy="5166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03h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58" name="Google Shape;558;p53"/>
          <p:cNvSpPr/>
          <p:nvPr/>
        </p:nvSpPr>
        <p:spPr>
          <a:xfrm>
            <a:off x="3017600" y="2345250"/>
            <a:ext cx="546900" cy="5166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04h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59" name="Google Shape;559;p53"/>
          <p:cNvSpPr/>
          <p:nvPr/>
        </p:nvSpPr>
        <p:spPr>
          <a:xfrm>
            <a:off x="3619400" y="2345250"/>
            <a:ext cx="546900" cy="5166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05h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60" name="Google Shape;560;p53"/>
          <p:cNvSpPr/>
          <p:nvPr/>
        </p:nvSpPr>
        <p:spPr>
          <a:xfrm>
            <a:off x="4221200" y="2345250"/>
            <a:ext cx="546900" cy="5166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06h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61" name="Google Shape;561;p53"/>
          <p:cNvSpPr/>
          <p:nvPr/>
        </p:nvSpPr>
        <p:spPr>
          <a:xfrm>
            <a:off x="4823000" y="2345250"/>
            <a:ext cx="546900" cy="516600"/>
          </a:xfrm>
          <a:prstGeom prst="rect">
            <a:avLst/>
          </a:prstGeom>
          <a:solidFill>
            <a:srgbClr val="EC5649"/>
          </a:solidFill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07h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62" name="Google Shape;562;p53"/>
          <p:cNvSpPr/>
          <p:nvPr/>
        </p:nvSpPr>
        <p:spPr>
          <a:xfrm>
            <a:off x="5424800" y="2345250"/>
            <a:ext cx="546900" cy="516600"/>
          </a:xfrm>
          <a:prstGeom prst="rect">
            <a:avLst/>
          </a:prstGeom>
          <a:solidFill>
            <a:srgbClr val="EC5649"/>
          </a:solidFill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08h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63" name="Google Shape;563;p53"/>
          <p:cNvSpPr/>
          <p:nvPr/>
        </p:nvSpPr>
        <p:spPr>
          <a:xfrm>
            <a:off x="6026600" y="2345250"/>
            <a:ext cx="546900" cy="516600"/>
          </a:xfrm>
          <a:prstGeom prst="rect">
            <a:avLst/>
          </a:prstGeom>
          <a:solidFill>
            <a:srgbClr val="EC5649"/>
          </a:solidFill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09h</a:t>
            </a:r>
            <a:endParaRPr b="1">
              <a:solidFill>
                <a:srgbClr val="3A3A3A"/>
              </a:solidFill>
            </a:endParaRPr>
          </a:p>
        </p:txBody>
      </p:sp>
      <p:sp>
        <p:nvSpPr>
          <p:cNvPr id="564" name="Google Shape;564;p53"/>
          <p:cNvSpPr txBox="1"/>
          <p:nvPr/>
        </p:nvSpPr>
        <p:spPr>
          <a:xfrm>
            <a:off x="457200" y="471525"/>
            <a:ext cx="5773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Backfills!</a:t>
            </a:r>
            <a:endParaRPr b="1"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5" name="Google Shape;565;p53"/>
          <p:cNvSpPr txBox="1"/>
          <p:nvPr/>
        </p:nvSpPr>
        <p:spPr>
          <a:xfrm>
            <a:off x="6893577" y="2371443"/>
            <a:ext cx="20583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</a:t>
            </a:r>
            <a:r>
              <a:rPr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ime partitions</a:t>
            </a:r>
            <a:endParaRPr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66" name="Google Shape;566;p53"/>
          <p:cNvSpPr/>
          <p:nvPr/>
        </p:nvSpPr>
        <p:spPr>
          <a:xfrm>
            <a:off x="6770450" y="2345250"/>
            <a:ext cx="233400" cy="516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7" name="Google Shape;567;p53"/>
          <p:cNvCxnSpPr/>
          <p:nvPr/>
        </p:nvCxnSpPr>
        <p:spPr>
          <a:xfrm>
            <a:off x="4794500" y="1082625"/>
            <a:ext cx="2100" cy="33033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568" name="Google Shape;568;p53"/>
          <p:cNvSpPr txBox="1"/>
          <p:nvPr/>
        </p:nvSpPr>
        <p:spPr>
          <a:xfrm>
            <a:off x="4181751" y="4385925"/>
            <a:ext cx="1227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latest</a:t>
            </a:r>
            <a:endParaRPr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Work-Logo-1000x250-white.png" id="120" name="Google Shape;12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22" name="Google Shape;122;p27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23" name="Google Shape;123;p27"/>
          <p:cNvPicPr preferRelativeResize="0"/>
          <p:nvPr/>
        </p:nvPicPr>
        <p:blipFill rotWithShape="1">
          <a:blip r:embed="rId4">
            <a:alphaModFix/>
          </a:blip>
          <a:srcRect b="0" l="11717" r="20669" t="0"/>
          <a:stretch/>
        </p:blipFill>
        <p:spPr>
          <a:xfrm>
            <a:off x="3931925" y="175"/>
            <a:ext cx="5212074" cy="5143151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7"/>
          <p:cNvSpPr txBox="1"/>
          <p:nvPr/>
        </p:nvSpPr>
        <p:spPr>
          <a:xfrm>
            <a:off x="1000213" y="1673188"/>
            <a:ext cx="1298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Space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" name="Google Shape;125;p27"/>
          <p:cNvSpPr txBox="1"/>
          <p:nvPr/>
        </p:nvSpPr>
        <p:spPr>
          <a:xfrm>
            <a:off x="337969" y="160230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sp>
        <p:nvSpPr>
          <p:cNvPr id="126" name="Google Shape;126;p27"/>
          <p:cNvSpPr txBox="1"/>
          <p:nvPr/>
        </p:nvSpPr>
        <p:spPr>
          <a:xfrm>
            <a:off x="1000213" y="2282788"/>
            <a:ext cx="23880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Community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7" name="Google Shape;127;p27"/>
          <p:cNvSpPr txBox="1"/>
          <p:nvPr/>
        </p:nvSpPr>
        <p:spPr>
          <a:xfrm>
            <a:off x="337969" y="221190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02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  <p:sp>
        <p:nvSpPr>
          <p:cNvPr id="128" name="Google Shape;128;p27"/>
          <p:cNvSpPr txBox="1"/>
          <p:nvPr/>
        </p:nvSpPr>
        <p:spPr>
          <a:xfrm>
            <a:off x="1016038" y="2888563"/>
            <a:ext cx="23880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3000">
                <a:latin typeface="Karla"/>
                <a:ea typeface="Karla"/>
                <a:cs typeface="Karla"/>
                <a:sym typeface="Karla"/>
              </a:rPr>
              <a:t>Services</a:t>
            </a:r>
            <a:endParaRPr b="1"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339224" y="281039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03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54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74" name="Google Shape;574;p54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575" name="Google Shape;57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54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77" name="Google Shape;577;p54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78" name="Google Shape;578;p54"/>
          <p:cNvSpPr txBox="1"/>
          <p:nvPr/>
        </p:nvSpPr>
        <p:spPr>
          <a:xfrm>
            <a:off x="531525" y="1289675"/>
            <a:ext cx="57549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79" name="Google Shape;579;p54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5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585" name="Google Shape;585;p5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586" name="Google Shape;586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55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8" name="Google Shape;588;p55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89" name="Google Shape;589;p55"/>
          <p:cNvSpPr/>
          <p:nvPr/>
        </p:nvSpPr>
        <p:spPr>
          <a:xfrm>
            <a:off x="2245900" y="2591925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6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90" name="Google Shape;590;p55"/>
          <p:cNvSpPr/>
          <p:nvPr/>
        </p:nvSpPr>
        <p:spPr>
          <a:xfrm>
            <a:off x="1993888" y="1371000"/>
            <a:ext cx="12531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Scheduler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591" name="Google Shape;591;p55"/>
          <p:cNvCxnSpPr>
            <a:stCxn id="590" idx="2"/>
            <a:endCxn id="589" idx="0"/>
          </p:cNvCxnSpPr>
          <p:nvPr/>
        </p:nvCxnSpPr>
        <p:spPr>
          <a:xfrm>
            <a:off x="2620438" y="1786200"/>
            <a:ext cx="1200" cy="80580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592" name="Google Shape;592;p55"/>
          <p:cNvCxnSpPr/>
          <p:nvPr/>
        </p:nvCxnSpPr>
        <p:spPr>
          <a:xfrm>
            <a:off x="2996200" y="2967663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93" name="Google Shape;593;p55"/>
          <p:cNvCxnSpPr>
            <a:stCxn id="594" idx="3"/>
            <a:endCxn id="589" idx="2"/>
          </p:cNvCxnSpPr>
          <p:nvPr/>
        </p:nvCxnSpPr>
        <p:spPr>
          <a:xfrm>
            <a:off x="1393709" y="2967679"/>
            <a:ext cx="8523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94" name="Google Shape;594;p55"/>
          <p:cNvSpPr/>
          <p:nvPr/>
        </p:nvSpPr>
        <p:spPr>
          <a:xfrm>
            <a:off x="577600" y="2665421"/>
            <a:ext cx="906788" cy="604517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S3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595" name="Google Shape;595;p55"/>
          <p:cNvSpPr/>
          <p:nvPr/>
        </p:nvSpPr>
        <p:spPr>
          <a:xfrm>
            <a:off x="3796300" y="2633931"/>
            <a:ext cx="871800" cy="6675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Postgres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596" name="Google Shape;596;p55"/>
          <p:cNvSpPr txBox="1"/>
          <p:nvPr/>
        </p:nvSpPr>
        <p:spPr>
          <a:xfrm>
            <a:off x="1456747" y="3448800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Workflow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597" name="Google Shape;597;p55"/>
          <p:cNvSpPr txBox="1"/>
          <p:nvPr/>
        </p:nvSpPr>
        <p:spPr>
          <a:xfrm>
            <a:off x="457200" y="471513"/>
            <a:ext cx="7806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What we have so far … </a:t>
            </a:r>
            <a:endParaRPr b="1"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p56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603" name="Google Shape;603;p5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604" name="Google Shape;60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56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6" name="Google Shape;606;p56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(naïve)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7" name="Google Shape;607;p56"/>
          <p:cNvSpPr/>
          <p:nvPr/>
        </p:nvSpPr>
        <p:spPr>
          <a:xfrm>
            <a:off x="2245900" y="2591925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6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08" name="Google Shape;608;p56"/>
          <p:cNvSpPr/>
          <p:nvPr/>
        </p:nvSpPr>
        <p:spPr>
          <a:xfrm>
            <a:off x="1993888" y="1371000"/>
            <a:ext cx="12531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Scheduler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09" name="Google Shape;609;p56"/>
          <p:cNvCxnSpPr>
            <a:stCxn id="608" idx="2"/>
            <a:endCxn id="607" idx="0"/>
          </p:cNvCxnSpPr>
          <p:nvPr/>
        </p:nvCxnSpPr>
        <p:spPr>
          <a:xfrm>
            <a:off x="2620438" y="1786200"/>
            <a:ext cx="1200" cy="80580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610" name="Google Shape;610;p56"/>
          <p:cNvCxnSpPr/>
          <p:nvPr/>
        </p:nvCxnSpPr>
        <p:spPr>
          <a:xfrm>
            <a:off x="2996200" y="2967663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11" name="Google Shape;611;p56"/>
          <p:cNvCxnSpPr>
            <a:stCxn id="612" idx="3"/>
            <a:endCxn id="607" idx="2"/>
          </p:cNvCxnSpPr>
          <p:nvPr/>
        </p:nvCxnSpPr>
        <p:spPr>
          <a:xfrm>
            <a:off x="1393709" y="2967679"/>
            <a:ext cx="852300" cy="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12" name="Google Shape;612;p56"/>
          <p:cNvSpPr/>
          <p:nvPr/>
        </p:nvSpPr>
        <p:spPr>
          <a:xfrm>
            <a:off x="577600" y="2665421"/>
            <a:ext cx="906788" cy="604517"/>
          </a:xfrm>
          <a:prstGeom prst="flowChartManualOperation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C5649"/>
                </a:solidFill>
              </a:rPr>
              <a:t>S3</a:t>
            </a:r>
            <a:endParaRPr b="1" sz="1200">
              <a:solidFill>
                <a:srgbClr val="EC5649"/>
              </a:solidFill>
            </a:endParaRPr>
          </a:p>
        </p:txBody>
      </p:sp>
      <p:sp>
        <p:nvSpPr>
          <p:cNvPr id="613" name="Google Shape;613;p56"/>
          <p:cNvSpPr/>
          <p:nvPr/>
        </p:nvSpPr>
        <p:spPr>
          <a:xfrm>
            <a:off x="3796300" y="2633931"/>
            <a:ext cx="871800" cy="6675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C5649"/>
                </a:solidFill>
              </a:rPr>
              <a:t>Postgres</a:t>
            </a:r>
            <a:endParaRPr b="1" sz="1200">
              <a:solidFill>
                <a:srgbClr val="EC5649"/>
              </a:solidFill>
            </a:endParaRPr>
          </a:p>
        </p:txBody>
      </p:sp>
      <p:sp>
        <p:nvSpPr>
          <p:cNvPr id="614" name="Google Shape;614;p56"/>
          <p:cNvSpPr txBox="1"/>
          <p:nvPr/>
        </p:nvSpPr>
        <p:spPr>
          <a:xfrm>
            <a:off x="457200" y="471513"/>
            <a:ext cx="7806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What we have so far … </a:t>
            </a:r>
            <a:endParaRPr b="1"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5" name="Google Shape;615;p56"/>
          <p:cNvSpPr txBox="1"/>
          <p:nvPr/>
        </p:nvSpPr>
        <p:spPr>
          <a:xfrm>
            <a:off x="5138992" y="517888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16" name="Google Shape;616;p56"/>
          <p:cNvSpPr txBox="1"/>
          <p:nvPr/>
        </p:nvSpPr>
        <p:spPr>
          <a:xfrm>
            <a:off x="5238600" y="1099775"/>
            <a:ext cx="36834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17" name="Google Shape;617;p56"/>
          <p:cNvCxnSpPr/>
          <p:nvPr/>
        </p:nvCxnSpPr>
        <p:spPr>
          <a:xfrm flipH="1">
            <a:off x="5012350" y="693325"/>
            <a:ext cx="22500" cy="39888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18" name="Google Shape;618;p56"/>
          <p:cNvSpPr txBox="1"/>
          <p:nvPr/>
        </p:nvSpPr>
        <p:spPr>
          <a:xfrm>
            <a:off x="1456747" y="3448800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 Workflow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57"/>
          <p:cNvSpPr txBox="1"/>
          <p:nvPr/>
        </p:nvSpPr>
        <p:spPr>
          <a:xfrm>
            <a:off x="187950" y="2175000"/>
            <a:ext cx="87282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Karla"/>
                <a:ea typeface="Karla"/>
                <a:cs typeface="Karla"/>
                <a:sym typeface="Karla"/>
              </a:rPr>
              <a:t>… </a:t>
            </a:r>
            <a:r>
              <a:rPr b="1" lang="en" sz="4800">
                <a:latin typeface="Karla"/>
                <a:ea typeface="Karla"/>
                <a:cs typeface="Karla"/>
                <a:sym typeface="Karla"/>
              </a:rPr>
              <a:t>writing</a:t>
            </a:r>
            <a:r>
              <a:rPr b="1" lang="en" sz="4800">
                <a:latin typeface="Karla"/>
                <a:ea typeface="Karla"/>
                <a:cs typeface="Karla"/>
                <a:sym typeface="Karla"/>
              </a:rPr>
              <a:t> a job shouldn’t be this hard</a:t>
            </a:r>
            <a:r>
              <a:rPr b="1" lang="en" sz="4800">
                <a:latin typeface="Karla"/>
                <a:ea typeface="Karla"/>
                <a:cs typeface="Karla"/>
                <a:sym typeface="Karla"/>
              </a:rPr>
              <a:t>!</a:t>
            </a:r>
            <a:endParaRPr b="1" sz="4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58"/>
          <p:cNvSpPr txBox="1"/>
          <p:nvPr/>
        </p:nvSpPr>
        <p:spPr>
          <a:xfrm>
            <a:off x="1208030" y="2301650"/>
            <a:ext cx="6995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Intro to Marquez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29" name="Google Shape;629;p58"/>
          <p:cNvSpPr txBox="1"/>
          <p:nvPr/>
        </p:nvSpPr>
        <p:spPr>
          <a:xfrm>
            <a:off x="126094" y="223075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7BA7D8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2400">
                <a:solidFill>
                  <a:srgbClr val="7BA7D8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>
              <a:solidFill>
                <a:srgbClr val="7BA7D8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9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635" name="Google Shape;635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36" name="Google Shape;636;p59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37" name="Google Shape;637;p59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Metadata Service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8" name="Google Shape;638;p59"/>
          <p:cNvSpPr txBox="1"/>
          <p:nvPr/>
        </p:nvSpPr>
        <p:spPr>
          <a:xfrm>
            <a:off x="383900" y="1293875"/>
            <a:ext cx="47304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Centralized </a:t>
            </a: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metadata management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Modular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 discovery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 </a:t>
            </a: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health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 triggers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39" name="Google Shape;639;p59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Design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0" name="Google Shape;640;p59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41" name="Google Shape;641;p59"/>
          <p:cNvSpPr/>
          <p:nvPr/>
        </p:nvSpPr>
        <p:spPr>
          <a:xfrm>
            <a:off x="4967775" y="721525"/>
            <a:ext cx="1092636" cy="779058"/>
          </a:xfrm>
          <a:prstGeom prst="flowChartMultidocumen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Clients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(JVM)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2" name="Google Shape;642;p59"/>
          <p:cNvSpPr/>
          <p:nvPr/>
        </p:nvSpPr>
        <p:spPr>
          <a:xfrm>
            <a:off x="7313500" y="721525"/>
            <a:ext cx="1092636" cy="779058"/>
          </a:xfrm>
          <a:prstGeom prst="flowChartMultidocumen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Clients</a:t>
            </a:r>
            <a:endParaRPr b="1"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(Python)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43" name="Google Shape;643;p59"/>
          <p:cNvCxnSpPr>
            <a:stCxn id="641" idx="2"/>
            <a:endCxn id="644" idx="0"/>
          </p:cNvCxnSpPr>
          <p:nvPr/>
        </p:nvCxnSpPr>
        <p:spPr>
          <a:xfrm>
            <a:off x="5438114" y="1471080"/>
            <a:ext cx="1263000" cy="900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645" name="Google Shape;645;p59"/>
          <p:cNvCxnSpPr>
            <a:stCxn id="642" idx="2"/>
            <a:endCxn id="644" idx="0"/>
          </p:cNvCxnSpPr>
          <p:nvPr/>
        </p:nvCxnSpPr>
        <p:spPr>
          <a:xfrm flipH="1">
            <a:off x="6701139" y="1471080"/>
            <a:ext cx="1082700" cy="9000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646" name="Google Shape;646;p59"/>
          <p:cNvSpPr/>
          <p:nvPr/>
        </p:nvSpPr>
        <p:spPr>
          <a:xfrm>
            <a:off x="4967775" y="2516850"/>
            <a:ext cx="3670500" cy="2331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Marquez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7" name="Google Shape;647;p59"/>
          <p:cNvSpPr/>
          <p:nvPr/>
        </p:nvSpPr>
        <p:spPr>
          <a:xfrm>
            <a:off x="5609200" y="3373038"/>
            <a:ext cx="808800" cy="619200"/>
          </a:xfrm>
          <a:prstGeom prst="can">
            <a:avLst>
              <a:gd fmla="val 25000" name="adj"/>
            </a:avLst>
          </a:prstGeom>
          <a:solidFill>
            <a:srgbClr val="FFFFFF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48" name="Google Shape;648;p59"/>
          <p:cNvSpPr/>
          <p:nvPr/>
        </p:nvSpPr>
        <p:spPr>
          <a:xfrm>
            <a:off x="6984550" y="2986788"/>
            <a:ext cx="11970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Search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9" name="Google Shape;649;p59"/>
          <p:cNvSpPr/>
          <p:nvPr/>
        </p:nvSpPr>
        <p:spPr>
          <a:xfrm>
            <a:off x="6984550" y="3475038"/>
            <a:ext cx="11970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Health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50" name="Google Shape;650;p59"/>
          <p:cNvSpPr/>
          <p:nvPr/>
        </p:nvSpPr>
        <p:spPr>
          <a:xfrm>
            <a:off x="6984550" y="3963288"/>
            <a:ext cx="11970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Triggers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44" name="Google Shape;644;p59"/>
          <p:cNvSpPr txBox="1"/>
          <p:nvPr/>
        </p:nvSpPr>
        <p:spPr>
          <a:xfrm>
            <a:off x="6074650" y="2371063"/>
            <a:ext cx="1253100" cy="299700"/>
          </a:xfrm>
          <a:prstGeom prst="rect">
            <a:avLst/>
          </a:prstGeom>
          <a:solidFill>
            <a:srgbClr val="00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REST API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51" name="Google Shape;651;p59"/>
          <p:cNvCxnSpPr>
            <a:stCxn id="648" idx="1"/>
            <a:endCxn id="647" idx="4"/>
          </p:cNvCxnSpPr>
          <p:nvPr/>
        </p:nvCxnSpPr>
        <p:spPr>
          <a:xfrm flipH="1">
            <a:off x="6417850" y="3194388"/>
            <a:ext cx="566700" cy="48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2" name="Google Shape;652;p59"/>
          <p:cNvCxnSpPr>
            <a:stCxn id="649" idx="1"/>
            <a:endCxn id="647" idx="4"/>
          </p:cNvCxnSpPr>
          <p:nvPr/>
        </p:nvCxnSpPr>
        <p:spPr>
          <a:xfrm rot="10800000">
            <a:off x="6417850" y="3682638"/>
            <a:ext cx="5667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53" name="Google Shape;653;p59"/>
          <p:cNvCxnSpPr>
            <a:stCxn id="650" idx="1"/>
            <a:endCxn id="647" idx="4"/>
          </p:cNvCxnSpPr>
          <p:nvPr/>
        </p:nvCxnSpPr>
        <p:spPr>
          <a:xfrm rot="10800000">
            <a:off x="6417850" y="3682788"/>
            <a:ext cx="566700" cy="488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0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659" name="Google Shape;65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Google Shape;660;p60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1" name="Google Shape;661;p60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Module: Search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2" name="Google Shape;662;p60"/>
          <p:cNvSpPr txBox="1"/>
          <p:nvPr/>
        </p:nvSpPr>
        <p:spPr>
          <a:xfrm>
            <a:off x="383900" y="1293875"/>
            <a:ext cx="45333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Unified search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Documentation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Owner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Schema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Datasource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3" name="Google Shape;663;p60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64" name="Google Shape;664;p60"/>
          <p:cNvSpPr/>
          <p:nvPr/>
        </p:nvSpPr>
        <p:spPr>
          <a:xfrm>
            <a:off x="5016600" y="1405950"/>
            <a:ext cx="3670500" cy="2331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Marquez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5" name="Google Shape;665;p60"/>
          <p:cNvSpPr/>
          <p:nvPr/>
        </p:nvSpPr>
        <p:spPr>
          <a:xfrm>
            <a:off x="5658025" y="2262138"/>
            <a:ext cx="808800" cy="619200"/>
          </a:xfrm>
          <a:prstGeom prst="can">
            <a:avLst>
              <a:gd fmla="val 25000" name="adj"/>
            </a:avLst>
          </a:prstGeom>
          <a:solidFill>
            <a:srgbClr val="FFFFFF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666" name="Google Shape;666;p60"/>
          <p:cNvSpPr/>
          <p:nvPr/>
        </p:nvSpPr>
        <p:spPr>
          <a:xfrm>
            <a:off x="7033375" y="1875888"/>
            <a:ext cx="11970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Search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7" name="Google Shape;667;p60"/>
          <p:cNvSpPr/>
          <p:nvPr/>
        </p:nvSpPr>
        <p:spPr>
          <a:xfrm>
            <a:off x="7033375" y="2364138"/>
            <a:ext cx="1197000" cy="415200"/>
          </a:xfrm>
          <a:prstGeom prst="rect">
            <a:avLst/>
          </a:prstGeom>
          <a:solidFill>
            <a:srgbClr val="B7B7B7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Health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68" name="Google Shape;668;p60"/>
          <p:cNvSpPr/>
          <p:nvPr/>
        </p:nvSpPr>
        <p:spPr>
          <a:xfrm>
            <a:off x="7033375" y="2852388"/>
            <a:ext cx="1197000" cy="415200"/>
          </a:xfrm>
          <a:prstGeom prst="rect">
            <a:avLst/>
          </a:prstGeom>
          <a:solidFill>
            <a:srgbClr val="B7B7B7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Triggers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69" name="Google Shape;669;p60"/>
          <p:cNvCxnSpPr>
            <a:stCxn id="666" idx="1"/>
            <a:endCxn id="665" idx="4"/>
          </p:cNvCxnSpPr>
          <p:nvPr/>
        </p:nvCxnSpPr>
        <p:spPr>
          <a:xfrm flipH="1">
            <a:off x="6466675" y="2083488"/>
            <a:ext cx="566700" cy="48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0" name="Google Shape;670;p60"/>
          <p:cNvCxnSpPr>
            <a:stCxn id="667" idx="1"/>
            <a:endCxn id="665" idx="4"/>
          </p:cNvCxnSpPr>
          <p:nvPr/>
        </p:nvCxnSpPr>
        <p:spPr>
          <a:xfrm rot="10800000">
            <a:off x="6466675" y="2571738"/>
            <a:ext cx="5667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1" name="Google Shape;671;p60"/>
          <p:cNvCxnSpPr>
            <a:stCxn id="668" idx="1"/>
            <a:endCxn id="665" idx="4"/>
          </p:cNvCxnSpPr>
          <p:nvPr/>
        </p:nvCxnSpPr>
        <p:spPr>
          <a:xfrm rot="10800000">
            <a:off x="6466675" y="2571888"/>
            <a:ext cx="566700" cy="488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72" name="Google Shape;672;p60"/>
          <p:cNvPicPr preferRelativeResize="0"/>
          <p:nvPr/>
        </p:nvPicPr>
        <p:blipFill rotWithShape="1">
          <a:blip r:embed="rId4">
            <a:alphaModFix/>
          </a:blip>
          <a:srcRect b="12823" l="0" r="0" t="0"/>
          <a:stretch/>
        </p:blipFill>
        <p:spPr>
          <a:xfrm>
            <a:off x="8338300" y="1836478"/>
            <a:ext cx="566701" cy="494037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60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Data discovery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7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8" name="Google Shape;678;p61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79" name="Google Shape;679;p61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80" name="Google Shape;680;p61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Data discovery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81" name="Google Shape;681;p61"/>
          <p:cNvPicPr preferRelativeResize="0"/>
          <p:nvPr/>
        </p:nvPicPr>
        <p:blipFill rotWithShape="1">
          <a:blip r:embed="rId3">
            <a:alphaModFix/>
          </a:blip>
          <a:srcRect b="12823" l="0" r="0" t="0"/>
          <a:stretch/>
        </p:blipFill>
        <p:spPr>
          <a:xfrm>
            <a:off x="457200" y="752737"/>
            <a:ext cx="566701" cy="494037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61"/>
          <p:cNvSpPr txBox="1"/>
          <p:nvPr/>
        </p:nvSpPr>
        <p:spPr>
          <a:xfrm>
            <a:off x="1119325" y="635684"/>
            <a:ext cx="3336000" cy="611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room bo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83" name="Google Shape;683;p61"/>
          <p:cNvSpPr/>
          <p:nvPr/>
        </p:nvSpPr>
        <p:spPr>
          <a:xfrm>
            <a:off x="2739442" y="708375"/>
            <a:ext cx="15000" cy="441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61"/>
          <p:cNvSpPr/>
          <p:nvPr/>
        </p:nvSpPr>
        <p:spPr>
          <a:xfrm>
            <a:off x="3962650" y="741788"/>
            <a:ext cx="398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5" name="Google Shape;685;p61"/>
          <p:cNvCxnSpPr/>
          <p:nvPr/>
        </p:nvCxnSpPr>
        <p:spPr>
          <a:xfrm flipH="1">
            <a:off x="4025750" y="808251"/>
            <a:ext cx="335700" cy="325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6" name="Google Shape;686;p61"/>
          <p:cNvCxnSpPr/>
          <p:nvPr/>
        </p:nvCxnSpPr>
        <p:spPr>
          <a:xfrm>
            <a:off x="4032483" y="811642"/>
            <a:ext cx="325500" cy="329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87" name="Google Shape;687;p61"/>
          <p:cNvCxnSpPr/>
          <p:nvPr/>
        </p:nvCxnSpPr>
        <p:spPr>
          <a:xfrm flipH="1" rot="10800000">
            <a:off x="1136425" y="1256525"/>
            <a:ext cx="3318900" cy="3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88" name="Google Shape;688;p61"/>
          <p:cNvSpPr txBox="1"/>
          <p:nvPr/>
        </p:nvSpPr>
        <p:spPr>
          <a:xfrm>
            <a:off x="1081864" y="2181581"/>
            <a:ext cx="5403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Room</a:t>
            </a:r>
            <a:r>
              <a:rPr b="1" lang="en" sz="1800"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1800"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Bo</a:t>
            </a:r>
            <a:r>
              <a:rPr b="1" lang="en" sz="1800">
                <a:latin typeface="Karla"/>
                <a:ea typeface="Karla"/>
                <a:cs typeface="Karla"/>
                <a:sym typeface="Karla"/>
              </a:rPr>
              <a:t>okings (SF)</a:t>
            </a:r>
            <a:endParaRPr b="1" sz="1800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89" name="Google Shape;689;p61"/>
          <p:cNvCxnSpPr/>
          <p:nvPr/>
        </p:nvCxnSpPr>
        <p:spPr>
          <a:xfrm flipH="1" rot="10800000">
            <a:off x="1194739" y="3001950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0" name="Google Shape;690;p61"/>
          <p:cNvSpPr txBox="1"/>
          <p:nvPr/>
        </p:nvSpPr>
        <p:spPr>
          <a:xfrm>
            <a:off x="1106685" y="1452325"/>
            <a:ext cx="5118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Karla"/>
                <a:ea typeface="Karla"/>
                <a:cs typeface="Karla"/>
                <a:sym typeface="Karla"/>
              </a:rPr>
              <a:t>All</a:t>
            </a:r>
            <a:endParaRPr b="1" sz="1800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91" name="Google Shape;691;p61"/>
          <p:cNvCxnSpPr/>
          <p:nvPr/>
        </p:nvCxnSpPr>
        <p:spPr>
          <a:xfrm flipH="1" rot="10800000">
            <a:off x="1192910" y="1881506"/>
            <a:ext cx="289800" cy="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2" name="Google Shape;692;p61"/>
          <p:cNvSpPr txBox="1"/>
          <p:nvPr/>
        </p:nvSpPr>
        <p:spPr>
          <a:xfrm>
            <a:off x="4628450" y="2571750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</a:t>
            </a: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reated: jul. 8, 2018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3" name="Google Shape;693;p61"/>
          <p:cNvSpPr txBox="1"/>
          <p:nvPr/>
        </p:nvSpPr>
        <p:spPr>
          <a:xfrm>
            <a:off x="1081864" y="3019781"/>
            <a:ext cx="5403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800">
                <a:solidFill>
                  <a:schemeClr val="dk1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Room</a:t>
            </a:r>
            <a:r>
              <a:rPr b="1"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1800">
                <a:solidFill>
                  <a:schemeClr val="dk1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Bo</a:t>
            </a:r>
            <a:r>
              <a:rPr b="1"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oking Metrics (GLBL)</a:t>
            </a:r>
            <a:endParaRPr b="1" sz="1800">
              <a:solidFill>
                <a:schemeClr val="dk1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94" name="Google Shape;694;p61"/>
          <p:cNvCxnSpPr/>
          <p:nvPr/>
        </p:nvCxnSpPr>
        <p:spPr>
          <a:xfrm flipH="1" rot="10800000">
            <a:off x="1194739" y="3840150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5" name="Google Shape;695;p61"/>
          <p:cNvSpPr txBox="1"/>
          <p:nvPr/>
        </p:nvSpPr>
        <p:spPr>
          <a:xfrm>
            <a:off x="4628450" y="3456275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feb. 15, 2010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6" name="Google Shape;696;p61"/>
          <p:cNvSpPr txBox="1"/>
          <p:nvPr/>
        </p:nvSpPr>
        <p:spPr>
          <a:xfrm>
            <a:off x="1106675" y="2574088"/>
            <a:ext cx="2720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</a:t>
            </a: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San Francisco </a:t>
            </a: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697" name="Google Shape;697;p61"/>
          <p:cNvSpPr txBox="1"/>
          <p:nvPr/>
        </p:nvSpPr>
        <p:spPr>
          <a:xfrm>
            <a:off x="1106675" y="3456263"/>
            <a:ext cx="2720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Global room booking metrics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698" name="Google Shape;698;p61"/>
          <p:cNvCxnSpPr/>
          <p:nvPr/>
        </p:nvCxnSpPr>
        <p:spPr>
          <a:xfrm flipH="1" rot="10800000">
            <a:off x="4628450" y="970959"/>
            <a:ext cx="3100800" cy="1800"/>
          </a:xfrm>
          <a:prstGeom prst="straightConnector1">
            <a:avLst/>
          </a:prstGeom>
          <a:noFill/>
          <a:ln cap="flat" cmpd="sng" w="38100">
            <a:solidFill>
              <a:srgbClr val="7BA7D8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99" name="Google Shape;699;p61"/>
          <p:cNvCxnSpPr/>
          <p:nvPr/>
        </p:nvCxnSpPr>
        <p:spPr>
          <a:xfrm>
            <a:off x="6579550" y="2652459"/>
            <a:ext cx="1164600" cy="4200"/>
          </a:xfrm>
          <a:prstGeom prst="straightConnector1">
            <a:avLst/>
          </a:prstGeom>
          <a:noFill/>
          <a:ln cap="flat" cmpd="sng" w="38100">
            <a:solidFill>
              <a:srgbClr val="7BA7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00" name="Google Shape;700;p61"/>
          <p:cNvSpPr txBox="1"/>
          <p:nvPr/>
        </p:nvSpPr>
        <p:spPr>
          <a:xfrm>
            <a:off x="7736624" y="741875"/>
            <a:ext cx="1211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Search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1" name="Google Shape;701;p61"/>
          <p:cNvSpPr txBox="1"/>
          <p:nvPr/>
        </p:nvSpPr>
        <p:spPr>
          <a:xfrm>
            <a:off x="7744150" y="2455200"/>
            <a:ext cx="13170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Datasets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702" name="Google Shape;702;p61"/>
          <p:cNvCxnSpPr/>
          <p:nvPr/>
        </p:nvCxnSpPr>
        <p:spPr>
          <a:xfrm>
            <a:off x="6579550" y="2322309"/>
            <a:ext cx="1164600" cy="4200"/>
          </a:xfrm>
          <a:prstGeom prst="straightConnector1">
            <a:avLst/>
          </a:prstGeom>
          <a:noFill/>
          <a:ln cap="flat" cmpd="sng" w="38100">
            <a:solidFill>
              <a:srgbClr val="7BA7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03" name="Google Shape;703;p61"/>
          <p:cNvSpPr txBox="1"/>
          <p:nvPr/>
        </p:nvSpPr>
        <p:spPr>
          <a:xfrm>
            <a:off x="7744150" y="2125050"/>
            <a:ext cx="13170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Tags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04" name="Google Shape;704;p61"/>
          <p:cNvSpPr txBox="1"/>
          <p:nvPr/>
        </p:nvSpPr>
        <p:spPr>
          <a:xfrm>
            <a:off x="6047775" y="2256900"/>
            <a:ext cx="437700" cy="299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62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710" name="Google Shape;710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1" name="Google Shape;711;p62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12" name="Google Shape;712;p62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Module: Health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3" name="Google Shape;713;p62"/>
          <p:cNvSpPr txBox="1"/>
          <p:nvPr/>
        </p:nvSpPr>
        <p:spPr>
          <a:xfrm>
            <a:off x="383900" y="1293875"/>
            <a:ext cx="45333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Owner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Team / project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Schema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Location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Description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Size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Growth over time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Number of records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Lineage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4" name="Google Shape;714;p62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15" name="Google Shape;715;p62"/>
          <p:cNvSpPr/>
          <p:nvPr/>
        </p:nvSpPr>
        <p:spPr>
          <a:xfrm>
            <a:off x="5016600" y="1405950"/>
            <a:ext cx="3670500" cy="2331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Marquez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6" name="Google Shape;716;p62"/>
          <p:cNvSpPr/>
          <p:nvPr/>
        </p:nvSpPr>
        <p:spPr>
          <a:xfrm>
            <a:off x="5658025" y="2262138"/>
            <a:ext cx="808800" cy="619200"/>
          </a:xfrm>
          <a:prstGeom prst="can">
            <a:avLst>
              <a:gd fmla="val 25000" name="adj"/>
            </a:avLst>
          </a:prstGeom>
          <a:solidFill>
            <a:srgbClr val="FFFFFF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17" name="Google Shape;717;p62"/>
          <p:cNvSpPr/>
          <p:nvPr/>
        </p:nvSpPr>
        <p:spPr>
          <a:xfrm>
            <a:off x="7033375" y="1875888"/>
            <a:ext cx="1197000" cy="415200"/>
          </a:xfrm>
          <a:prstGeom prst="rect">
            <a:avLst/>
          </a:prstGeom>
          <a:solidFill>
            <a:srgbClr val="B7B7B7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Search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8" name="Google Shape;718;p62"/>
          <p:cNvSpPr/>
          <p:nvPr/>
        </p:nvSpPr>
        <p:spPr>
          <a:xfrm>
            <a:off x="7033375" y="2364138"/>
            <a:ext cx="11970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Health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19" name="Google Shape;719;p62"/>
          <p:cNvSpPr/>
          <p:nvPr/>
        </p:nvSpPr>
        <p:spPr>
          <a:xfrm>
            <a:off x="7033375" y="2852388"/>
            <a:ext cx="1197000" cy="415200"/>
          </a:xfrm>
          <a:prstGeom prst="rect">
            <a:avLst/>
          </a:prstGeom>
          <a:solidFill>
            <a:srgbClr val="B7B7B7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Triggers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720" name="Google Shape;720;p62"/>
          <p:cNvCxnSpPr>
            <a:stCxn id="717" idx="1"/>
            <a:endCxn id="716" idx="4"/>
          </p:cNvCxnSpPr>
          <p:nvPr/>
        </p:nvCxnSpPr>
        <p:spPr>
          <a:xfrm flipH="1">
            <a:off x="6466675" y="2083488"/>
            <a:ext cx="566700" cy="48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1" name="Google Shape;721;p62"/>
          <p:cNvCxnSpPr>
            <a:stCxn id="718" idx="1"/>
            <a:endCxn id="716" idx="4"/>
          </p:cNvCxnSpPr>
          <p:nvPr/>
        </p:nvCxnSpPr>
        <p:spPr>
          <a:xfrm rot="10800000">
            <a:off x="6466675" y="2571738"/>
            <a:ext cx="566700" cy="0"/>
          </a:xfrm>
          <a:prstGeom prst="straightConnector1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2" name="Google Shape;722;p62"/>
          <p:cNvCxnSpPr>
            <a:stCxn id="719" idx="1"/>
            <a:endCxn id="716" idx="4"/>
          </p:cNvCxnSpPr>
          <p:nvPr/>
        </p:nvCxnSpPr>
        <p:spPr>
          <a:xfrm rot="10800000">
            <a:off x="6466675" y="2571888"/>
            <a:ext cx="566700" cy="488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723" name="Google Shape;723;p62"/>
          <p:cNvPicPr preferRelativeResize="0"/>
          <p:nvPr/>
        </p:nvPicPr>
        <p:blipFill rotWithShape="1">
          <a:blip r:embed="rId4">
            <a:alphaModFix/>
          </a:blip>
          <a:srcRect b="15973" l="14852" r="14859" t="0"/>
          <a:stretch/>
        </p:blipFill>
        <p:spPr>
          <a:xfrm>
            <a:off x="8366037" y="2221396"/>
            <a:ext cx="511226" cy="6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62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Data health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3"/>
          <p:cNvSpPr/>
          <p:nvPr/>
        </p:nvSpPr>
        <p:spPr>
          <a:xfrm>
            <a:off x="1534363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63"/>
          <p:cNvSpPr/>
          <p:nvPr/>
        </p:nvSpPr>
        <p:spPr>
          <a:xfrm>
            <a:off x="286078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63"/>
          <p:cNvSpPr/>
          <p:nvPr/>
        </p:nvSpPr>
        <p:spPr>
          <a:xfrm>
            <a:off x="2860788" y="1394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63"/>
          <p:cNvSpPr/>
          <p:nvPr/>
        </p:nvSpPr>
        <p:spPr>
          <a:xfrm>
            <a:off x="2860788" y="1810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63"/>
          <p:cNvSpPr/>
          <p:nvPr/>
        </p:nvSpPr>
        <p:spPr>
          <a:xfrm>
            <a:off x="2860788" y="22258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63"/>
          <p:cNvSpPr/>
          <p:nvPr/>
        </p:nvSpPr>
        <p:spPr>
          <a:xfrm>
            <a:off x="2860788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63"/>
          <p:cNvSpPr/>
          <p:nvPr/>
        </p:nvSpPr>
        <p:spPr>
          <a:xfrm>
            <a:off x="2860788" y="3057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63"/>
          <p:cNvSpPr/>
          <p:nvPr/>
        </p:nvSpPr>
        <p:spPr>
          <a:xfrm>
            <a:off x="2860788" y="3473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63"/>
          <p:cNvSpPr/>
          <p:nvPr/>
        </p:nvSpPr>
        <p:spPr>
          <a:xfrm>
            <a:off x="286078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63"/>
          <p:cNvSpPr/>
          <p:nvPr/>
        </p:nvSpPr>
        <p:spPr>
          <a:xfrm>
            <a:off x="3961438" y="2641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63"/>
          <p:cNvSpPr/>
          <p:nvPr/>
        </p:nvSpPr>
        <p:spPr>
          <a:xfrm>
            <a:off x="396143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0" name="Google Shape;740;p63"/>
          <p:cNvCxnSpPr>
            <a:stCxn id="729" idx="6"/>
            <a:endCxn id="730" idx="2"/>
          </p:cNvCxnSpPr>
          <p:nvPr/>
        </p:nvCxnSpPr>
        <p:spPr>
          <a:xfrm flipH="1" rot="10800000">
            <a:off x="1707463" y="1065025"/>
            <a:ext cx="1153200" cy="16632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1" name="Google Shape;741;p63"/>
          <p:cNvCxnSpPr>
            <a:stCxn id="729" idx="6"/>
            <a:endCxn id="731" idx="2"/>
          </p:cNvCxnSpPr>
          <p:nvPr/>
        </p:nvCxnSpPr>
        <p:spPr>
          <a:xfrm flipH="1" rot="10800000">
            <a:off x="1707463" y="14808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2" name="Google Shape;742;p63"/>
          <p:cNvCxnSpPr>
            <a:stCxn id="729" idx="6"/>
            <a:endCxn id="737" idx="2"/>
          </p:cNvCxnSpPr>
          <p:nvPr/>
        </p:nvCxnSpPr>
        <p:spPr>
          <a:xfrm>
            <a:off x="1707463" y="27282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3" name="Google Shape;743;p63"/>
          <p:cNvCxnSpPr>
            <a:endCxn id="733" idx="2"/>
          </p:cNvCxnSpPr>
          <p:nvPr/>
        </p:nvCxnSpPr>
        <p:spPr>
          <a:xfrm flipH="1" rot="10800000">
            <a:off x="1707588" y="2312425"/>
            <a:ext cx="11532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4" name="Google Shape;744;p63"/>
          <p:cNvCxnSpPr>
            <a:stCxn id="729" idx="6"/>
            <a:endCxn id="732" idx="2"/>
          </p:cNvCxnSpPr>
          <p:nvPr/>
        </p:nvCxnSpPr>
        <p:spPr>
          <a:xfrm flipH="1" rot="10800000">
            <a:off x="1707463" y="1896625"/>
            <a:ext cx="1153200" cy="831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5" name="Google Shape;745;p63"/>
          <p:cNvCxnSpPr>
            <a:endCxn id="736" idx="2"/>
          </p:cNvCxnSpPr>
          <p:nvPr/>
        </p:nvCxnSpPr>
        <p:spPr>
          <a:xfrm>
            <a:off x="1707588" y="2728225"/>
            <a:ext cx="1153200" cy="83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6" name="Google Shape;746;p63"/>
          <p:cNvCxnSpPr>
            <a:stCxn id="729" idx="6"/>
            <a:endCxn id="735" idx="2"/>
          </p:cNvCxnSpPr>
          <p:nvPr/>
        </p:nvCxnSpPr>
        <p:spPr>
          <a:xfrm>
            <a:off x="1707463" y="2728225"/>
            <a:ext cx="1153200" cy="4158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7" name="Google Shape;747;p63"/>
          <p:cNvCxnSpPr>
            <a:stCxn id="729" idx="6"/>
            <a:endCxn id="734" idx="2"/>
          </p:cNvCxnSpPr>
          <p:nvPr/>
        </p:nvCxnSpPr>
        <p:spPr>
          <a:xfrm>
            <a:off x="1707463" y="2728225"/>
            <a:ext cx="11532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48" name="Google Shape;748;p63"/>
          <p:cNvSpPr/>
          <p:nvPr/>
        </p:nvSpPr>
        <p:spPr>
          <a:xfrm>
            <a:off x="396143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49" name="Google Shape;749;p63"/>
          <p:cNvCxnSpPr>
            <a:stCxn id="734" idx="6"/>
            <a:endCxn id="738" idx="2"/>
          </p:cNvCxnSpPr>
          <p:nvPr/>
        </p:nvCxnSpPr>
        <p:spPr>
          <a:xfrm>
            <a:off x="3033888" y="27282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0" name="Google Shape;750;p63"/>
          <p:cNvCxnSpPr>
            <a:stCxn id="733" idx="6"/>
            <a:endCxn id="739" idx="2"/>
          </p:cNvCxnSpPr>
          <p:nvPr/>
        </p:nvCxnSpPr>
        <p:spPr>
          <a:xfrm flipH="1" rot="10800000">
            <a:off x="3033888" y="1065025"/>
            <a:ext cx="927600" cy="12474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1" name="Google Shape;751;p63"/>
          <p:cNvCxnSpPr>
            <a:stCxn id="732" idx="6"/>
            <a:endCxn id="739" idx="2"/>
          </p:cNvCxnSpPr>
          <p:nvPr/>
        </p:nvCxnSpPr>
        <p:spPr>
          <a:xfrm flipH="1" rot="10800000">
            <a:off x="3033888" y="1065025"/>
            <a:ext cx="927600" cy="831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2" name="Google Shape;752;p63"/>
          <p:cNvCxnSpPr>
            <a:stCxn id="731" idx="6"/>
            <a:endCxn id="739" idx="2"/>
          </p:cNvCxnSpPr>
          <p:nvPr/>
        </p:nvCxnSpPr>
        <p:spPr>
          <a:xfrm flipH="1" rot="10800000">
            <a:off x="3033888" y="1065025"/>
            <a:ext cx="927600" cy="4158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3" name="Google Shape;753;p63"/>
          <p:cNvCxnSpPr>
            <a:stCxn id="730" idx="6"/>
            <a:endCxn id="739" idx="2"/>
          </p:cNvCxnSpPr>
          <p:nvPr/>
        </p:nvCxnSpPr>
        <p:spPr>
          <a:xfrm>
            <a:off x="3033888" y="10650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4" name="Google Shape;754;p63"/>
          <p:cNvSpPr/>
          <p:nvPr/>
        </p:nvSpPr>
        <p:spPr>
          <a:xfrm>
            <a:off x="3961438" y="3265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55" name="Google Shape;755;p63"/>
          <p:cNvCxnSpPr>
            <a:stCxn id="735" idx="6"/>
            <a:endCxn id="754" idx="2"/>
          </p:cNvCxnSpPr>
          <p:nvPr/>
        </p:nvCxnSpPr>
        <p:spPr>
          <a:xfrm>
            <a:off x="3033888" y="3144025"/>
            <a:ext cx="927600" cy="2082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6" name="Google Shape;756;p63"/>
          <p:cNvCxnSpPr>
            <a:stCxn id="736" idx="6"/>
            <a:endCxn id="754" idx="2"/>
          </p:cNvCxnSpPr>
          <p:nvPr/>
        </p:nvCxnSpPr>
        <p:spPr>
          <a:xfrm flipH="1" rot="10800000">
            <a:off x="3033888" y="3351925"/>
            <a:ext cx="927600" cy="2079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7" name="Google Shape;757;p63"/>
          <p:cNvCxnSpPr>
            <a:endCxn id="754" idx="2"/>
          </p:cNvCxnSpPr>
          <p:nvPr/>
        </p:nvCxnSpPr>
        <p:spPr>
          <a:xfrm flipH="1" rot="10800000">
            <a:off x="3033838" y="3352075"/>
            <a:ext cx="927600" cy="623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58" name="Google Shape;758;p63"/>
          <p:cNvCxnSpPr>
            <a:endCxn id="748" idx="2"/>
          </p:cNvCxnSpPr>
          <p:nvPr/>
        </p:nvCxnSpPr>
        <p:spPr>
          <a:xfrm>
            <a:off x="3033838" y="39750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59" name="Google Shape;759;p63"/>
          <p:cNvSpPr/>
          <p:nvPr/>
        </p:nvSpPr>
        <p:spPr>
          <a:xfrm>
            <a:off x="5062088" y="2017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63"/>
          <p:cNvSpPr/>
          <p:nvPr/>
        </p:nvSpPr>
        <p:spPr>
          <a:xfrm>
            <a:off x="5062088" y="24337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63"/>
          <p:cNvSpPr/>
          <p:nvPr/>
        </p:nvSpPr>
        <p:spPr>
          <a:xfrm>
            <a:off x="5062088" y="28495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63"/>
          <p:cNvSpPr/>
          <p:nvPr/>
        </p:nvSpPr>
        <p:spPr>
          <a:xfrm>
            <a:off x="5062088" y="32653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63" name="Google Shape;763;p63"/>
          <p:cNvCxnSpPr>
            <a:stCxn id="738" idx="6"/>
            <a:endCxn id="759" idx="2"/>
          </p:cNvCxnSpPr>
          <p:nvPr/>
        </p:nvCxnSpPr>
        <p:spPr>
          <a:xfrm flipH="1" rot="10800000">
            <a:off x="4134538" y="2104525"/>
            <a:ext cx="927600" cy="6240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4" name="Google Shape;764;p63"/>
          <p:cNvCxnSpPr>
            <a:endCxn id="760" idx="2"/>
          </p:cNvCxnSpPr>
          <p:nvPr/>
        </p:nvCxnSpPr>
        <p:spPr>
          <a:xfrm flipH="1" rot="10800000">
            <a:off x="4134488" y="2520325"/>
            <a:ext cx="927600" cy="20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5" name="Google Shape;765;p63"/>
          <p:cNvCxnSpPr>
            <a:endCxn id="762" idx="2"/>
          </p:cNvCxnSpPr>
          <p:nvPr/>
        </p:nvCxnSpPr>
        <p:spPr>
          <a:xfrm>
            <a:off x="4134488" y="2728525"/>
            <a:ext cx="927600" cy="623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6" name="Google Shape;766;p63"/>
          <p:cNvCxnSpPr>
            <a:stCxn id="738" idx="6"/>
            <a:endCxn id="761" idx="2"/>
          </p:cNvCxnSpPr>
          <p:nvPr/>
        </p:nvCxnSpPr>
        <p:spPr>
          <a:xfrm>
            <a:off x="4134538" y="2728525"/>
            <a:ext cx="927600" cy="207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7" name="Google Shape;767;p63"/>
          <p:cNvCxnSpPr>
            <a:stCxn id="754" idx="6"/>
            <a:endCxn id="762" idx="2"/>
          </p:cNvCxnSpPr>
          <p:nvPr/>
        </p:nvCxnSpPr>
        <p:spPr>
          <a:xfrm>
            <a:off x="4134538" y="335207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68" name="Google Shape;768;p63"/>
          <p:cNvCxnSpPr>
            <a:stCxn id="748" idx="6"/>
            <a:endCxn id="762" idx="2"/>
          </p:cNvCxnSpPr>
          <p:nvPr/>
        </p:nvCxnSpPr>
        <p:spPr>
          <a:xfrm flipH="1" rot="10800000">
            <a:off x="4134538" y="3351925"/>
            <a:ext cx="927600" cy="6237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9" name="Google Shape;769;p63"/>
          <p:cNvSpPr/>
          <p:nvPr/>
        </p:nvSpPr>
        <p:spPr>
          <a:xfrm>
            <a:off x="6162788" y="770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63"/>
          <p:cNvSpPr/>
          <p:nvPr/>
        </p:nvSpPr>
        <p:spPr>
          <a:xfrm>
            <a:off x="6162788" y="1186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63"/>
          <p:cNvSpPr/>
          <p:nvPr/>
        </p:nvSpPr>
        <p:spPr>
          <a:xfrm>
            <a:off x="6162788" y="1602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63"/>
          <p:cNvSpPr/>
          <p:nvPr/>
        </p:nvSpPr>
        <p:spPr>
          <a:xfrm>
            <a:off x="6162788" y="20179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63"/>
          <p:cNvSpPr/>
          <p:nvPr/>
        </p:nvSpPr>
        <p:spPr>
          <a:xfrm>
            <a:off x="6162788" y="2433738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63"/>
          <p:cNvSpPr/>
          <p:nvPr/>
        </p:nvSpPr>
        <p:spPr>
          <a:xfrm>
            <a:off x="6162788" y="2849549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63"/>
          <p:cNvSpPr/>
          <p:nvPr/>
        </p:nvSpPr>
        <p:spPr>
          <a:xfrm>
            <a:off x="6162788" y="3242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63"/>
          <p:cNvSpPr/>
          <p:nvPr/>
        </p:nvSpPr>
        <p:spPr>
          <a:xfrm>
            <a:off x="616278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77" name="Google Shape;777;p63"/>
          <p:cNvCxnSpPr>
            <a:stCxn id="739" idx="6"/>
            <a:endCxn id="769" idx="2"/>
          </p:cNvCxnSpPr>
          <p:nvPr/>
        </p:nvCxnSpPr>
        <p:spPr>
          <a:xfrm flipH="1" rot="10800000">
            <a:off x="4134538" y="857125"/>
            <a:ext cx="2028300" cy="2079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8" name="Google Shape;778;p63"/>
          <p:cNvCxnSpPr>
            <a:stCxn id="759" idx="6"/>
            <a:endCxn id="770" idx="2"/>
          </p:cNvCxnSpPr>
          <p:nvPr/>
        </p:nvCxnSpPr>
        <p:spPr>
          <a:xfrm flipH="1" rot="10800000">
            <a:off x="5235188" y="1272925"/>
            <a:ext cx="927600" cy="83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79" name="Google Shape;779;p63"/>
          <p:cNvCxnSpPr>
            <a:stCxn id="759" idx="6"/>
            <a:endCxn id="771" idx="2"/>
          </p:cNvCxnSpPr>
          <p:nvPr/>
        </p:nvCxnSpPr>
        <p:spPr>
          <a:xfrm flipH="1" rot="10800000">
            <a:off x="5235188" y="1688725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0" name="Google Shape;780;p63"/>
          <p:cNvCxnSpPr>
            <a:stCxn id="759" idx="6"/>
            <a:endCxn id="769" idx="2"/>
          </p:cNvCxnSpPr>
          <p:nvPr/>
        </p:nvCxnSpPr>
        <p:spPr>
          <a:xfrm flipH="1" rot="10800000">
            <a:off x="5235188" y="857125"/>
            <a:ext cx="927600" cy="1247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1" name="Google Shape;781;p63"/>
          <p:cNvCxnSpPr>
            <a:stCxn id="759" idx="6"/>
            <a:endCxn id="772" idx="2"/>
          </p:cNvCxnSpPr>
          <p:nvPr/>
        </p:nvCxnSpPr>
        <p:spPr>
          <a:xfrm>
            <a:off x="5235188" y="21045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2" name="Google Shape;782;p63"/>
          <p:cNvCxnSpPr>
            <a:stCxn id="761" idx="6"/>
            <a:endCxn id="773" idx="2"/>
          </p:cNvCxnSpPr>
          <p:nvPr/>
        </p:nvCxnSpPr>
        <p:spPr>
          <a:xfrm flipH="1" rot="10800000">
            <a:off x="5235188" y="2520325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3" name="Google Shape;783;p63"/>
          <p:cNvCxnSpPr>
            <a:stCxn id="761" idx="6"/>
            <a:endCxn id="774" idx="2"/>
          </p:cNvCxnSpPr>
          <p:nvPr/>
        </p:nvCxnSpPr>
        <p:spPr>
          <a:xfrm>
            <a:off x="5235188" y="29361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4" name="Google Shape;784;p63"/>
          <p:cNvCxnSpPr>
            <a:stCxn id="761" idx="6"/>
            <a:endCxn id="775" idx="2"/>
          </p:cNvCxnSpPr>
          <p:nvPr/>
        </p:nvCxnSpPr>
        <p:spPr>
          <a:xfrm>
            <a:off x="5235188" y="2936125"/>
            <a:ext cx="927600" cy="392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85" name="Google Shape;785;p63"/>
          <p:cNvCxnSpPr>
            <a:stCxn id="761" idx="6"/>
            <a:endCxn id="776" idx="2"/>
          </p:cNvCxnSpPr>
          <p:nvPr/>
        </p:nvCxnSpPr>
        <p:spPr>
          <a:xfrm>
            <a:off x="5235188" y="2936125"/>
            <a:ext cx="927600" cy="808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6" name="Google Shape;786;p63"/>
          <p:cNvSpPr/>
          <p:nvPr/>
        </p:nvSpPr>
        <p:spPr>
          <a:xfrm>
            <a:off x="743653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7" name="Google Shape;787;p63"/>
          <p:cNvCxnSpPr>
            <a:stCxn id="776" idx="6"/>
            <a:endCxn id="786" idx="2"/>
          </p:cNvCxnSpPr>
          <p:nvPr/>
        </p:nvCxnSpPr>
        <p:spPr>
          <a:xfrm>
            <a:off x="6335888" y="3744675"/>
            <a:ext cx="1100700" cy="6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88" name="Google Shape;788;p63"/>
          <p:cNvSpPr/>
          <p:nvPr/>
        </p:nvSpPr>
        <p:spPr>
          <a:xfrm>
            <a:off x="7352688" y="16021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89" name="Google Shape;789;p63"/>
          <p:cNvCxnSpPr>
            <a:endCxn id="788" idx="2"/>
          </p:cNvCxnSpPr>
          <p:nvPr/>
        </p:nvCxnSpPr>
        <p:spPr>
          <a:xfrm>
            <a:off x="6335988" y="1688125"/>
            <a:ext cx="10167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0" name="Google Shape;790;p63"/>
          <p:cNvSpPr txBox="1"/>
          <p:nvPr/>
        </p:nvSpPr>
        <p:spPr>
          <a:xfrm>
            <a:off x="135700" y="126100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Data graph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91" name="Google Shape;791;p63"/>
          <p:cNvSpPr/>
          <p:nvPr/>
        </p:nvSpPr>
        <p:spPr>
          <a:xfrm>
            <a:off x="468538" y="4688400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92" name="Google Shape;792;p63"/>
          <p:cNvCxnSpPr/>
          <p:nvPr/>
        </p:nvCxnSpPr>
        <p:spPr>
          <a:xfrm flipH="1" rot="10800000">
            <a:off x="387988" y="449235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93" name="Google Shape;793;p63"/>
          <p:cNvSpPr txBox="1"/>
          <p:nvPr/>
        </p:nvSpPr>
        <p:spPr>
          <a:xfrm>
            <a:off x="854700" y="437090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Dataset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794" name="Google Shape;794;p63"/>
          <p:cNvSpPr txBox="1"/>
          <p:nvPr/>
        </p:nvSpPr>
        <p:spPr>
          <a:xfrm>
            <a:off x="854700" y="46711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Job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eWork-Logo-1000x250-white.png" id="134" name="Google Shape;13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8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6" name="Google Shape;136;p28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37" name="Google Shape;13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7911" y="620755"/>
            <a:ext cx="759825" cy="759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8"/>
          <p:cNvSpPr txBox="1"/>
          <p:nvPr/>
        </p:nvSpPr>
        <p:spPr>
          <a:xfrm>
            <a:off x="1109381" y="526681"/>
            <a:ext cx="31602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268,000</a:t>
            </a:r>
            <a:endParaRPr b="1"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members globally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1109381" y="1441081"/>
            <a:ext cx="31602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287</a:t>
            </a:r>
            <a:endParaRPr b="1"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physical locations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40" name="Google Shape;14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7914" y="1569977"/>
            <a:ext cx="759825" cy="7598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1109381" y="2439256"/>
            <a:ext cx="31602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72</a:t>
            </a:r>
            <a:endParaRPr b="1"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cities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" name="Google Shape;142;p28"/>
          <p:cNvSpPr txBox="1"/>
          <p:nvPr/>
        </p:nvSpPr>
        <p:spPr>
          <a:xfrm>
            <a:off x="1109381" y="3388143"/>
            <a:ext cx="3160200" cy="10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 Mono"/>
                <a:ea typeface="Roboto Mono"/>
                <a:cs typeface="Roboto Mono"/>
                <a:sym typeface="Roboto Mono"/>
              </a:rPr>
              <a:t>23</a:t>
            </a:r>
            <a:endParaRPr b="1" sz="3000"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Karla"/>
                <a:ea typeface="Karla"/>
                <a:cs typeface="Karla"/>
                <a:sym typeface="Karla"/>
              </a:rPr>
              <a:t>countries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43" name="Google Shape;143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77895" y="2568145"/>
            <a:ext cx="759825" cy="7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7904" y="3566336"/>
            <a:ext cx="759825" cy="75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8"/>
          <p:cNvPicPr preferRelativeResize="0"/>
          <p:nvPr/>
        </p:nvPicPr>
        <p:blipFill rotWithShape="1">
          <a:blip r:embed="rId8">
            <a:alphaModFix/>
          </a:blip>
          <a:srcRect b="0" l="32032" r="0" t="0"/>
          <a:stretch/>
        </p:blipFill>
        <p:spPr>
          <a:xfrm>
            <a:off x="3898078" y="0"/>
            <a:ext cx="52459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64"/>
          <p:cNvSpPr/>
          <p:nvPr/>
        </p:nvSpPr>
        <p:spPr>
          <a:xfrm>
            <a:off x="1534363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BA7D8"/>
              </a:solidFill>
            </a:endParaRPr>
          </a:p>
        </p:txBody>
      </p:sp>
      <p:sp>
        <p:nvSpPr>
          <p:cNvPr id="800" name="Google Shape;800;p64"/>
          <p:cNvSpPr/>
          <p:nvPr/>
        </p:nvSpPr>
        <p:spPr>
          <a:xfrm>
            <a:off x="286078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64"/>
          <p:cNvSpPr/>
          <p:nvPr/>
        </p:nvSpPr>
        <p:spPr>
          <a:xfrm>
            <a:off x="2860788" y="1394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64"/>
          <p:cNvSpPr/>
          <p:nvPr/>
        </p:nvSpPr>
        <p:spPr>
          <a:xfrm>
            <a:off x="2860788" y="1810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64"/>
          <p:cNvSpPr/>
          <p:nvPr/>
        </p:nvSpPr>
        <p:spPr>
          <a:xfrm>
            <a:off x="2860788" y="22258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64"/>
          <p:cNvSpPr/>
          <p:nvPr/>
        </p:nvSpPr>
        <p:spPr>
          <a:xfrm>
            <a:off x="2860788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BA7D8"/>
              </a:solidFill>
            </a:endParaRPr>
          </a:p>
        </p:txBody>
      </p:sp>
      <p:sp>
        <p:nvSpPr>
          <p:cNvPr id="805" name="Google Shape;805;p64"/>
          <p:cNvSpPr/>
          <p:nvPr/>
        </p:nvSpPr>
        <p:spPr>
          <a:xfrm>
            <a:off x="2860788" y="3057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64"/>
          <p:cNvSpPr/>
          <p:nvPr/>
        </p:nvSpPr>
        <p:spPr>
          <a:xfrm>
            <a:off x="2860788" y="3473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64"/>
          <p:cNvSpPr/>
          <p:nvPr/>
        </p:nvSpPr>
        <p:spPr>
          <a:xfrm>
            <a:off x="286078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64"/>
          <p:cNvSpPr/>
          <p:nvPr/>
        </p:nvSpPr>
        <p:spPr>
          <a:xfrm>
            <a:off x="3961438" y="2641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BA7D8"/>
              </a:solidFill>
            </a:endParaRPr>
          </a:p>
        </p:txBody>
      </p:sp>
      <p:sp>
        <p:nvSpPr>
          <p:cNvPr id="809" name="Google Shape;809;p64"/>
          <p:cNvSpPr/>
          <p:nvPr/>
        </p:nvSpPr>
        <p:spPr>
          <a:xfrm>
            <a:off x="396143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0" name="Google Shape;810;p64"/>
          <p:cNvCxnSpPr>
            <a:stCxn id="799" idx="6"/>
            <a:endCxn id="800" idx="2"/>
          </p:cNvCxnSpPr>
          <p:nvPr/>
        </p:nvCxnSpPr>
        <p:spPr>
          <a:xfrm flipH="1" rot="10800000">
            <a:off x="1707463" y="1065025"/>
            <a:ext cx="1153200" cy="16632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1" name="Google Shape;811;p64"/>
          <p:cNvCxnSpPr>
            <a:stCxn id="799" idx="6"/>
            <a:endCxn id="801" idx="2"/>
          </p:cNvCxnSpPr>
          <p:nvPr/>
        </p:nvCxnSpPr>
        <p:spPr>
          <a:xfrm flipH="1" rot="10800000">
            <a:off x="1707463" y="14808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2" name="Google Shape;812;p64"/>
          <p:cNvCxnSpPr>
            <a:stCxn id="799" idx="6"/>
            <a:endCxn id="807" idx="2"/>
          </p:cNvCxnSpPr>
          <p:nvPr/>
        </p:nvCxnSpPr>
        <p:spPr>
          <a:xfrm>
            <a:off x="1707463" y="27282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3" name="Google Shape;813;p64"/>
          <p:cNvCxnSpPr>
            <a:endCxn id="803" idx="2"/>
          </p:cNvCxnSpPr>
          <p:nvPr/>
        </p:nvCxnSpPr>
        <p:spPr>
          <a:xfrm flipH="1" rot="10800000">
            <a:off x="1707588" y="2312425"/>
            <a:ext cx="11532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4" name="Google Shape;814;p64"/>
          <p:cNvCxnSpPr>
            <a:stCxn id="799" idx="6"/>
            <a:endCxn id="802" idx="2"/>
          </p:cNvCxnSpPr>
          <p:nvPr/>
        </p:nvCxnSpPr>
        <p:spPr>
          <a:xfrm flipH="1" rot="10800000">
            <a:off x="1707463" y="1896625"/>
            <a:ext cx="1153200" cy="831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5" name="Google Shape;815;p64"/>
          <p:cNvCxnSpPr>
            <a:endCxn id="806" idx="2"/>
          </p:cNvCxnSpPr>
          <p:nvPr/>
        </p:nvCxnSpPr>
        <p:spPr>
          <a:xfrm>
            <a:off x="1707588" y="2728225"/>
            <a:ext cx="1153200" cy="83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6" name="Google Shape;816;p64"/>
          <p:cNvCxnSpPr>
            <a:stCxn id="799" idx="6"/>
            <a:endCxn id="805" idx="2"/>
          </p:cNvCxnSpPr>
          <p:nvPr/>
        </p:nvCxnSpPr>
        <p:spPr>
          <a:xfrm>
            <a:off x="1707463" y="2728225"/>
            <a:ext cx="1153200" cy="4158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17" name="Google Shape;817;p64"/>
          <p:cNvCxnSpPr>
            <a:stCxn id="799" idx="6"/>
            <a:endCxn id="804" idx="2"/>
          </p:cNvCxnSpPr>
          <p:nvPr/>
        </p:nvCxnSpPr>
        <p:spPr>
          <a:xfrm>
            <a:off x="1707463" y="2728225"/>
            <a:ext cx="1153200" cy="600"/>
          </a:xfrm>
          <a:prstGeom prst="curvedConnector3">
            <a:avLst>
              <a:gd fmla="val 50005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8" name="Google Shape;818;p64"/>
          <p:cNvSpPr/>
          <p:nvPr/>
        </p:nvSpPr>
        <p:spPr>
          <a:xfrm>
            <a:off x="396143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19" name="Google Shape;819;p64"/>
          <p:cNvCxnSpPr>
            <a:stCxn id="804" idx="6"/>
            <a:endCxn id="808" idx="2"/>
          </p:cNvCxnSpPr>
          <p:nvPr/>
        </p:nvCxnSpPr>
        <p:spPr>
          <a:xfrm>
            <a:off x="3033888" y="27282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0" name="Google Shape;820;p64"/>
          <p:cNvCxnSpPr>
            <a:stCxn id="803" idx="6"/>
            <a:endCxn id="809" idx="2"/>
          </p:cNvCxnSpPr>
          <p:nvPr/>
        </p:nvCxnSpPr>
        <p:spPr>
          <a:xfrm flipH="1" rot="10800000">
            <a:off x="3033888" y="1065025"/>
            <a:ext cx="927600" cy="12474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1" name="Google Shape;821;p64"/>
          <p:cNvCxnSpPr>
            <a:stCxn id="802" idx="6"/>
            <a:endCxn id="809" idx="2"/>
          </p:cNvCxnSpPr>
          <p:nvPr/>
        </p:nvCxnSpPr>
        <p:spPr>
          <a:xfrm flipH="1" rot="10800000">
            <a:off x="3033888" y="1065025"/>
            <a:ext cx="927600" cy="831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2" name="Google Shape;822;p64"/>
          <p:cNvCxnSpPr>
            <a:stCxn id="801" idx="6"/>
            <a:endCxn id="809" idx="2"/>
          </p:cNvCxnSpPr>
          <p:nvPr/>
        </p:nvCxnSpPr>
        <p:spPr>
          <a:xfrm flipH="1" rot="10800000">
            <a:off x="3033888" y="1065025"/>
            <a:ext cx="927600" cy="4158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3" name="Google Shape;823;p64"/>
          <p:cNvCxnSpPr>
            <a:stCxn id="800" idx="6"/>
            <a:endCxn id="809" idx="2"/>
          </p:cNvCxnSpPr>
          <p:nvPr/>
        </p:nvCxnSpPr>
        <p:spPr>
          <a:xfrm>
            <a:off x="3033888" y="10650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4" name="Google Shape;824;p64"/>
          <p:cNvSpPr/>
          <p:nvPr/>
        </p:nvSpPr>
        <p:spPr>
          <a:xfrm>
            <a:off x="3961438" y="3265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25" name="Google Shape;825;p64"/>
          <p:cNvCxnSpPr>
            <a:stCxn id="805" idx="6"/>
            <a:endCxn id="824" idx="2"/>
          </p:cNvCxnSpPr>
          <p:nvPr/>
        </p:nvCxnSpPr>
        <p:spPr>
          <a:xfrm>
            <a:off x="3033888" y="3144025"/>
            <a:ext cx="927600" cy="2082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6" name="Google Shape;826;p64"/>
          <p:cNvCxnSpPr>
            <a:stCxn id="806" idx="6"/>
            <a:endCxn id="824" idx="2"/>
          </p:cNvCxnSpPr>
          <p:nvPr/>
        </p:nvCxnSpPr>
        <p:spPr>
          <a:xfrm flipH="1" rot="10800000">
            <a:off x="3033888" y="3351925"/>
            <a:ext cx="927600" cy="2079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7" name="Google Shape;827;p64"/>
          <p:cNvCxnSpPr>
            <a:endCxn id="824" idx="2"/>
          </p:cNvCxnSpPr>
          <p:nvPr/>
        </p:nvCxnSpPr>
        <p:spPr>
          <a:xfrm flipH="1" rot="10800000">
            <a:off x="3033838" y="3352075"/>
            <a:ext cx="927600" cy="623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28" name="Google Shape;828;p64"/>
          <p:cNvCxnSpPr>
            <a:endCxn id="818" idx="2"/>
          </p:cNvCxnSpPr>
          <p:nvPr/>
        </p:nvCxnSpPr>
        <p:spPr>
          <a:xfrm>
            <a:off x="3033838" y="39750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29" name="Google Shape;829;p64"/>
          <p:cNvSpPr/>
          <p:nvPr/>
        </p:nvSpPr>
        <p:spPr>
          <a:xfrm>
            <a:off x="5062088" y="2017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0" name="Google Shape;830;p64"/>
          <p:cNvSpPr/>
          <p:nvPr/>
        </p:nvSpPr>
        <p:spPr>
          <a:xfrm>
            <a:off x="5062088" y="24337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Google Shape;831;p64"/>
          <p:cNvSpPr/>
          <p:nvPr/>
        </p:nvSpPr>
        <p:spPr>
          <a:xfrm>
            <a:off x="5062088" y="28495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BA7D8"/>
              </a:solidFill>
            </a:endParaRPr>
          </a:p>
        </p:txBody>
      </p:sp>
      <p:sp>
        <p:nvSpPr>
          <p:cNvPr id="832" name="Google Shape;832;p64"/>
          <p:cNvSpPr/>
          <p:nvPr/>
        </p:nvSpPr>
        <p:spPr>
          <a:xfrm>
            <a:off x="5062088" y="32653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33" name="Google Shape;833;p64"/>
          <p:cNvCxnSpPr>
            <a:stCxn id="808" idx="6"/>
            <a:endCxn id="829" idx="2"/>
          </p:cNvCxnSpPr>
          <p:nvPr/>
        </p:nvCxnSpPr>
        <p:spPr>
          <a:xfrm flipH="1" rot="10800000">
            <a:off x="4134538" y="2104525"/>
            <a:ext cx="927600" cy="6240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4" name="Google Shape;834;p64"/>
          <p:cNvCxnSpPr>
            <a:endCxn id="830" idx="2"/>
          </p:cNvCxnSpPr>
          <p:nvPr/>
        </p:nvCxnSpPr>
        <p:spPr>
          <a:xfrm flipH="1" rot="10800000">
            <a:off x="4134488" y="2520325"/>
            <a:ext cx="927600" cy="20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5" name="Google Shape;835;p64"/>
          <p:cNvCxnSpPr>
            <a:endCxn id="832" idx="2"/>
          </p:cNvCxnSpPr>
          <p:nvPr/>
        </p:nvCxnSpPr>
        <p:spPr>
          <a:xfrm>
            <a:off x="4134488" y="2728525"/>
            <a:ext cx="927600" cy="623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6" name="Google Shape;836;p64"/>
          <p:cNvCxnSpPr>
            <a:stCxn id="808" idx="6"/>
            <a:endCxn id="831" idx="2"/>
          </p:cNvCxnSpPr>
          <p:nvPr/>
        </p:nvCxnSpPr>
        <p:spPr>
          <a:xfrm>
            <a:off x="4134538" y="2728525"/>
            <a:ext cx="927600" cy="207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7" name="Google Shape;837;p64"/>
          <p:cNvCxnSpPr>
            <a:stCxn id="824" idx="6"/>
            <a:endCxn id="832" idx="2"/>
          </p:cNvCxnSpPr>
          <p:nvPr/>
        </p:nvCxnSpPr>
        <p:spPr>
          <a:xfrm>
            <a:off x="4134538" y="335207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38" name="Google Shape;838;p64"/>
          <p:cNvCxnSpPr>
            <a:stCxn id="818" idx="6"/>
            <a:endCxn id="832" idx="2"/>
          </p:cNvCxnSpPr>
          <p:nvPr/>
        </p:nvCxnSpPr>
        <p:spPr>
          <a:xfrm flipH="1" rot="10800000">
            <a:off x="4134538" y="3351925"/>
            <a:ext cx="927600" cy="6237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39" name="Google Shape;839;p64"/>
          <p:cNvSpPr/>
          <p:nvPr/>
        </p:nvSpPr>
        <p:spPr>
          <a:xfrm>
            <a:off x="6162788" y="770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64"/>
          <p:cNvSpPr/>
          <p:nvPr/>
        </p:nvSpPr>
        <p:spPr>
          <a:xfrm>
            <a:off x="6162788" y="1186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64"/>
          <p:cNvSpPr/>
          <p:nvPr/>
        </p:nvSpPr>
        <p:spPr>
          <a:xfrm>
            <a:off x="6162788" y="1602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64"/>
          <p:cNvSpPr/>
          <p:nvPr/>
        </p:nvSpPr>
        <p:spPr>
          <a:xfrm>
            <a:off x="6162788" y="20179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3" name="Google Shape;843;p64"/>
          <p:cNvSpPr/>
          <p:nvPr/>
        </p:nvSpPr>
        <p:spPr>
          <a:xfrm>
            <a:off x="6162788" y="3242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4" name="Google Shape;844;p64"/>
          <p:cNvSpPr/>
          <p:nvPr/>
        </p:nvSpPr>
        <p:spPr>
          <a:xfrm>
            <a:off x="616278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BA7D8"/>
              </a:solidFill>
            </a:endParaRPr>
          </a:p>
        </p:txBody>
      </p:sp>
      <p:cxnSp>
        <p:nvCxnSpPr>
          <p:cNvPr id="845" name="Google Shape;845;p64"/>
          <p:cNvCxnSpPr>
            <a:stCxn id="809" idx="6"/>
            <a:endCxn id="839" idx="2"/>
          </p:cNvCxnSpPr>
          <p:nvPr/>
        </p:nvCxnSpPr>
        <p:spPr>
          <a:xfrm flipH="1" rot="10800000">
            <a:off x="4134538" y="857125"/>
            <a:ext cx="2028300" cy="2079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6" name="Google Shape;846;p64"/>
          <p:cNvCxnSpPr>
            <a:stCxn id="829" idx="6"/>
            <a:endCxn id="840" idx="2"/>
          </p:cNvCxnSpPr>
          <p:nvPr/>
        </p:nvCxnSpPr>
        <p:spPr>
          <a:xfrm flipH="1" rot="10800000">
            <a:off x="5235188" y="1272925"/>
            <a:ext cx="927600" cy="83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7" name="Google Shape;847;p64"/>
          <p:cNvCxnSpPr>
            <a:stCxn id="829" idx="6"/>
            <a:endCxn id="841" idx="2"/>
          </p:cNvCxnSpPr>
          <p:nvPr/>
        </p:nvCxnSpPr>
        <p:spPr>
          <a:xfrm flipH="1" rot="10800000">
            <a:off x="5235188" y="1688725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8" name="Google Shape;848;p64"/>
          <p:cNvCxnSpPr>
            <a:stCxn id="829" idx="6"/>
            <a:endCxn id="839" idx="2"/>
          </p:cNvCxnSpPr>
          <p:nvPr/>
        </p:nvCxnSpPr>
        <p:spPr>
          <a:xfrm flipH="1" rot="10800000">
            <a:off x="5235188" y="857125"/>
            <a:ext cx="927600" cy="1247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9" name="Google Shape;849;p64"/>
          <p:cNvCxnSpPr>
            <a:stCxn id="829" idx="6"/>
            <a:endCxn id="842" idx="2"/>
          </p:cNvCxnSpPr>
          <p:nvPr/>
        </p:nvCxnSpPr>
        <p:spPr>
          <a:xfrm>
            <a:off x="5235188" y="21045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0" name="Google Shape;850;p64"/>
          <p:cNvCxnSpPr>
            <a:stCxn id="831" idx="6"/>
            <a:endCxn id="843" idx="2"/>
          </p:cNvCxnSpPr>
          <p:nvPr/>
        </p:nvCxnSpPr>
        <p:spPr>
          <a:xfrm>
            <a:off x="5235188" y="2936125"/>
            <a:ext cx="927600" cy="392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51" name="Google Shape;851;p64"/>
          <p:cNvCxnSpPr>
            <a:stCxn id="831" idx="6"/>
            <a:endCxn id="844" idx="2"/>
          </p:cNvCxnSpPr>
          <p:nvPr/>
        </p:nvCxnSpPr>
        <p:spPr>
          <a:xfrm>
            <a:off x="5235188" y="2936125"/>
            <a:ext cx="927600" cy="808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2" name="Google Shape;852;p64"/>
          <p:cNvSpPr/>
          <p:nvPr/>
        </p:nvSpPr>
        <p:spPr>
          <a:xfrm>
            <a:off x="743653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7BA7D8"/>
              </a:solidFill>
            </a:endParaRPr>
          </a:p>
        </p:txBody>
      </p:sp>
      <p:cxnSp>
        <p:nvCxnSpPr>
          <p:cNvPr id="853" name="Google Shape;853;p64"/>
          <p:cNvCxnSpPr>
            <a:stCxn id="844" idx="6"/>
            <a:endCxn id="852" idx="2"/>
          </p:cNvCxnSpPr>
          <p:nvPr/>
        </p:nvCxnSpPr>
        <p:spPr>
          <a:xfrm>
            <a:off x="6335888" y="3744675"/>
            <a:ext cx="1100700" cy="600"/>
          </a:xfrm>
          <a:prstGeom prst="curvedConnector3">
            <a:avLst>
              <a:gd fmla="val 49998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4" name="Google Shape;854;p64"/>
          <p:cNvSpPr/>
          <p:nvPr/>
        </p:nvSpPr>
        <p:spPr>
          <a:xfrm>
            <a:off x="7352688" y="16021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55" name="Google Shape;855;p64"/>
          <p:cNvCxnSpPr>
            <a:endCxn id="854" idx="2"/>
          </p:cNvCxnSpPr>
          <p:nvPr/>
        </p:nvCxnSpPr>
        <p:spPr>
          <a:xfrm>
            <a:off x="6335988" y="1688125"/>
            <a:ext cx="10167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56" name="Google Shape;856;p64"/>
          <p:cNvSpPr txBox="1"/>
          <p:nvPr/>
        </p:nvSpPr>
        <p:spPr>
          <a:xfrm>
            <a:off x="135700" y="126100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Lineage queries!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857" name="Google Shape;857;p64"/>
          <p:cNvPicPr preferRelativeResize="0"/>
          <p:nvPr/>
        </p:nvPicPr>
        <p:blipFill rotWithShape="1">
          <a:blip r:embed="rId3">
            <a:alphaModFix/>
          </a:blip>
          <a:srcRect b="15973" l="14852" r="14859" t="0"/>
          <a:stretch/>
        </p:blipFill>
        <p:spPr>
          <a:xfrm>
            <a:off x="7263503" y="2881724"/>
            <a:ext cx="511226" cy="611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64"/>
          <p:cNvSpPr/>
          <p:nvPr/>
        </p:nvSpPr>
        <p:spPr>
          <a:xfrm>
            <a:off x="6162788" y="2433738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9" name="Google Shape;859;p64"/>
          <p:cNvSpPr/>
          <p:nvPr/>
        </p:nvSpPr>
        <p:spPr>
          <a:xfrm>
            <a:off x="6162788" y="2849549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0" name="Google Shape;860;p64"/>
          <p:cNvCxnSpPr>
            <a:endCxn id="858" idx="2"/>
          </p:cNvCxnSpPr>
          <p:nvPr/>
        </p:nvCxnSpPr>
        <p:spPr>
          <a:xfrm flipH="1" rot="10800000">
            <a:off x="5235188" y="2520288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61" name="Google Shape;861;p64"/>
          <p:cNvCxnSpPr>
            <a:endCxn id="859" idx="2"/>
          </p:cNvCxnSpPr>
          <p:nvPr/>
        </p:nvCxnSpPr>
        <p:spPr>
          <a:xfrm>
            <a:off x="5235188" y="2935499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2" name="Google Shape;862;p64"/>
          <p:cNvSpPr/>
          <p:nvPr/>
        </p:nvSpPr>
        <p:spPr>
          <a:xfrm>
            <a:off x="468538" y="4688400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63" name="Google Shape;863;p64"/>
          <p:cNvCxnSpPr/>
          <p:nvPr/>
        </p:nvCxnSpPr>
        <p:spPr>
          <a:xfrm flipH="1" rot="10800000">
            <a:off x="387988" y="449235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4" name="Google Shape;864;p64"/>
          <p:cNvSpPr txBox="1"/>
          <p:nvPr/>
        </p:nvSpPr>
        <p:spPr>
          <a:xfrm>
            <a:off x="854700" y="437090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Dataset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65" name="Google Shape;865;p64"/>
          <p:cNvSpPr txBox="1"/>
          <p:nvPr/>
        </p:nvSpPr>
        <p:spPr>
          <a:xfrm>
            <a:off x="854700" y="46711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Job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866" name="Google Shape;866;p64"/>
          <p:cNvCxnSpPr/>
          <p:nvPr/>
        </p:nvCxnSpPr>
        <p:spPr>
          <a:xfrm flipH="1" rot="10800000">
            <a:off x="382210" y="419210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67" name="Google Shape;867;p64"/>
          <p:cNvSpPr txBox="1"/>
          <p:nvPr/>
        </p:nvSpPr>
        <p:spPr>
          <a:xfrm>
            <a:off x="848922" y="40706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Lineage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7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65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873" name="Google Shape;87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4" name="Google Shape;874;p6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75" name="Google Shape;875;p65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Module: 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T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riggers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76" name="Google Shape;876;p65"/>
          <p:cNvSpPr txBox="1"/>
          <p:nvPr/>
        </p:nvSpPr>
        <p:spPr>
          <a:xfrm>
            <a:off x="383900" y="1293875"/>
            <a:ext cx="4533300" cy="13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Timely processing of data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No polling!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Reduce manual handling of backfills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Reduce production of bad data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Incomplete data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Low-quality data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77" name="Google Shape;877;p65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78" name="Google Shape;878;p65"/>
          <p:cNvSpPr/>
          <p:nvPr/>
        </p:nvSpPr>
        <p:spPr>
          <a:xfrm>
            <a:off x="5016600" y="1405950"/>
            <a:ext cx="3670500" cy="23316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Karla"/>
                <a:ea typeface="Karla"/>
                <a:cs typeface="Karla"/>
                <a:sym typeface="Karla"/>
              </a:rPr>
              <a:t>Marquez</a:t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79" name="Google Shape;879;p65"/>
          <p:cNvSpPr/>
          <p:nvPr/>
        </p:nvSpPr>
        <p:spPr>
          <a:xfrm>
            <a:off x="5658025" y="2262138"/>
            <a:ext cx="808800" cy="619200"/>
          </a:xfrm>
          <a:prstGeom prst="can">
            <a:avLst>
              <a:gd fmla="val 25000" name="adj"/>
            </a:avLst>
          </a:prstGeom>
          <a:solidFill>
            <a:srgbClr val="FFFFFF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80" name="Google Shape;880;p65"/>
          <p:cNvSpPr/>
          <p:nvPr/>
        </p:nvSpPr>
        <p:spPr>
          <a:xfrm>
            <a:off x="7033375" y="1875888"/>
            <a:ext cx="1197000" cy="415200"/>
          </a:xfrm>
          <a:prstGeom prst="rect">
            <a:avLst/>
          </a:prstGeom>
          <a:solidFill>
            <a:srgbClr val="B7B7B7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Search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81" name="Google Shape;881;p65"/>
          <p:cNvSpPr/>
          <p:nvPr/>
        </p:nvSpPr>
        <p:spPr>
          <a:xfrm>
            <a:off x="7033375" y="2364138"/>
            <a:ext cx="1197000" cy="415200"/>
          </a:xfrm>
          <a:prstGeom prst="rect">
            <a:avLst/>
          </a:prstGeom>
          <a:solidFill>
            <a:srgbClr val="B7B7B7"/>
          </a:solidFill>
          <a:ln cap="flat" cmpd="sng" w="19050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Health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882" name="Google Shape;882;p65"/>
          <p:cNvSpPr/>
          <p:nvPr/>
        </p:nvSpPr>
        <p:spPr>
          <a:xfrm>
            <a:off x="7033375" y="2852388"/>
            <a:ext cx="11970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Triggers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883" name="Google Shape;883;p65"/>
          <p:cNvCxnSpPr>
            <a:stCxn id="880" idx="1"/>
            <a:endCxn id="879" idx="4"/>
          </p:cNvCxnSpPr>
          <p:nvPr/>
        </p:nvCxnSpPr>
        <p:spPr>
          <a:xfrm flipH="1">
            <a:off x="6466675" y="2083488"/>
            <a:ext cx="566700" cy="488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4" name="Google Shape;884;p65"/>
          <p:cNvCxnSpPr>
            <a:stCxn id="881" idx="1"/>
            <a:endCxn id="879" idx="4"/>
          </p:cNvCxnSpPr>
          <p:nvPr/>
        </p:nvCxnSpPr>
        <p:spPr>
          <a:xfrm rot="10800000">
            <a:off x="6466675" y="2571738"/>
            <a:ext cx="566700" cy="0"/>
          </a:xfrm>
          <a:prstGeom prst="straightConnector1">
            <a:avLst/>
          </a:prstGeom>
          <a:noFill/>
          <a:ln cap="flat" cmpd="sng" w="19050">
            <a:solidFill>
              <a:srgbClr val="22222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85" name="Google Shape;885;p65"/>
          <p:cNvCxnSpPr>
            <a:stCxn id="882" idx="1"/>
            <a:endCxn id="879" idx="4"/>
          </p:cNvCxnSpPr>
          <p:nvPr/>
        </p:nvCxnSpPr>
        <p:spPr>
          <a:xfrm rot="10800000">
            <a:off x="6466675" y="2571888"/>
            <a:ext cx="566700" cy="4881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86" name="Google Shape;886;p65"/>
          <p:cNvPicPr preferRelativeResize="0"/>
          <p:nvPr/>
        </p:nvPicPr>
        <p:blipFill rotWithShape="1">
          <a:blip r:embed="rId4">
            <a:alphaModFix/>
          </a:blip>
          <a:srcRect b="15683" l="6169" r="10684" t="3180"/>
          <a:stretch/>
        </p:blipFill>
        <p:spPr>
          <a:xfrm>
            <a:off x="8386822" y="2830848"/>
            <a:ext cx="469649" cy="458315"/>
          </a:xfrm>
          <a:prstGeom prst="rect">
            <a:avLst/>
          </a:prstGeom>
          <a:noFill/>
          <a:ln>
            <a:noFill/>
          </a:ln>
        </p:spPr>
      </p:pic>
      <p:sp>
        <p:nvSpPr>
          <p:cNvPr id="887" name="Google Shape;887;p65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Data triggers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66"/>
          <p:cNvSpPr/>
          <p:nvPr/>
        </p:nvSpPr>
        <p:spPr>
          <a:xfrm>
            <a:off x="1534363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66"/>
          <p:cNvSpPr/>
          <p:nvPr/>
        </p:nvSpPr>
        <p:spPr>
          <a:xfrm>
            <a:off x="286078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66"/>
          <p:cNvSpPr/>
          <p:nvPr/>
        </p:nvSpPr>
        <p:spPr>
          <a:xfrm>
            <a:off x="2860788" y="1394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66"/>
          <p:cNvSpPr/>
          <p:nvPr/>
        </p:nvSpPr>
        <p:spPr>
          <a:xfrm>
            <a:off x="2860788" y="1810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66"/>
          <p:cNvSpPr/>
          <p:nvPr/>
        </p:nvSpPr>
        <p:spPr>
          <a:xfrm>
            <a:off x="2860788" y="22258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66"/>
          <p:cNvSpPr/>
          <p:nvPr/>
        </p:nvSpPr>
        <p:spPr>
          <a:xfrm>
            <a:off x="2860788" y="2641675"/>
            <a:ext cx="173100" cy="173100"/>
          </a:xfrm>
          <a:prstGeom prst="ellipse">
            <a:avLst/>
          </a:prstGeom>
          <a:solidFill>
            <a:srgbClr val="EC5649"/>
          </a:solidFill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5649"/>
              </a:solidFill>
            </a:endParaRPr>
          </a:p>
        </p:txBody>
      </p:sp>
      <p:sp>
        <p:nvSpPr>
          <p:cNvPr id="898" name="Google Shape;898;p66"/>
          <p:cNvSpPr/>
          <p:nvPr/>
        </p:nvSpPr>
        <p:spPr>
          <a:xfrm>
            <a:off x="2860788" y="3057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66"/>
          <p:cNvSpPr/>
          <p:nvPr/>
        </p:nvSpPr>
        <p:spPr>
          <a:xfrm>
            <a:off x="2860788" y="3473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0" name="Google Shape;900;p66"/>
          <p:cNvSpPr/>
          <p:nvPr/>
        </p:nvSpPr>
        <p:spPr>
          <a:xfrm>
            <a:off x="286078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1" name="Google Shape;901;p66"/>
          <p:cNvSpPr/>
          <p:nvPr/>
        </p:nvSpPr>
        <p:spPr>
          <a:xfrm>
            <a:off x="3961438" y="2641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2" name="Google Shape;902;p66"/>
          <p:cNvSpPr/>
          <p:nvPr/>
        </p:nvSpPr>
        <p:spPr>
          <a:xfrm>
            <a:off x="396143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03" name="Google Shape;903;p66"/>
          <p:cNvCxnSpPr>
            <a:stCxn id="892" idx="6"/>
            <a:endCxn id="893" idx="2"/>
          </p:cNvCxnSpPr>
          <p:nvPr/>
        </p:nvCxnSpPr>
        <p:spPr>
          <a:xfrm flipH="1" rot="10800000">
            <a:off x="1707463" y="1065025"/>
            <a:ext cx="1153200" cy="16632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4" name="Google Shape;904;p66"/>
          <p:cNvCxnSpPr>
            <a:stCxn id="892" idx="6"/>
            <a:endCxn id="894" idx="2"/>
          </p:cNvCxnSpPr>
          <p:nvPr/>
        </p:nvCxnSpPr>
        <p:spPr>
          <a:xfrm flipH="1" rot="10800000">
            <a:off x="1707463" y="14808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5" name="Google Shape;905;p66"/>
          <p:cNvCxnSpPr>
            <a:stCxn id="892" idx="6"/>
            <a:endCxn id="900" idx="2"/>
          </p:cNvCxnSpPr>
          <p:nvPr/>
        </p:nvCxnSpPr>
        <p:spPr>
          <a:xfrm>
            <a:off x="1707463" y="27282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6" name="Google Shape;906;p66"/>
          <p:cNvCxnSpPr>
            <a:endCxn id="896" idx="2"/>
          </p:cNvCxnSpPr>
          <p:nvPr/>
        </p:nvCxnSpPr>
        <p:spPr>
          <a:xfrm flipH="1" rot="10800000">
            <a:off x="1707588" y="2312425"/>
            <a:ext cx="11532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7" name="Google Shape;907;p66"/>
          <p:cNvCxnSpPr>
            <a:stCxn id="892" idx="6"/>
            <a:endCxn id="895" idx="2"/>
          </p:cNvCxnSpPr>
          <p:nvPr/>
        </p:nvCxnSpPr>
        <p:spPr>
          <a:xfrm flipH="1" rot="10800000">
            <a:off x="1707463" y="1896625"/>
            <a:ext cx="1153200" cy="831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8" name="Google Shape;908;p66"/>
          <p:cNvCxnSpPr>
            <a:endCxn id="899" idx="2"/>
          </p:cNvCxnSpPr>
          <p:nvPr/>
        </p:nvCxnSpPr>
        <p:spPr>
          <a:xfrm>
            <a:off x="1707588" y="2728225"/>
            <a:ext cx="1153200" cy="83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09" name="Google Shape;909;p66"/>
          <p:cNvCxnSpPr>
            <a:stCxn id="892" idx="6"/>
            <a:endCxn id="898" idx="2"/>
          </p:cNvCxnSpPr>
          <p:nvPr/>
        </p:nvCxnSpPr>
        <p:spPr>
          <a:xfrm>
            <a:off x="1707463" y="2728225"/>
            <a:ext cx="1153200" cy="4158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0" name="Google Shape;910;p66"/>
          <p:cNvCxnSpPr>
            <a:stCxn id="892" idx="6"/>
            <a:endCxn id="897" idx="2"/>
          </p:cNvCxnSpPr>
          <p:nvPr/>
        </p:nvCxnSpPr>
        <p:spPr>
          <a:xfrm>
            <a:off x="1707463" y="2728225"/>
            <a:ext cx="11532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1" name="Google Shape;911;p66"/>
          <p:cNvSpPr/>
          <p:nvPr/>
        </p:nvSpPr>
        <p:spPr>
          <a:xfrm>
            <a:off x="396143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2" name="Google Shape;912;p66"/>
          <p:cNvCxnSpPr>
            <a:stCxn id="897" idx="6"/>
            <a:endCxn id="901" idx="2"/>
          </p:cNvCxnSpPr>
          <p:nvPr/>
        </p:nvCxnSpPr>
        <p:spPr>
          <a:xfrm>
            <a:off x="3033888" y="27282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3" name="Google Shape;913;p66"/>
          <p:cNvCxnSpPr>
            <a:stCxn id="896" idx="6"/>
            <a:endCxn id="902" idx="2"/>
          </p:cNvCxnSpPr>
          <p:nvPr/>
        </p:nvCxnSpPr>
        <p:spPr>
          <a:xfrm flipH="1" rot="10800000">
            <a:off x="3033888" y="1065025"/>
            <a:ext cx="927600" cy="12474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4" name="Google Shape;914;p66"/>
          <p:cNvCxnSpPr>
            <a:stCxn id="895" idx="6"/>
            <a:endCxn id="902" idx="2"/>
          </p:cNvCxnSpPr>
          <p:nvPr/>
        </p:nvCxnSpPr>
        <p:spPr>
          <a:xfrm flipH="1" rot="10800000">
            <a:off x="3033888" y="1065025"/>
            <a:ext cx="927600" cy="831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5" name="Google Shape;915;p66"/>
          <p:cNvCxnSpPr>
            <a:stCxn id="894" idx="6"/>
            <a:endCxn id="902" idx="2"/>
          </p:cNvCxnSpPr>
          <p:nvPr/>
        </p:nvCxnSpPr>
        <p:spPr>
          <a:xfrm flipH="1" rot="10800000">
            <a:off x="3033888" y="1065025"/>
            <a:ext cx="927600" cy="4158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6" name="Google Shape;916;p66"/>
          <p:cNvCxnSpPr>
            <a:stCxn id="893" idx="6"/>
            <a:endCxn id="902" idx="2"/>
          </p:cNvCxnSpPr>
          <p:nvPr/>
        </p:nvCxnSpPr>
        <p:spPr>
          <a:xfrm>
            <a:off x="3033888" y="10650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17" name="Google Shape;917;p66"/>
          <p:cNvSpPr/>
          <p:nvPr/>
        </p:nvSpPr>
        <p:spPr>
          <a:xfrm>
            <a:off x="3961438" y="3265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18" name="Google Shape;918;p66"/>
          <p:cNvCxnSpPr>
            <a:stCxn id="898" idx="6"/>
            <a:endCxn id="917" idx="2"/>
          </p:cNvCxnSpPr>
          <p:nvPr/>
        </p:nvCxnSpPr>
        <p:spPr>
          <a:xfrm>
            <a:off x="3033888" y="3144025"/>
            <a:ext cx="927600" cy="2082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19" name="Google Shape;919;p66"/>
          <p:cNvCxnSpPr>
            <a:stCxn id="899" idx="6"/>
            <a:endCxn id="917" idx="2"/>
          </p:cNvCxnSpPr>
          <p:nvPr/>
        </p:nvCxnSpPr>
        <p:spPr>
          <a:xfrm flipH="1" rot="10800000">
            <a:off x="3033888" y="3351925"/>
            <a:ext cx="927600" cy="2079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0" name="Google Shape;920;p66"/>
          <p:cNvCxnSpPr>
            <a:endCxn id="917" idx="2"/>
          </p:cNvCxnSpPr>
          <p:nvPr/>
        </p:nvCxnSpPr>
        <p:spPr>
          <a:xfrm flipH="1" rot="10800000">
            <a:off x="3033838" y="3352075"/>
            <a:ext cx="927600" cy="623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1" name="Google Shape;921;p66"/>
          <p:cNvCxnSpPr>
            <a:endCxn id="911" idx="2"/>
          </p:cNvCxnSpPr>
          <p:nvPr/>
        </p:nvCxnSpPr>
        <p:spPr>
          <a:xfrm>
            <a:off x="3033838" y="39750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22" name="Google Shape;922;p66"/>
          <p:cNvSpPr/>
          <p:nvPr/>
        </p:nvSpPr>
        <p:spPr>
          <a:xfrm>
            <a:off x="5062088" y="2017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Google Shape;923;p66"/>
          <p:cNvSpPr/>
          <p:nvPr/>
        </p:nvSpPr>
        <p:spPr>
          <a:xfrm>
            <a:off x="5062088" y="24337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4" name="Google Shape;924;p66"/>
          <p:cNvSpPr/>
          <p:nvPr/>
        </p:nvSpPr>
        <p:spPr>
          <a:xfrm>
            <a:off x="5062088" y="28495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5" name="Google Shape;925;p66"/>
          <p:cNvSpPr/>
          <p:nvPr/>
        </p:nvSpPr>
        <p:spPr>
          <a:xfrm>
            <a:off x="5062088" y="32653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26" name="Google Shape;926;p66"/>
          <p:cNvCxnSpPr>
            <a:stCxn id="901" idx="6"/>
            <a:endCxn id="922" idx="2"/>
          </p:cNvCxnSpPr>
          <p:nvPr/>
        </p:nvCxnSpPr>
        <p:spPr>
          <a:xfrm flipH="1" rot="10800000">
            <a:off x="4134538" y="2104525"/>
            <a:ext cx="927600" cy="6240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7" name="Google Shape;927;p66"/>
          <p:cNvCxnSpPr>
            <a:endCxn id="923" idx="2"/>
          </p:cNvCxnSpPr>
          <p:nvPr/>
        </p:nvCxnSpPr>
        <p:spPr>
          <a:xfrm flipH="1" rot="10800000">
            <a:off x="4134488" y="2520325"/>
            <a:ext cx="927600" cy="2082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8" name="Google Shape;928;p66"/>
          <p:cNvCxnSpPr>
            <a:endCxn id="925" idx="2"/>
          </p:cNvCxnSpPr>
          <p:nvPr/>
        </p:nvCxnSpPr>
        <p:spPr>
          <a:xfrm>
            <a:off x="4134488" y="2728525"/>
            <a:ext cx="927600" cy="623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29" name="Google Shape;929;p66"/>
          <p:cNvCxnSpPr>
            <a:stCxn id="901" idx="6"/>
            <a:endCxn id="924" idx="2"/>
          </p:cNvCxnSpPr>
          <p:nvPr/>
        </p:nvCxnSpPr>
        <p:spPr>
          <a:xfrm>
            <a:off x="4134538" y="2728525"/>
            <a:ext cx="927600" cy="207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0" name="Google Shape;930;p66"/>
          <p:cNvCxnSpPr>
            <a:stCxn id="917" idx="6"/>
            <a:endCxn id="925" idx="2"/>
          </p:cNvCxnSpPr>
          <p:nvPr/>
        </p:nvCxnSpPr>
        <p:spPr>
          <a:xfrm>
            <a:off x="4134538" y="335207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31" name="Google Shape;931;p66"/>
          <p:cNvCxnSpPr>
            <a:stCxn id="911" idx="6"/>
            <a:endCxn id="925" idx="2"/>
          </p:cNvCxnSpPr>
          <p:nvPr/>
        </p:nvCxnSpPr>
        <p:spPr>
          <a:xfrm flipH="1" rot="10800000">
            <a:off x="4134538" y="3351925"/>
            <a:ext cx="927600" cy="6237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32" name="Google Shape;932;p66"/>
          <p:cNvSpPr/>
          <p:nvPr/>
        </p:nvSpPr>
        <p:spPr>
          <a:xfrm>
            <a:off x="6162788" y="770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66"/>
          <p:cNvSpPr/>
          <p:nvPr/>
        </p:nvSpPr>
        <p:spPr>
          <a:xfrm>
            <a:off x="6162788" y="1186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66"/>
          <p:cNvSpPr/>
          <p:nvPr/>
        </p:nvSpPr>
        <p:spPr>
          <a:xfrm>
            <a:off x="6162788" y="1602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66"/>
          <p:cNvSpPr/>
          <p:nvPr/>
        </p:nvSpPr>
        <p:spPr>
          <a:xfrm>
            <a:off x="6162788" y="20179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6" name="Google Shape;936;p66"/>
          <p:cNvSpPr/>
          <p:nvPr/>
        </p:nvSpPr>
        <p:spPr>
          <a:xfrm>
            <a:off x="6162788" y="2433738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7" name="Google Shape;937;p66"/>
          <p:cNvSpPr/>
          <p:nvPr/>
        </p:nvSpPr>
        <p:spPr>
          <a:xfrm>
            <a:off x="6162788" y="2849549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66"/>
          <p:cNvSpPr/>
          <p:nvPr/>
        </p:nvSpPr>
        <p:spPr>
          <a:xfrm>
            <a:off x="6162788" y="3242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9" name="Google Shape;939;p66"/>
          <p:cNvSpPr/>
          <p:nvPr/>
        </p:nvSpPr>
        <p:spPr>
          <a:xfrm>
            <a:off x="616278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0" name="Google Shape;940;p66"/>
          <p:cNvCxnSpPr>
            <a:stCxn id="902" idx="6"/>
            <a:endCxn id="932" idx="2"/>
          </p:cNvCxnSpPr>
          <p:nvPr/>
        </p:nvCxnSpPr>
        <p:spPr>
          <a:xfrm flipH="1" rot="10800000">
            <a:off x="4134538" y="857125"/>
            <a:ext cx="2028300" cy="2079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1" name="Google Shape;941;p66"/>
          <p:cNvCxnSpPr>
            <a:stCxn id="922" idx="6"/>
            <a:endCxn id="933" idx="2"/>
          </p:cNvCxnSpPr>
          <p:nvPr/>
        </p:nvCxnSpPr>
        <p:spPr>
          <a:xfrm flipH="1" rot="10800000">
            <a:off x="5235188" y="1272925"/>
            <a:ext cx="927600" cy="83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2" name="Google Shape;942;p66"/>
          <p:cNvCxnSpPr>
            <a:stCxn id="922" idx="6"/>
            <a:endCxn id="934" idx="2"/>
          </p:cNvCxnSpPr>
          <p:nvPr/>
        </p:nvCxnSpPr>
        <p:spPr>
          <a:xfrm flipH="1" rot="10800000">
            <a:off x="5235188" y="1688725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3" name="Google Shape;943;p66"/>
          <p:cNvCxnSpPr>
            <a:stCxn id="922" idx="6"/>
            <a:endCxn id="932" idx="2"/>
          </p:cNvCxnSpPr>
          <p:nvPr/>
        </p:nvCxnSpPr>
        <p:spPr>
          <a:xfrm flipH="1" rot="10800000">
            <a:off x="5235188" y="857125"/>
            <a:ext cx="927600" cy="12474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4" name="Google Shape;944;p66"/>
          <p:cNvCxnSpPr>
            <a:stCxn id="922" idx="6"/>
            <a:endCxn id="935" idx="2"/>
          </p:cNvCxnSpPr>
          <p:nvPr/>
        </p:nvCxnSpPr>
        <p:spPr>
          <a:xfrm>
            <a:off x="5235188" y="21045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5" name="Google Shape;945;p66"/>
          <p:cNvCxnSpPr>
            <a:stCxn id="924" idx="6"/>
            <a:endCxn id="936" idx="2"/>
          </p:cNvCxnSpPr>
          <p:nvPr/>
        </p:nvCxnSpPr>
        <p:spPr>
          <a:xfrm flipH="1" rot="10800000">
            <a:off x="5235188" y="2520325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6" name="Google Shape;946;p66"/>
          <p:cNvCxnSpPr>
            <a:stCxn id="924" idx="6"/>
            <a:endCxn id="937" idx="2"/>
          </p:cNvCxnSpPr>
          <p:nvPr/>
        </p:nvCxnSpPr>
        <p:spPr>
          <a:xfrm>
            <a:off x="5235188" y="29361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7" name="Google Shape;947;p66"/>
          <p:cNvCxnSpPr>
            <a:stCxn id="924" idx="6"/>
            <a:endCxn id="938" idx="2"/>
          </p:cNvCxnSpPr>
          <p:nvPr/>
        </p:nvCxnSpPr>
        <p:spPr>
          <a:xfrm>
            <a:off x="5235188" y="2936125"/>
            <a:ext cx="927600" cy="392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48" name="Google Shape;948;p66"/>
          <p:cNvCxnSpPr>
            <a:stCxn id="924" idx="6"/>
            <a:endCxn id="939" idx="2"/>
          </p:cNvCxnSpPr>
          <p:nvPr/>
        </p:nvCxnSpPr>
        <p:spPr>
          <a:xfrm>
            <a:off x="5235188" y="2936125"/>
            <a:ext cx="927600" cy="8085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49" name="Google Shape;949;p66"/>
          <p:cNvSpPr/>
          <p:nvPr/>
        </p:nvSpPr>
        <p:spPr>
          <a:xfrm>
            <a:off x="743653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0" name="Google Shape;950;p66"/>
          <p:cNvCxnSpPr>
            <a:stCxn id="939" idx="6"/>
            <a:endCxn id="949" idx="2"/>
          </p:cNvCxnSpPr>
          <p:nvPr/>
        </p:nvCxnSpPr>
        <p:spPr>
          <a:xfrm>
            <a:off x="6335888" y="3744675"/>
            <a:ext cx="1100700" cy="600"/>
          </a:xfrm>
          <a:prstGeom prst="curvedConnector3">
            <a:avLst>
              <a:gd fmla="val 49998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1" name="Google Shape;951;p66"/>
          <p:cNvSpPr/>
          <p:nvPr/>
        </p:nvSpPr>
        <p:spPr>
          <a:xfrm>
            <a:off x="7352688" y="16021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2" name="Google Shape;952;p66"/>
          <p:cNvCxnSpPr>
            <a:endCxn id="951" idx="2"/>
          </p:cNvCxnSpPr>
          <p:nvPr/>
        </p:nvCxnSpPr>
        <p:spPr>
          <a:xfrm>
            <a:off x="6335988" y="1688125"/>
            <a:ext cx="10167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3" name="Google Shape;953;p66"/>
          <p:cNvSpPr/>
          <p:nvPr/>
        </p:nvSpPr>
        <p:spPr>
          <a:xfrm>
            <a:off x="468538" y="4688400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54" name="Google Shape;954;p66"/>
          <p:cNvCxnSpPr/>
          <p:nvPr/>
        </p:nvCxnSpPr>
        <p:spPr>
          <a:xfrm flipH="1" rot="10800000">
            <a:off x="387988" y="449235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5" name="Google Shape;955;p66"/>
          <p:cNvSpPr txBox="1"/>
          <p:nvPr/>
        </p:nvSpPr>
        <p:spPr>
          <a:xfrm>
            <a:off x="854700" y="437090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Dataset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6" name="Google Shape;956;p66"/>
          <p:cNvSpPr txBox="1"/>
          <p:nvPr/>
        </p:nvSpPr>
        <p:spPr>
          <a:xfrm>
            <a:off x="854700" y="46711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Job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7" name="Google Shape;957;p66"/>
          <p:cNvSpPr txBox="1"/>
          <p:nvPr/>
        </p:nvSpPr>
        <p:spPr>
          <a:xfrm>
            <a:off x="135700" y="126100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Upstream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failure detection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958" name="Google Shape;958;p66"/>
          <p:cNvSpPr/>
          <p:nvPr/>
        </p:nvSpPr>
        <p:spPr>
          <a:xfrm>
            <a:off x="468538" y="4125000"/>
            <a:ext cx="173100" cy="173100"/>
          </a:xfrm>
          <a:prstGeom prst="ellipse">
            <a:avLst/>
          </a:prstGeom>
          <a:solidFill>
            <a:srgbClr val="EC5649"/>
          </a:solidFill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5649"/>
              </a:solidFill>
            </a:endParaRPr>
          </a:p>
        </p:txBody>
      </p:sp>
      <p:sp>
        <p:nvSpPr>
          <p:cNvPr id="959" name="Google Shape;959;p66"/>
          <p:cNvSpPr txBox="1"/>
          <p:nvPr/>
        </p:nvSpPr>
        <p:spPr>
          <a:xfrm>
            <a:off x="854700" y="4107750"/>
            <a:ext cx="1251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Job failure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3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67"/>
          <p:cNvSpPr/>
          <p:nvPr/>
        </p:nvSpPr>
        <p:spPr>
          <a:xfrm>
            <a:off x="1534363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67"/>
          <p:cNvSpPr/>
          <p:nvPr/>
        </p:nvSpPr>
        <p:spPr>
          <a:xfrm>
            <a:off x="286078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67"/>
          <p:cNvSpPr/>
          <p:nvPr/>
        </p:nvSpPr>
        <p:spPr>
          <a:xfrm>
            <a:off x="2860788" y="1394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67"/>
          <p:cNvSpPr/>
          <p:nvPr/>
        </p:nvSpPr>
        <p:spPr>
          <a:xfrm>
            <a:off x="2860788" y="1810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67"/>
          <p:cNvSpPr/>
          <p:nvPr/>
        </p:nvSpPr>
        <p:spPr>
          <a:xfrm>
            <a:off x="2860788" y="22258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Google Shape;969;p67"/>
          <p:cNvSpPr/>
          <p:nvPr/>
        </p:nvSpPr>
        <p:spPr>
          <a:xfrm>
            <a:off x="2860788" y="2641675"/>
            <a:ext cx="173100" cy="173100"/>
          </a:xfrm>
          <a:prstGeom prst="ellipse">
            <a:avLst/>
          </a:prstGeom>
          <a:solidFill>
            <a:srgbClr val="EC5649"/>
          </a:solidFill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5649"/>
              </a:solidFill>
            </a:endParaRPr>
          </a:p>
        </p:txBody>
      </p:sp>
      <p:sp>
        <p:nvSpPr>
          <p:cNvPr id="970" name="Google Shape;970;p67"/>
          <p:cNvSpPr/>
          <p:nvPr/>
        </p:nvSpPr>
        <p:spPr>
          <a:xfrm>
            <a:off x="2860788" y="3057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1" name="Google Shape;971;p67"/>
          <p:cNvSpPr/>
          <p:nvPr/>
        </p:nvSpPr>
        <p:spPr>
          <a:xfrm>
            <a:off x="2860788" y="3473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2" name="Google Shape;972;p67"/>
          <p:cNvSpPr/>
          <p:nvPr/>
        </p:nvSpPr>
        <p:spPr>
          <a:xfrm>
            <a:off x="286078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67"/>
          <p:cNvSpPr/>
          <p:nvPr/>
        </p:nvSpPr>
        <p:spPr>
          <a:xfrm>
            <a:off x="3961438" y="2641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67"/>
          <p:cNvSpPr/>
          <p:nvPr/>
        </p:nvSpPr>
        <p:spPr>
          <a:xfrm>
            <a:off x="396143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75" name="Google Shape;975;p67"/>
          <p:cNvCxnSpPr>
            <a:stCxn id="964" idx="6"/>
            <a:endCxn id="965" idx="2"/>
          </p:cNvCxnSpPr>
          <p:nvPr/>
        </p:nvCxnSpPr>
        <p:spPr>
          <a:xfrm flipH="1" rot="10800000">
            <a:off x="1707463" y="1065025"/>
            <a:ext cx="1153200" cy="16632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6" name="Google Shape;976;p67"/>
          <p:cNvCxnSpPr>
            <a:stCxn id="964" idx="6"/>
            <a:endCxn id="966" idx="2"/>
          </p:cNvCxnSpPr>
          <p:nvPr/>
        </p:nvCxnSpPr>
        <p:spPr>
          <a:xfrm flipH="1" rot="10800000">
            <a:off x="1707463" y="14808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7" name="Google Shape;977;p67"/>
          <p:cNvCxnSpPr>
            <a:stCxn id="964" idx="6"/>
            <a:endCxn id="972" idx="2"/>
          </p:cNvCxnSpPr>
          <p:nvPr/>
        </p:nvCxnSpPr>
        <p:spPr>
          <a:xfrm>
            <a:off x="1707463" y="27282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8" name="Google Shape;978;p67"/>
          <p:cNvCxnSpPr>
            <a:endCxn id="968" idx="2"/>
          </p:cNvCxnSpPr>
          <p:nvPr/>
        </p:nvCxnSpPr>
        <p:spPr>
          <a:xfrm flipH="1" rot="10800000">
            <a:off x="1707588" y="2312425"/>
            <a:ext cx="11532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79" name="Google Shape;979;p67"/>
          <p:cNvCxnSpPr>
            <a:stCxn id="964" idx="6"/>
            <a:endCxn id="967" idx="2"/>
          </p:cNvCxnSpPr>
          <p:nvPr/>
        </p:nvCxnSpPr>
        <p:spPr>
          <a:xfrm flipH="1" rot="10800000">
            <a:off x="1707463" y="1896625"/>
            <a:ext cx="1153200" cy="831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0" name="Google Shape;980;p67"/>
          <p:cNvCxnSpPr>
            <a:endCxn id="971" idx="2"/>
          </p:cNvCxnSpPr>
          <p:nvPr/>
        </p:nvCxnSpPr>
        <p:spPr>
          <a:xfrm>
            <a:off x="1707588" y="2728225"/>
            <a:ext cx="1153200" cy="83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1" name="Google Shape;981;p67"/>
          <p:cNvCxnSpPr>
            <a:stCxn id="964" idx="6"/>
            <a:endCxn id="970" idx="2"/>
          </p:cNvCxnSpPr>
          <p:nvPr/>
        </p:nvCxnSpPr>
        <p:spPr>
          <a:xfrm>
            <a:off x="1707463" y="2728225"/>
            <a:ext cx="1153200" cy="4158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2" name="Google Shape;982;p67"/>
          <p:cNvCxnSpPr>
            <a:stCxn id="964" idx="6"/>
            <a:endCxn id="969" idx="2"/>
          </p:cNvCxnSpPr>
          <p:nvPr/>
        </p:nvCxnSpPr>
        <p:spPr>
          <a:xfrm>
            <a:off x="1707463" y="2728225"/>
            <a:ext cx="11532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3" name="Google Shape;983;p67"/>
          <p:cNvSpPr/>
          <p:nvPr/>
        </p:nvSpPr>
        <p:spPr>
          <a:xfrm>
            <a:off x="396143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84" name="Google Shape;984;p67"/>
          <p:cNvCxnSpPr>
            <a:stCxn id="969" idx="6"/>
            <a:endCxn id="973" idx="2"/>
          </p:cNvCxnSpPr>
          <p:nvPr/>
        </p:nvCxnSpPr>
        <p:spPr>
          <a:xfrm>
            <a:off x="3033888" y="27282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5" name="Google Shape;985;p67"/>
          <p:cNvCxnSpPr>
            <a:stCxn id="968" idx="6"/>
            <a:endCxn id="974" idx="2"/>
          </p:cNvCxnSpPr>
          <p:nvPr/>
        </p:nvCxnSpPr>
        <p:spPr>
          <a:xfrm flipH="1" rot="10800000">
            <a:off x="3033888" y="1065025"/>
            <a:ext cx="927600" cy="12474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6" name="Google Shape;986;p67"/>
          <p:cNvCxnSpPr>
            <a:stCxn id="967" idx="6"/>
            <a:endCxn id="974" idx="2"/>
          </p:cNvCxnSpPr>
          <p:nvPr/>
        </p:nvCxnSpPr>
        <p:spPr>
          <a:xfrm flipH="1" rot="10800000">
            <a:off x="3033888" y="1065025"/>
            <a:ext cx="927600" cy="831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7" name="Google Shape;987;p67"/>
          <p:cNvCxnSpPr>
            <a:stCxn id="966" idx="6"/>
            <a:endCxn id="974" idx="2"/>
          </p:cNvCxnSpPr>
          <p:nvPr/>
        </p:nvCxnSpPr>
        <p:spPr>
          <a:xfrm flipH="1" rot="10800000">
            <a:off x="3033888" y="1065025"/>
            <a:ext cx="927600" cy="4158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88" name="Google Shape;988;p67"/>
          <p:cNvCxnSpPr>
            <a:stCxn id="965" idx="6"/>
            <a:endCxn id="974" idx="2"/>
          </p:cNvCxnSpPr>
          <p:nvPr/>
        </p:nvCxnSpPr>
        <p:spPr>
          <a:xfrm>
            <a:off x="3033888" y="10650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89" name="Google Shape;989;p67"/>
          <p:cNvSpPr/>
          <p:nvPr/>
        </p:nvSpPr>
        <p:spPr>
          <a:xfrm>
            <a:off x="3961438" y="3265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0" name="Google Shape;990;p67"/>
          <p:cNvCxnSpPr>
            <a:stCxn id="970" idx="6"/>
            <a:endCxn id="989" idx="2"/>
          </p:cNvCxnSpPr>
          <p:nvPr/>
        </p:nvCxnSpPr>
        <p:spPr>
          <a:xfrm>
            <a:off x="3033888" y="3144025"/>
            <a:ext cx="927600" cy="2082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1" name="Google Shape;991;p67"/>
          <p:cNvCxnSpPr>
            <a:stCxn id="971" idx="6"/>
            <a:endCxn id="989" idx="2"/>
          </p:cNvCxnSpPr>
          <p:nvPr/>
        </p:nvCxnSpPr>
        <p:spPr>
          <a:xfrm flipH="1" rot="10800000">
            <a:off x="3033888" y="3351925"/>
            <a:ext cx="927600" cy="2079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2" name="Google Shape;992;p67"/>
          <p:cNvCxnSpPr>
            <a:endCxn id="989" idx="2"/>
          </p:cNvCxnSpPr>
          <p:nvPr/>
        </p:nvCxnSpPr>
        <p:spPr>
          <a:xfrm flipH="1" rot="10800000">
            <a:off x="3033838" y="3352075"/>
            <a:ext cx="927600" cy="623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3" name="Google Shape;993;p67"/>
          <p:cNvCxnSpPr>
            <a:endCxn id="983" idx="2"/>
          </p:cNvCxnSpPr>
          <p:nvPr/>
        </p:nvCxnSpPr>
        <p:spPr>
          <a:xfrm>
            <a:off x="3033838" y="39750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94" name="Google Shape;994;p67"/>
          <p:cNvSpPr/>
          <p:nvPr/>
        </p:nvSpPr>
        <p:spPr>
          <a:xfrm>
            <a:off x="5062088" y="2017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67"/>
          <p:cNvSpPr/>
          <p:nvPr/>
        </p:nvSpPr>
        <p:spPr>
          <a:xfrm>
            <a:off x="5062088" y="24337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67"/>
          <p:cNvSpPr/>
          <p:nvPr/>
        </p:nvSpPr>
        <p:spPr>
          <a:xfrm>
            <a:off x="5062088" y="28495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67"/>
          <p:cNvSpPr/>
          <p:nvPr/>
        </p:nvSpPr>
        <p:spPr>
          <a:xfrm>
            <a:off x="5062088" y="32653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98" name="Google Shape;998;p67"/>
          <p:cNvCxnSpPr>
            <a:stCxn id="973" idx="6"/>
            <a:endCxn id="994" idx="2"/>
          </p:cNvCxnSpPr>
          <p:nvPr/>
        </p:nvCxnSpPr>
        <p:spPr>
          <a:xfrm flipH="1" rot="10800000">
            <a:off x="4134538" y="2104525"/>
            <a:ext cx="927600" cy="6240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9" name="Google Shape;999;p67"/>
          <p:cNvCxnSpPr>
            <a:endCxn id="995" idx="2"/>
          </p:cNvCxnSpPr>
          <p:nvPr/>
        </p:nvCxnSpPr>
        <p:spPr>
          <a:xfrm flipH="1" rot="10800000">
            <a:off x="4134488" y="2520325"/>
            <a:ext cx="927600" cy="208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0" name="Google Shape;1000;p67"/>
          <p:cNvCxnSpPr>
            <a:endCxn id="997" idx="2"/>
          </p:cNvCxnSpPr>
          <p:nvPr/>
        </p:nvCxnSpPr>
        <p:spPr>
          <a:xfrm>
            <a:off x="4134488" y="2728525"/>
            <a:ext cx="927600" cy="623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1" name="Google Shape;1001;p67"/>
          <p:cNvCxnSpPr>
            <a:stCxn id="973" idx="6"/>
            <a:endCxn id="996" idx="2"/>
          </p:cNvCxnSpPr>
          <p:nvPr/>
        </p:nvCxnSpPr>
        <p:spPr>
          <a:xfrm>
            <a:off x="4134538" y="2728525"/>
            <a:ext cx="927600" cy="207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2" name="Google Shape;1002;p67"/>
          <p:cNvCxnSpPr>
            <a:stCxn id="989" idx="6"/>
            <a:endCxn id="997" idx="2"/>
          </p:cNvCxnSpPr>
          <p:nvPr/>
        </p:nvCxnSpPr>
        <p:spPr>
          <a:xfrm>
            <a:off x="4134538" y="335207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03" name="Google Shape;1003;p67"/>
          <p:cNvCxnSpPr>
            <a:stCxn id="983" idx="6"/>
            <a:endCxn id="997" idx="2"/>
          </p:cNvCxnSpPr>
          <p:nvPr/>
        </p:nvCxnSpPr>
        <p:spPr>
          <a:xfrm flipH="1" rot="10800000">
            <a:off x="4134538" y="3351925"/>
            <a:ext cx="927600" cy="6237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04" name="Google Shape;1004;p67"/>
          <p:cNvSpPr/>
          <p:nvPr/>
        </p:nvSpPr>
        <p:spPr>
          <a:xfrm>
            <a:off x="6162788" y="770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67"/>
          <p:cNvSpPr/>
          <p:nvPr/>
        </p:nvSpPr>
        <p:spPr>
          <a:xfrm>
            <a:off x="6162788" y="1186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67"/>
          <p:cNvSpPr/>
          <p:nvPr/>
        </p:nvSpPr>
        <p:spPr>
          <a:xfrm>
            <a:off x="6162788" y="1602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67"/>
          <p:cNvSpPr/>
          <p:nvPr/>
        </p:nvSpPr>
        <p:spPr>
          <a:xfrm>
            <a:off x="6162788" y="20179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67"/>
          <p:cNvSpPr/>
          <p:nvPr/>
        </p:nvSpPr>
        <p:spPr>
          <a:xfrm>
            <a:off x="6162788" y="2433738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67"/>
          <p:cNvSpPr/>
          <p:nvPr/>
        </p:nvSpPr>
        <p:spPr>
          <a:xfrm>
            <a:off x="6162788" y="2849549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67"/>
          <p:cNvSpPr/>
          <p:nvPr/>
        </p:nvSpPr>
        <p:spPr>
          <a:xfrm>
            <a:off x="6162788" y="3242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67"/>
          <p:cNvSpPr/>
          <p:nvPr/>
        </p:nvSpPr>
        <p:spPr>
          <a:xfrm>
            <a:off x="616278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2" name="Google Shape;1012;p67"/>
          <p:cNvCxnSpPr>
            <a:stCxn id="974" idx="6"/>
            <a:endCxn id="1004" idx="2"/>
          </p:cNvCxnSpPr>
          <p:nvPr/>
        </p:nvCxnSpPr>
        <p:spPr>
          <a:xfrm flipH="1" rot="10800000">
            <a:off x="4134538" y="857125"/>
            <a:ext cx="2028300" cy="2079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3" name="Google Shape;1013;p67"/>
          <p:cNvCxnSpPr>
            <a:stCxn id="994" idx="6"/>
            <a:endCxn id="1005" idx="2"/>
          </p:cNvCxnSpPr>
          <p:nvPr/>
        </p:nvCxnSpPr>
        <p:spPr>
          <a:xfrm flipH="1" rot="10800000">
            <a:off x="5235188" y="1272925"/>
            <a:ext cx="927600" cy="831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4" name="Google Shape;1014;p67"/>
          <p:cNvCxnSpPr>
            <a:stCxn id="994" idx="6"/>
            <a:endCxn id="1006" idx="2"/>
          </p:cNvCxnSpPr>
          <p:nvPr/>
        </p:nvCxnSpPr>
        <p:spPr>
          <a:xfrm flipH="1" rot="10800000">
            <a:off x="5235188" y="1688725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5" name="Google Shape;1015;p67"/>
          <p:cNvCxnSpPr>
            <a:stCxn id="994" idx="6"/>
            <a:endCxn id="1004" idx="2"/>
          </p:cNvCxnSpPr>
          <p:nvPr/>
        </p:nvCxnSpPr>
        <p:spPr>
          <a:xfrm flipH="1" rot="10800000">
            <a:off x="5235188" y="857125"/>
            <a:ext cx="927600" cy="124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6" name="Google Shape;1016;p67"/>
          <p:cNvCxnSpPr>
            <a:stCxn id="994" idx="6"/>
            <a:endCxn id="1007" idx="2"/>
          </p:cNvCxnSpPr>
          <p:nvPr/>
        </p:nvCxnSpPr>
        <p:spPr>
          <a:xfrm>
            <a:off x="5235188" y="21045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7" name="Google Shape;1017;p67"/>
          <p:cNvCxnSpPr>
            <a:stCxn id="996" idx="6"/>
            <a:endCxn id="1008" idx="2"/>
          </p:cNvCxnSpPr>
          <p:nvPr/>
        </p:nvCxnSpPr>
        <p:spPr>
          <a:xfrm flipH="1" rot="10800000">
            <a:off x="5235188" y="2520325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8" name="Google Shape;1018;p67"/>
          <p:cNvCxnSpPr>
            <a:stCxn id="996" idx="6"/>
            <a:endCxn id="1009" idx="2"/>
          </p:cNvCxnSpPr>
          <p:nvPr/>
        </p:nvCxnSpPr>
        <p:spPr>
          <a:xfrm>
            <a:off x="5235188" y="29361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19" name="Google Shape;1019;p67"/>
          <p:cNvCxnSpPr>
            <a:stCxn id="996" idx="6"/>
            <a:endCxn id="1010" idx="2"/>
          </p:cNvCxnSpPr>
          <p:nvPr/>
        </p:nvCxnSpPr>
        <p:spPr>
          <a:xfrm>
            <a:off x="5235188" y="2936125"/>
            <a:ext cx="927600" cy="392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20" name="Google Shape;1020;p67"/>
          <p:cNvCxnSpPr>
            <a:stCxn id="996" idx="6"/>
            <a:endCxn id="1011" idx="2"/>
          </p:cNvCxnSpPr>
          <p:nvPr/>
        </p:nvCxnSpPr>
        <p:spPr>
          <a:xfrm>
            <a:off x="5235188" y="2936125"/>
            <a:ext cx="927600" cy="808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1" name="Google Shape;1021;p67"/>
          <p:cNvSpPr/>
          <p:nvPr/>
        </p:nvSpPr>
        <p:spPr>
          <a:xfrm>
            <a:off x="743653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2" name="Google Shape;1022;p67"/>
          <p:cNvCxnSpPr>
            <a:stCxn id="1011" idx="6"/>
            <a:endCxn id="1021" idx="2"/>
          </p:cNvCxnSpPr>
          <p:nvPr/>
        </p:nvCxnSpPr>
        <p:spPr>
          <a:xfrm>
            <a:off x="6335888" y="3744675"/>
            <a:ext cx="1100700" cy="600"/>
          </a:xfrm>
          <a:prstGeom prst="curvedConnector3">
            <a:avLst>
              <a:gd fmla="val 49998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3" name="Google Shape;1023;p67"/>
          <p:cNvSpPr/>
          <p:nvPr/>
        </p:nvSpPr>
        <p:spPr>
          <a:xfrm>
            <a:off x="7352688" y="16021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4" name="Google Shape;1024;p67"/>
          <p:cNvCxnSpPr>
            <a:endCxn id="1023" idx="2"/>
          </p:cNvCxnSpPr>
          <p:nvPr/>
        </p:nvCxnSpPr>
        <p:spPr>
          <a:xfrm>
            <a:off x="6335988" y="1688125"/>
            <a:ext cx="10167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5" name="Google Shape;1025;p67"/>
          <p:cNvSpPr/>
          <p:nvPr/>
        </p:nvSpPr>
        <p:spPr>
          <a:xfrm>
            <a:off x="468538" y="4688400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26" name="Google Shape;1026;p67"/>
          <p:cNvCxnSpPr/>
          <p:nvPr/>
        </p:nvCxnSpPr>
        <p:spPr>
          <a:xfrm flipH="1" rot="10800000">
            <a:off x="387988" y="449235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27" name="Google Shape;1027;p67"/>
          <p:cNvSpPr txBox="1"/>
          <p:nvPr/>
        </p:nvSpPr>
        <p:spPr>
          <a:xfrm>
            <a:off x="854700" y="437090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Dataset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8" name="Google Shape;1028;p67"/>
          <p:cNvSpPr txBox="1"/>
          <p:nvPr/>
        </p:nvSpPr>
        <p:spPr>
          <a:xfrm>
            <a:off x="854700" y="46711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Job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29" name="Google Shape;1029;p67"/>
          <p:cNvSpPr txBox="1"/>
          <p:nvPr/>
        </p:nvSpPr>
        <p:spPr>
          <a:xfrm>
            <a:off x="135700" y="126100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Affected paths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30" name="Google Shape;1030;p67"/>
          <p:cNvSpPr/>
          <p:nvPr/>
        </p:nvSpPr>
        <p:spPr>
          <a:xfrm>
            <a:off x="468538" y="4125000"/>
            <a:ext cx="173100" cy="173100"/>
          </a:xfrm>
          <a:prstGeom prst="ellipse">
            <a:avLst/>
          </a:prstGeom>
          <a:solidFill>
            <a:srgbClr val="EC5649"/>
          </a:solidFill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5649"/>
              </a:solidFill>
            </a:endParaRPr>
          </a:p>
        </p:txBody>
      </p:sp>
      <p:sp>
        <p:nvSpPr>
          <p:cNvPr id="1031" name="Google Shape;1031;p67"/>
          <p:cNvSpPr txBox="1"/>
          <p:nvPr/>
        </p:nvSpPr>
        <p:spPr>
          <a:xfrm>
            <a:off x="854700" y="4107750"/>
            <a:ext cx="12510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Job failure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68"/>
          <p:cNvSpPr/>
          <p:nvPr/>
        </p:nvSpPr>
        <p:spPr>
          <a:xfrm>
            <a:off x="1534363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68"/>
          <p:cNvSpPr/>
          <p:nvPr/>
        </p:nvSpPr>
        <p:spPr>
          <a:xfrm>
            <a:off x="286078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68"/>
          <p:cNvSpPr/>
          <p:nvPr/>
        </p:nvSpPr>
        <p:spPr>
          <a:xfrm>
            <a:off x="2860788" y="1394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68"/>
          <p:cNvSpPr/>
          <p:nvPr/>
        </p:nvSpPr>
        <p:spPr>
          <a:xfrm>
            <a:off x="2860788" y="1810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68"/>
          <p:cNvSpPr/>
          <p:nvPr/>
        </p:nvSpPr>
        <p:spPr>
          <a:xfrm>
            <a:off x="2860788" y="22258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68"/>
          <p:cNvSpPr/>
          <p:nvPr/>
        </p:nvSpPr>
        <p:spPr>
          <a:xfrm>
            <a:off x="2860788" y="2641675"/>
            <a:ext cx="173100" cy="173100"/>
          </a:xfrm>
          <a:prstGeom prst="ellipse">
            <a:avLst/>
          </a:prstGeom>
          <a:solidFill>
            <a:srgbClr val="7BA7D8"/>
          </a:solidFill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5649"/>
              </a:solidFill>
            </a:endParaRPr>
          </a:p>
        </p:txBody>
      </p:sp>
      <p:sp>
        <p:nvSpPr>
          <p:cNvPr id="1042" name="Google Shape;1042;p68"/>
          <p:cNvSpPr/>
          <p:nvPr/>
        </p:nvSpPr>
        <p:spPr>
          <a:xfrm>
            <a:off x="2860788" y="3057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68"/>
          <p:cNvSpPr/>
          <p:nvPr/>
        </p:nvSpPr>
        <p:spPr>
          <a:xfrm>
            <a:off x="2860788" y="34732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68"/>
          <p:cNvSpPr/>
          <p:nvPr/>
        </p:nvSpPr>
        <p:spPr>
          <a:xfrm>
            <a:off x="286078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68"/>
          <p:cNvSpPr/>
          <p:nvPr/>
        </p:nvSpPr>
        <p:spPr>
          <a:xfrm>
            <a:off x="3961438" y="2641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68"/>
          <p:cNvSpPr/>
          <p:nvPr/>
        </p:nvSpPr>
        <p:spPr>
          <a:xfrm>
            <a:off x="3961438" y="9784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47" name="Google Shape;1047;p68"/>
          <p:cNvCxnSpPr>
            <a:stCxn id="1036" idx="6"/>
            <a:endCxn id="1037" idx="2"/>
          </p:cNvCxnSpPr>
          <p:nvPr/>
        </p:nvCxnSpPr>
        <p:spPr>
          <a:xfrm flipH="1" rot="10800000">
            <a:off x="1707463" y="1065025"/>
            <a:ext cx="1153200" cy="16632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8" name="Google Shape;1048;p68"/>
          <p:cNvCxnSpPr>
            <a:stCxn id="1036" idx="6"/>
            <a:endCxn id="1038" idx="2"/>
          </p:cNvCxnSpPr>
          <p:nvPr/>
        </p:nvCxnSpPr>
        <p:spPr>
          <a:xfrm flipH="1" rot="10800000">
            <a:off x="1707463" y="14808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49" name="Google Shape;1049;p68"/>
          <p:cNvCxnSpPr>
            <a:stCxn id="1036" idx="6"/>
            <a:endCxn id="1044" idx="2"/>
          </p:cNvCxnSpPr>
          <p:nvPr/>
        </p:nvCxnSpPr>
        <p:spPr>
          <a:xfrm>
            <a:off x="1707463" y="2728225"/>
            <a:ext cx="1153200" cy="12474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0" name="Google Shape;1050;p68"/>
          <p:cNvCxnSpPr>
            <a:endCxn id="1040" idx="2"/>
          </p:cNvCxnSpPr>
          <p:nvPr/>
        </p:nvCxnSpPr>
        <p:spPr>
          <a:xfrm flipH="1" rot="10800000">
            <a:off x="1707588" y="2312425"/>
            <a:ext cx="1153200" cy="41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1" name="Google Shape;1051;p68"/>
          <p:cNvCxnSpPr>
            <a:stCxn id="1036" idx="6"/>
            <a:endCxn id="1039" idx="2"/>
          </p:cNvCxnSpPr>
          <p:nvPr/>
        </p:nvCxnSpPr>
        <p:spPr>
          <a:xfrm flipH="1" rot="10800000">
            <a:off x="1707463" y="1896625"/>
            <a:ext cx="1153200" cy="831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2" name="Google Shape;1052;p68"/>
          <p:cNvCxnSpPr>
            <a:endCxn id="1043" idx="2"/>
          </p:cNvCxnSpPr>
          <p:nvPr/>
        </p:nvCxnSpPr>
        <p:spPr>
          <a:xfrm>
            <a:off x="1707588" y="2728225"/>
            <a:ext cx="1153200" cy="831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3" name="Google Shape;1053;p68"/>
          <p:cNvCxnSpPr>
            <a:stCxn id="1036" idx="6"/>
            <a:endCxn id="1042" idx="2"/>
          </p:cNvCxnSpPr>
          <p:nvPr/>
        </p:nvCxnSpPr>
        <p:spPr>
          <a:xfrm>
            <a:off x="1707463" y="2728225"/>
            <a:ext cx="1153200" cy="4158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4" name="Google Shape;1054;p68"/>
          <p:cNvCxnSpPr>
            <a:stCxn id="1036" idx="6"/>
            <a:endCxn id="1041" idx="2"/>
          </p:cNvCxnSpPr>
          <p:nvPr/>
        </p:nvCxnSpPr>
        <p:spPr>
          <a:xfrm>
            <a:off x="1707463" y="2728225"/>
            <a:ext cx="11532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55" name="Google Shape;1055;p68"/>
          <p:cNvSpPr/>
          <p:nvPr/>
        </p:nvSpPr>
        <p:spPr>
          <a:xfrm>
            <a:off x="3961438" y="38890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56" name="Google Shape;1056;p68"/>
          <p:cNvCxnSpPr>
            <a:stCxn id="1041" idx="6"/>
            <a:endCxn id="1045" idx="2"/>
          </p:cNvCxnSpPr>
          <p:nvPr/>
        </p:nvCxnSpPr>
        <p:spPr>
          <a:xfrm>
            <a:off x="3033888" y="27282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7BA7D8"/>
            </a:solidFill>
            <a:prstDash val="dash"/>
            <a:round/>
            <a:headEnd len="med" w="med" type="none"/>
            <a:tailEnd len="med" w="med" type="triangle"/>
          </a:ln>
        </p:spPr>
      </p:cxnSp>
      <p:cxnSp>
        <p:nvCxnSpPr>
          <p:cNvPr id="1057" name="Google Shape;1057;p68"/>
          <p:cNvCxnSpPr>
            <a:stCxn id="1040" idx="6"/>
            <a:endCxn id="1046" idx="2"/>
          </p:cNvCxnSpPr>
          <p:nvPr/>
        </p:nvCxnSpPr>
        <p:spPr>
          <a:xfrm flipH="1" rot="10800000">
            <a:off x="3033888" y="1065025"/>
            <a:ext cx="927600" cy="12474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8" name="Google Shape;1058;p68"/>
          <p:cNvCxnSpPr>
            <a:stCxn id="1039" idx="6"/>
            <a:endCxn id="1046" idx="2"/>
          </p:cNvCxnSpPr>
          <p:nvPr/>
        </p:nvCxnSpPr>
        <p:spPr>
          <a:xfrm flipH="1" rot="10800000">
            <a:off x="3033888" y="1065025"/>
            <a:ext cx="927600" cy="831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59" name="Google Shape;1059;p68"/>
          <p:cNvCxnSpPr>
            <a:stCxn id="1038" idx="6"/>
            <a:endCxn id="1046" idx="2"/>
          </p:cNvCxnSpPr>
          <p:nvPr/>
        </p:nvCxnSpPr>
        <p:spPr>
          <a:xfrm flipH="1" rot="10800000">
            <a:off x="3033888" y="1065025"/>
            <a:ext cx="927600" cy="4158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0" name="Google Shape;1060;p68"/>
          <p:cNvCxnSpPr>
            <a:stCxn id="1037" idx="6"/>
            <a:endCxn id="1046" idx="2"/>
          </p:cNvCxnSpPr>
          <p:nvPr/>
        </p:nvCxnSpPr>
        <p:spPr>
          <a:xfrm>
            <a:off x="3033888" y="10650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1" name="Google Shape;1061;p68"/>
          <p:cNvSpPr/>
          <p:nvPr/>
        </p:nvSpPr>
        <p:spPr>
          <a:xfrm>
            <a:off x="3961438" y="3265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62" name="Google Shape;1062;p68"/>
          <p:cNvCxnSpPr>
            <a:stCxn id="1042" idx="6"/>
            <a:endCxn id="1061" idx="2"/>
          </p:cNvCxnSpPr>
          <p:nvPr/>
        </p:nvCxnSpPr>
        <p:spPr>
          <a:xfrm>
            <a:off x="3033888" y="3144025"/>
            <a:ext cx="927600" cy="2082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3" name="Google Shape;1063;p68"/>
          <p:cNvCxnSpPr>
            <a:stCxn id="1043" idx="6"/>
            <a:endCxn id="1061" idx="2"/>
          </p:cNvCxnSpPr>
          <p:nvPr/>
        </p:nvCxnSpPr>
        <p:spPr>
          <a:xfrm flipH="1" rot="10800000">
            <a:off x="3033888" y="3351925"/>
            <a:ext cx="927600" cy="2079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4" name="Google Shape;1064;p68"/>
          <p:cNvCxnSpPr>
            <a:endCxn id="1061" idx="2"/>
          </p:cNvCxnSpPr>
          <p:nvPr/>
        </p:nvCxnSpPr>
        <p:spPr>
          <a:xfrm flipH="1" rot="10800000">
            <a:off x="3033838" y="3352075"/>
            <a:ext cx="927600" cy="6237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5" name="Google Shape;1065;p68"/>
          <p:cNvCxnSpPr>
            <a:endCxn id="1055" idx="2"/>
          </p:cNvCxnSpPr>
          <p:nvPr/>
        </p:nvCxnSpPr>
        <p:spPr>
          <a:xfrm>
            <a:off x="3033838" y="39750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66" name="Google Shape;1066;p68"/>
          <p:cNvSpPr/>
          <p:nvPr/>
        </p:nvSpPr>
        <p:spPr>
          <a:xfrm>
            <a:off x="5062088" y="2017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7" name="Google Shape;1067;p68"/>
          <p:cNvSpPr/>
          <p:nvPr/>
        </p:nvSpPr>
        <p:spPr>
          <a:xfrm>
            <a:off x="5062088" y="24337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68"/>
          <p:cNvSpPr/>
          <p:nvPr/>
        </p:nvSpPr>
        <p:spPr>
          <a:xfrm>
            <a:off x="5062088" y="28495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9" name="Google Shape;1069;p68"/>
          <p:cNvSpPr/>
          <p:nvPr/>
        </p:nvSpPr>
        <p:spPr>
          <a:xfrm>
            <a:off x="5062088" y="32653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70" name="Google Shape;1070;p68"/>
          <p:cNvCxnSpPr>
            <a:stCxn id="1045" idx="6"/>
            <a:endCxn id="1066" idx="2"/>
          </p:cNvCxnSpPr>
          <p:nvPr/>
        </p:nvCxnSpPr>
        <p:spPr>
          <a:xfrm flipH="1" rot="10800000">
            <a:off x="4134538" y="2104525"/>
            <a:ext cx="927600" cy="6240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1" name="Google Shape;1071;p68"/>
          <p:cNvCxnSpPr>
            <a:endCxn id="1067" idx="2"/>
          </p:cNvCxnSpPr>
          <p:nvPr/>
        </p:nvCxnSpPr>
        <p:spPr>
          <a:xfrm flipH="1" rot="10800000">
            <a:off x="4134488" y="2520325"/>
            <a:ext cx="927600" cy="208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2" name="Google Shape;1072;p68"/>
          <p:cNvCxnSpPr>
            <a:endCxn id="1069" idx="2"/>
          </p:cNvCxnSpPr>
          <p:nvPr/>
        </p:nvCxnSpPr>
        <p:spPr>
          <a:xfrm>
            <a:off x="4134488" y="2728525"/>
            <a:ext cx="927600" cy="623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3" name="Google Shape;1073;p68"/>
          <p:cNvCxnSpPr>
            <a:stCxn id="1045" idx="6"/>
            <a:endCxn id="1068" idx="2"/>
          </p:cNvCxnSpPr>
          <p:nvPr/>
        </p:nvCxnSpPr>
        <p:spPr>
          <a:xfrm>
            <a:off x="4134538" y="2728525"/>
            <a:ext cx="927600" cy="207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4" name="Google Shape;1074;p68"/>
          <p:cNvCxnSpPr>
            <a:stCxn id="1061" idx="6"/>
            <a:endCxn id="1069" idx="2"/>
          </p:cNvCxnSpPr>
          <p:nvPr/>
        </p:nvCxnSpPr>
        <p:spPr>
          <a:xfrm>
            <a:off x="4134538" y="335207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5" name="Google Shape;1075;p68"/>
          <p:cNvCxnSpPr>
            <a:stCxn id="1055" idx="6"/>
            <a:endCxn id="1069" idx="2"/>
          </p:cNvCxnSpPr>
          <p:nvPr/>
        </p:nvCxnSpPr>
        <p:spPr>
          <a:xfrm flipH="1" rot="10800000">
            <a:off x="4134538" y="3351925"/>
            <a:ext cx="927600" cy="623700"/>
          </a:xfrm>
          <a:prstGeom prst="curvedConnector3">
            <a:avLst>
              <a:gd fmla="val 49997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76" name="Google Shape;1076;p68"/>
          <p:cNvSpPr/>
          <p:nvPr/>
        </p:nvSpPr>
        <p:spPr>
          <a:xfrm>
            <a:off x="6162788" y="7705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68"/>
          <p:cNvSpPr/>
          <p:nvPr/>
        </p:nvSpPr>
        <p:spPr>
          <a:xfrm>
            <a:off x="6162788" y="1186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68"/>
          <p:cNvSpPr/>
          <p:nvPr/>
        </p:nvSpPr>
        <p:spPr>
          <a:xfrm>
            <a:off x="6162788" y="1602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68"/>
          <p:cNvSpPr/>
          <p:nvPr/>
        </p:nvSpPr>
        <p:spPr>
          <a:xfrm>
            <a:off x="6162788" y="20179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68"/>
          <p:cNvSpPr/>
          <p:nvPr/>
        </p:nvSpPr>
        <p:spPr>
          <a:xfrm>
            <a:off x="6162788" y="32423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68"/>
          <p:cNvSpPr/>
          <p:nvPr/>
        </p:nvSpPr>
        <p:spPr>
          <a:xfrm>
            <a:off x="616278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2" name="Google Shape;1082;p68"/>
          <p:cNvCxnSpPr>
            <a:stCxn id="1046" idx="6"/>
            <a:endCxn id="1076" idx="2"/>
          </p:cNvCxnSpPr>
          <p:nvPr/>
        </p:nvCxnSpPr>
        <p:spPr>
          <a:xfrm flipH="1" rot="10800000">
            <a:off x="4134538" y="857125"/>
            <a:ext cx="2028300" cy="207900"/>
          </a:xfrm>
          <a:prstGeom prst="curvedConnector3">
            <a:avLst>
              <a:gd fmla="val 49999" name="adj1"/>
            </a:avLst>
          </a:prstGeom>
          <a:noFill/>
          <a:ln cap="flat" cmpd="sng" w="9525">
            <a:solidFill>
              <a:srgbClr val="CCCCCC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3" name="Google Shape;1083;p68"/>
          <p:cNvCxnSpPr>
            <a:stCxn id="1066" idx="6"/>
            <a:endCxn id="1077" idx="2"/>
          </p:cNvCxnSpPr>
          <p:nvPr/>
        </p:nvCxnSpPr>
        <p:spPr>
          <a:xfrm flipH="1" rot="10800000">
            <a:off x="5235188" y="1272925"/>
            <a:ext cx="927600" cy="831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4" name="Google Shape;1084;p68"/>
          <p:cNvCxnSpPr>
            <a:stCxn id="1066" idx="6"/>
            <a:endCxn id="1078" idx="2"/>
          </p:cNvCxnSpPr>
          <p:nvPr/>
        </p:nvCxnSpPr>
        <p:spPr>
          <a:xfrm flipH="1" rot="10800000">
            <a:off x="5235188" y="1688725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5" name="Google Shape;1085;p68"/>
          <p:cNvCxnSpPr>
            <a:stCxn id="1066" idx="6"/>
            <a:endCxn id="1076" idx="2"/>
          </p:cNvCxnSpPr>
          <p:nvPr/>
        </p:nvCxnSpPr>
        <p:spPr>
          <a:xfrm flipH="1" rot="10800000">
            <a:off x="5235188" y="857125"/>
            <a:ext cx="927600" cy="1247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6" name="Google Shape;1086;p68"/>
          <p:cNvCxnSpPr>
            <a:stCxn id="1066" idx="6"/>
            <a:endCxn id="1079" idx="2"/>
          </p:cNvCxnSpPr>
          <p:nvPr/>
        </p:nvCxnSpPr>
        <p:spPr>
          <a:xfrm>
            <a:off x="5235188" y="210452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7" name="Google Shape;1087;p68"/>
          <p:cNvCxnSpPr>
            <a:stCxn id="1068" idx="6"/>
            <a:endCxn id="1080" idx="2"/>
          </p:cNvCxnSpPr>
          <p:nvPr/>
        </p:nvCxnSpPr>
        <p:spPr>
          <a:xfrm>
            <a:off x="5235188" y="2936125"/>
            <a:ext cx="927600" cy="3927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8" name="Google Shape;1088;p68"/>
          <p:cNvCxnSpPr>
            <a:stCxn id="1068" idx="6"/>
            <a:endCxn id="1081" idx="2"/>
          </p:cNvCxnSpPr>
          <p:nvPr/>
        </p:nvCxnSpPr>
        <p:spPr>
          <a:xfrm>
            <a:off x="5235188" y="2936125"/>
            <a:ext cx="927600" cy="8085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89" name="Google Shape;1089;p68"/>
          <p:cNvSpPr/>
          <p:nvPr/>
        </p:nvSpPr>
        <p:spPr>
          <a:xfrm>
            <a:off x="7436538" y="36581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0" name="Google Shape;1090;p68"/>
          <p:cNvCxnSpPr>
            <a:stCxn id="1081" idx="6"/>
            <a:endCxn id="1089" idx="2"/>
          </p:cNvCxnSpPr>
          <p:nvPr/>
        </p:nvCxnSpPr>
        <p:spPr>
          <a:xfrm>
            <a:off x="6335888" y="3744675"/>
            <a:ext cx="1100700" cy="600"/>
          </a:xfrm>
          <a:prstGeom prst="curvedConnector3">
            <a:avLst>
              <a:gd fmla="val 49998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1" name="Google Shape;1091;p68"/>
          <p:cNvSpPr/>
          <p:nvPr/>
        </p:nvSpPr>
        <p:spPr>
          <a:xfrm>
            <a:off x="7352688" y="16021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2" name="Google Shape;1092;p68"/>
          <p:cNvCxnSpPr>
            <a:endCxn id="1091" idx="2"/>
          </p:cNvCxnSpPr>
          <p:nvPr/>
        </p:nvCxnSpPr>
        <p:spPr>
          <a:xfrm>
            <a:off x="6335988" y="1688125"/>
            <a:ext cx="10167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3" name="Google Shape;1093;p68"/>
          <p:cNvSpPr txBox="1"/>
          <p:nvPr/>
        </p:nvSpPr>
        <p:spPr>
          <a:xfrm>
            <a:off x="135700" y="126100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Cascading triggers!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094" name="Google Shape;1094;p68"/>
          <p:cNvSpPr/>
          <p:nvPr/>
        </p:nvSpPr>
        <p:spPr>
          <a:xfrm>
            <a:off x="6162788" y="2433738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68"/>
          <p:cNvSpPr/>
          <p:nvPr/>
        </p:nvSpPr>
        <p:spPr>
          <a:xfrm>
            <a:off x="6162788" y="2849549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6" name="Google Shape;1096;p68"/>
          <p:cNvCxnSpPr>
            <a:endCxn id="1094" idx="2"/>
          </p:cNvCxnSpPr>
          <p:nvPr/>
        </p:nvCxnSpPr>
        <p:spPr>
          <a:xfrm flipH="1" rot="10800000">
            <a:off x="5235188" y="2520288"/>
            <a:ext cx="927600" cy="4158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97" name="Google Shape;1097;p68"/>
          <p:cNvCxnSpPr>
            <a:endCxn id="1095" idx="2"/>
          </p:cNvCxnSpPr>
          <p:nvPr/>
        </p:nvCxnSpPr>
        <p:spPr>
          <a:xfrm>
            <a:off x="5235188" y="2935499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8" name="Google Shape;1098;p68"/>
          <p:cNvSpPr/>
          <p:nvPr/>
        </p:nvSpPr>
        <p:spPr>
          <a:xfrm>
            <a:off x="468538" y="4688400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99" name="Google Shape;1099;p68"/>
          <p:cNvCxnSpPr/>
          <p:nvPr/>
        </p:nvCxnSpPr>
        <p:spPr>
          <a:xfrm flipH="1" rot="10800000">
            <a:off x="387988" y="449235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00" name="Google Shape;1100;p68"/>
          <p:cNvSpPr txBox="1"/>
          <p:nvPr/>
        </p:nvSpPr>
        <p:spPr>
          <a:xfrm>
            <a:off x="854700" y="437090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Dataset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01" name="Google Shape;1101;p68"/>
          <p:cNvSpPr txBox="1"/>
          <p:nvPr/>
        </p:nvSpPr>
        <p:spPr>
          <a:xfrm>
            <a:off x="854700" y="46711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Job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102" name="Google Shape;1102;p68"/>
          <p:cNvCxnSpPr/>
          <p:nvPr/>
        </p:nvCxnSpPr>
        <p:spPr>
          <a:xfrm>
            <a:off x="387995" y="4174438"/>
            <a:ext cx="345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103" name="Google Shape;1103;p68"/>
          <p:cNvSpPr txBox="1"/>
          <p:nvPr/>
        </p:nvSpPr>
        <p:spPr>
          <a:xfrm>
            <a:off x="848596" y="40706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Karla"/>
                <a:ea typeface="Karla"/>
                <a:cs typeface="Karla"/>
                <a:sym typeface="Karla"/>
              </a:rPr>
              <a:t>Trigger</a:t>
            </a:r>
            <a:endParaRPr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104" name="Google Shape;1104;p68"/>
          <p:cNvPicPr preferRelativeResize="0"/>
          <p:nvPr/>
        </p:nvPicPr>
        <p:blipFill rotWithShape="1">
          <a:blip r:embed="rId3">
            <a:alphaModFix/>
          </a:blip>
          <a:srcRect b="15683" l="6169" r="10684" t="3180"/>
          <a:stretch/>
        </p:blipFill>
        <p:spPr>
          <a:xfrm>
            <a:off x="3813185" y="2040148"/>
            <a:ext cx="469649" cy="45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69"/>
          <p:cNvSpPr txBox="1"/>
          <p:nvPr/>
        </p:nvSpPr>
        <p:spPr>
          <a:xfrm>
            <a:off x="178975" y="2175000"/>
            <a:ext cx="70644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Karla"/>
                <a:ea typeface="Karla"/>
                <a:cs typeface="Karla"/>
                <a:sym typeface="Karla"/>
              </a:rPr>
              <a:t>Core concepts</a:t>
            </a:r>
            <a:endParaRPr b="1" sz="4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3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70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115" name="Google Shape;1115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6" name="Google Shape;1116;p70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7" name="Google Shape;1117;p70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Job + Datasets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8" name="Google Shape;1118;p70"/>
          <p:cNvSpPr/>
          <p:nvPr/>
        </p:nvSpPr>
        <p:spPr>
          <a:xfrm>
            <a:off x="1539050" y="23588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Input Dataset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19" name="Google Shape;1119;p70"/>
          <p:cNvSpPr/>
          <p:nvPr/>
        </p:nvSpPr>
        <p:spPr>
          <a:xfrm>
            <a:off x="4784450" y="23588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Output Dataset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120" name="Google Shape;1120;p70"/>
          <p:cNvCxnSpPr>
            <a:stCxn id="1118" idx="3"/>
            <a:endCxn id="1121" idx="2"/>
          </p:cNvCxnSpPr>
          <p:nvPr/>
        </p:nvCxnSpPr>
        <p:spPr>
          <a:xfrm>
            <a:off x="2432750" y="2805650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2" name="Google Shape;1122;p70"/>
          <p:cNvCxnSpPr>
            <a:stCxn id="1121" idx="6"/>
            <a:endCxn id="1119" idx="1"/>
          </p:cNvCxnSpPr>
          <p:nvPr/>
        </p:nvCxnSpPr>
        <p:spPr>
          <a:xfrm>
            <a:off x="3984350" y="2805638"/>
            <a:ext cx="8001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1" name="Google Shape;1121;p70"/>
          <p:cNvSpPr/>
          <p:nvPr/>
        </p:nvSpPr>
        <p:spPr>
          <a:xfrm>
            <a:off x="3232850" y="24298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23" name="Google Shape;1123;p70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24" name="Google Shape;1124;p70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8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1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130" name="Google Shape;1130;p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1" name="Google Shape;1131;p71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32" name="Google Shape;1132;p71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Dataset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 versions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3" name="Google Shape;1133;p71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34" name="Google Shape;1134;p71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35" name="Google Shape;1135;p71"/>
          <p:cNvCxnSpPr>
            <a:stCxn id="1136" idx="3"/>
            <a:endCxn id="1137" idx="1"/>
          </p:cNvCxnSpPr>
          <p:nvPr/>
        </p:nvCxnSpPr>
        <p:spPr>
          <a:xfrm>
            <a:off x="5983050" y="3082100"/>
            <a:ext cx="501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37" name="Google Shape;1137;p71"/>
          <p:cNvSpPr txBox="1"/>
          <p:nvPr/>
        </p:nvSpPr>
        <p:spPr>
          <a:xfrm>
            <a:off x="6484950" y="2164400"/>
            <a:ext cx="2221800" cy="18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A </a:t>
            </a:r>
            <a:r>
              <a:rPr b="1"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dataset version</a:t>
            </a:r>
            <a:r>
              <a:rPr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contains a complete snapshot of data as of some point in time</a:t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38" name="Google Shape;1138;p71"/>
          <p:cNvSpPr/>
          <p:nvPr/>
        </p:nvSpPr>
        <p:spPr>
          <a:xfrm>
            <a:off x="1539050" y="23588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39" name="Google Shape;1139;p71"/>
          <p:cNvSpPr/>
          <p:nvPr/>
        </p:nvSpPr>
        <p:spPr>
          <a:xfrm>
            <a:off x="4784450" y="23304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0" name="Google Shape;1140;p71"/>
          <p:cNvSpPr/>
          <p:nvPr/>
        </p:nvSpPr>
        <p:spPr>
          <a:xfrm>
            <a:off x="1691450" y="25112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1" name="Google Shape;1141;p71"/>
          <p:cNvSpPr/>
          <p:nvPr/>
        </p:nvSpPr>
        <p:spPr>
          <a:xfrm>
            <a:off x="4936850" y="2482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2" name="Google Shape;1142;p71"/>
          <p:cNvSpPr/>
          <p:nvPr/>
        </p:nvSpPr>
        <p:spPr>
          <a:xfrm>
            <a:off x="5089250" y="263525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3" name="Google Shape;1143;p71"/>
          <p:cNvSpPr/>
          <p:nvPr/>
        </p:nvSpPr>
        <p:spPr>
          <a:xfrm>
            <a:off x="3232850" y="24298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44" name="Google Shape;1144;p71"/>
          <p:cNvCxnSpPr>
            <a:stCxn id="1140" idx="3"/>
            <a:endCxn id="1143" idx="2"/>
          </p:cNvCxnSpPr>
          <p:nvPr/>
        </p:nvCxnSpPr>
        <p:spPr>
          <a:xfrm flipH="1" rot="10800000">
            <a:off x="2585150" y="28056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5" name="Google Shape;1145;p71"/>
          <p:cNvCxnSpPr>
            <a:stCxn id="1143" idx="6"/>
            <a:endCxn id="1142" idx="1"/>
          </p:cNvCxnSpPr>
          <p:nvPr/>
        </p:nvCxnSpPr>
        <p:spPr>
          <a:xfrm>
            <a:off x="3984350" y="28056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72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151" name="Google Shape;1151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2" name="Google Shape;1152;p72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53" name="Google Shape;1153;p72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Deltas “diffs”!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4" name="Google Shape;1154;p72"/>
          <p:cNvSpPr/>
          <p:nvPr/>
        </p:nvSpPr>
        <p:spPr>
          <a:xfrm>
            <a:off x="1539050" y="23588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5" name="Google Shape;1155;p72"/>
          <p:cNvSpPr/>
          <p:nvPr/>
        </p:nvSpPr>
        <p:spPr>
          <a:xfrm>
            <a:off x="4784450" y="23304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6" name="Google Shape;1156;p72"/>
          <p:cNvSpPr/>
          <p:nvPr/>
        </p:nvSpPr>
        <p:spPr>
          <a:xfrm>
            <a:off x="1691450" y="25112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7" name="Google Shape;1157;p72"/>
          <p:cNvSpPr/>
          <p:nvPr/>
        </p:nvSpPr>
        <p:spPr>
          <a:xfrm>
            <a:off x="4936850" y="2482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8" name="Google Shape;1158;p72"/>
          <p:cNvSpPr/>
          <p:nvPr/>
        </p:nvSpPr>
        <p:spPr>
          <a:xfrm>
            <a:off x="5089250" y="263525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9" name="Google Shape;1159;p72"/>
          <p:cNvSpPr/>
          <p:nvPr/>
        </p:nvSpPr>
        <p:spPr>
          <a:xfrm>
            <a:off x="3232850" y="24298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60" name="Google Shape;1160;p72"/>
          <p:cNvCxnSpPr>
            <a:stCxn id="1156" idx="3"/>
            <a:endCxn id="1159" idx="2"/>
          </p:cNvCxnSpPr>
          <p:nvPr/>
        </p:nvCxnSpPr>
        <p:spPr>
          <a:xfrm flipH="1" rot="10800000">
            <a:off x="2585150" y="28056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61" name="Google Shape;1161;p72"/>
          <p:cNvCxnSpPr>
            <a:stCxn id="1159" idx="6"/>
            <a:endCxn id="1158" idx="1"/>
          </p:cNvCxnSpPr>
          <p:nvPr/>
        </p:nvCxnSpPr>
        <p:spPr>
          <a:xfrm>
            <a:off x="3984350" y="28056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2" name="Google Shape;1162;p72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63" name="Google Shape;1163;p72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64" name="Google Shape;1164;p72"/>
          <p:cNvSpPr txBox="1"/>
          <p:nvPr/>
        </p:nvSpPr>
        <p:spPr>
          <a:xfrm>
            <a:off x="5796870" y="2189410"/>
            <a:ext cx="32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65" name="Google Shape;1165;p72"/>
          <p:cNvSpPr txBox="1"/>
          <p:nvPr/>
        </p:nvSpPr>
        <p:spPr>
          <a:xfrm>
            <a:off x="3773516" y="1087425"/>
            <a:ext cx="56835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INSERT INTO </a:t>
            </a:r>
            <a:r>
              <a:rPr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room_bookings </a:t>
            </a: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location, bookings</a:t>
            </a: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1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VALUES (</a:t>
            </a:r>
            <a:r>
              <a:rPr lang="en">
                <a:solidFill>
                  <a:srgbClr val="3A3A3A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b648485</a:t>
            </a:r>
            <a:r>
              <a:rPr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>
                <a:solidFill>
                  <a:srgbClr val="3A3A3A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166" name="Google Shape;1166;p72"/>
          <p:cNvCxnSpPr/>
          <p:nvPr/>
        </p:nvCxnSpPr>
        <p:spPr>
          <a:xfrm flipH="1" rot="10800000">
            <a:off x="4280750" y="1751325"/>
            <a:ext cx="6600" cy="766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73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172" name="Google Shape;1172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3" name="Google Shape;1173;p73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74" name="Google Shape;1174;p73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Deltas “diffs”!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75" name="Google Shape;1175;p73"/>
          <p:cNvSpPr/>
          <p:nvPr/>
        </p:nvSpPr>
        <p:spPr>
          <a:xfrm>
            <a:off x="1539050" y="23588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76" name="Google Shape;1176;p73"/>
          <p:cNvSpPr/>
          <p:nvPr/>
        </p:nvSpPr>
        <p:spPr>
          <a:xfrm>
            <a:off x="4784450" y="23304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77" name="Google Shape;1177;p73"/>
          <p:cNvSpPr/>
          <p:nvPr/>
        </p:nvSpPr>
        <p:spPr>
          <a:xfrm>
            <a:off x="1691450" y="25112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78" name="Google Shape;1178;p73"/>
          <p:cNvSpPr/>
          <p:nvPr/>
        </p:nvSpPr>
        <p:spPr>
          <a:xfrm>
            <a:off x="4936850" y="2482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79" name="Google Shape;1179;p73"/>
          <p:cNvSpPr/>
          <p:nvPr/>
        </p:nvSpPr>
        <p:spPr>
          <a:xfrm>
            <a:off x="5089250" y="263525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80" name="Google Shape;1180;p73"/>
          <p:cNvSpPr/>
          <p:nvPr/>
        </p:nvSpPr>
        <p:spPr>
          <a:xfrm>
            <a:off x="3232850" y="24298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181" name="Google Shape;1181;p73"/>
          <p:cNvCxnSpPr>
            <a:stCxn id="1177" idx="3"/>
            <a:endCxn id="1180" idx="2"/>
          </p:cNvCxnSpPr>
          <p:nvPr/>
        </p:nvCxnSpPr>
        <p:spPr>
          <a:xfrm flipH="1" rot="10800000">
            <a:off x="2585150" y="28056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2" name="Google Shape;1182;p73"/>
          <p:cNvCxnSpPr>
            <a:stCxn id="1180" idx="6"/>
            <a:endCxn id="1179" idx="1"/>
          </p:cNvCxnSpPr>
          <p:nvPr/>
        </p:nvCxnSpPr>
        <p:spPr>
          <a:xfrm>
            <a:off x="3984350" y="28056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83" name="Google Shape;1183;p73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84" name="Google Shape;1184;p73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85" name="Google Shape;1185;p73"/>
          <p:cNvSpPr txBox="1"/>
          <p:nvPr/>
        </p:nvSpPr>
        <p:spPr>
          <a:xfrm>
            <a:off x="6484950" y="2029425"/>
            <a:ext cx="1530300" cy="8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Karla"/>
                <a:ea typeface="Karla"/>
                <a:cs typeface="Karla"/>
                <a:sym typeface="Karla"/>
              </a:rPr>
              <a:t>Δ</a:t>
            </a:r>
            <a:r>
              <a:rPr b="1" baseline="-25000" lang="en" sz="2800">
                <a:latin typeface="Roboto Mono"/>
                <a:ea typeface="Roboto Mono"/>
                <a:cs typeface="Roboto Mono"/>
                <a:sym typeface="Roboto Mono"/>
              </a:rPr>
              <a:t>v2￫v3</a:t>
            </a:r>
            <a:endParaRPr b="1" baseline="-25000" sz="2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86" name="Google Shape;1186;p73"/>
          <p:cNvSpPr txBox="1"/>
          <p:nvPr/>
        </p:nvSpPr>
        <p:spPr>
          <a:xfrm>
            <a:off x="5796870" y="2189410"/>
            <a:ext cx="320100" cy="2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187" name="Google Shape;1187;p73"/>
          <p:cNvCxnSpPr/>
          <p:nvPr/>
        </p:nvCxnSpPr>
        <p:spPr>
          <a:xfrm>
            <a:off x="5982950" y="2476275"/>
            <a:ext cx="501900" cy="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188" name="Google Shape;1188;p73"/>
          <p:cNvCxnSpPr>
            <a:stCxn id="1178" idx="0"/>
            <a:endCxn id="1179" idx="0"/>
          </p:cNvCxnSpPr>
          <p:nvPr/>
        </p:nvCxnSpPr>
        <p:spPr>
          <a:xfrm flipH="1" rot="-5400000">
            <a:off x="5383700" y="2482850"/>
            <a:ext cx="152400" cy="152400"/>
          </a:xfrm>
          <a:prstGeom prst="curvedConnector3">
            <a:avLst>
              <a:gd fmla="val -156250" name="adj1"/>
            </a:avLst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89" name="Google Shape;1189;p73"/>
          <p:cNvCxnSpPr/>
          <p:nvPr/>
        </p:nvCxnSpPr>
        <p:spPr>
          <a:xfrm flipH="1" rot="10800000">
            <a:off x="4280750" y="1751325"/>
            <a:ext cx="6600" cy="766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90" name="Google Shape;1190;p73"/>
          <p:cNvSpPr txBox="1"/>
          <p:nvPr/>
        </p:nvSpPr>
        <p:spPr>
          <a:xfrm>
            <a:off x="3773516" y="1087425"/>
            <a:ext cx="5683500" cy="6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INSERT INTO </a:t>
            </a:r>
            <a:r>
              <a:rPr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room_bookings </a:t>
            </a: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(</a:t>
            </a:r>
            <a:r>
              <a:rPr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location, bookings</a:t>
            </a: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1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VALUES (</a:t>
            </a:r>
            <a:r>
              <a:rPr lang="en">
                <a:solidFill>
                  <a:srgbClr val="3A3A3A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b648485</a:t>
            </a:r>
            <a:r>
              <a:rPr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, </a:t>
            </a:r>
            <a:r>
              <a:rPr lang="en">
                <a:solidFill>
                  <a:srgbClr val="3A3A3A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2</a:t>
            </a:r>
            <a:r>
              <a:rPr b="1" lang="en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)</a:t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" name="Google Shape;151;p29"/>
          <p:cNvSpPr txBox="1"/>
          <p:nvPr/>
        </p:nvSpPr>
        <p:spPr>
          <a:xfrm>
            <a:off x="344150" y="569775"/>
            <a:ext cx="82932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AGENDA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52" name="Google Shape;152;p29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53" name="Google Shape;1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 txBox="1"/>
          <p:nvPr/>
        </p:nvSpPr>
        <p:spPr>
          <a:xfrm>
            <a:off x="916100" y="1756015"/>
            <a:ext cx="55122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</a:t>
            </a: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bookings pipeline (</a:t>
            </a: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naïve</a:t>
            </a: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)</a:t>
            </a:r>
            <a:endParaRPr b="1" sz="24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5" name="Google Shape;155;p29"/>
          <p:cNvSpPr txBox="1"/>
          <p:nvPr/>
        </p:nvSpPr>
        <p:spPr>
          <a:xfrm>
            <a:off x="916100" y="2246602"/>
            <a:ext cx="7618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Intro to Marquez</a:t>
            </a:r>
            <a:endParaRPr b="1" sz="24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t/>
            </a:r>
            <a:endParaRPr sz="24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6" name="Google Shape;156;p29"/>
          <p:cNvSpPr txBox="1"/>
          <p:nvPr/>
        </p:nvSpPr>
        <p:spPr>
          <a:xfrm>
            <a:off x="926800" y="2719077"/>
            <a:ext cx="77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</a:t>
            </a: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bookings </a:t>
            </a:r>
            <a:r>
              <a:rPr lang="en" sz="24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pipeline </a:t>
            </a: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(take 2)</a:t>
            </a:r>
            <a:endParaRPr b="1" sz="24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7" name="Google Shape;157;p29"/>
          <p:cNvSpPr txBox="1"/>
          <p:nvPr/>
        </p:nvSpPr>
        <p:spPr>
          <a:xfrm>
            <a:off x="330057" y="1685127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02 </a:t>
            </a:r>
            <a:endParaRPr b="1">
              <a:solidFill>
                <a:srgbClr val="7BA7D8"/>
              </a:solidFill>
            </a:endParaRPr>
          </a:p>
        </p:txBody>
      </p:sp>
      <p:sp>
        <p:nvSpPr>
          <p:cNvPr id="158" name="Google Shape;158;p29"/>
          <p:cNvSpPr txBox="1"/>
          <p:nvPr/>
        </p:nvSpPr>
        <p:spPr>
          <a:xfrm>
            <a:off x="330057" y="2164296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03 </a:t>
            </a:r>
            <a:endParaRPr b="1">
              <a:solidFill>
                <a:srgbClr val="7BA7D8"/>
              </a:solidFill>
            </a:endParaRPr>
          </a:p>
        </p:txBody>
      </p:sp>
      <p:sp>
        <p:nvSpPr>
          <p:cNvPr id="159" name="Google Shape;159;p29"/>
          <p:cNvSpPr txBox="1"/>
          <p:nvPr/>
        </p:nvSpPr>
        <p:spPr>
          <a:xfrm>
            <a:off x="333305" y="2627939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04 </a:t>
            </a:r>
            <a:endParaRPr b="1">
              <a:solidFill>
                <a:srgbClr val="7BA7D8"/>
              </a:solidFill>
            </a:endParaRPr>
          </a:p>
        </p:txBody>
      </p:sp>
      <p:sp>
        <p:nvSpPr>
          <p:cNvPr id="160" name="Google Shape;160;p29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923550" y="3210125"/>
            <a:ext cx="19656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Future work</a:t>
            </a:r>
            <a:endParaRPr sz="24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330055" y="3120459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05 </a:t>
            </a:r>
            <a:endParaRPr b="1">
              <a:solidFill>
                <a:srgbClr val="7BA7D8"/>
              </a:solidFill>
            </a:endParaRPr>
          </a:p>
        </p:txBody>
      </p:sp>
      <p:sp>
        <p:nvSpPr>
          <p:cNvPr id="163" name="Google Shape;163;p29"/>
          <p:cNvSpPr txBox="1"/>
          <p:nvPr/>
        </p:nvSpPr>
        <p:spPr>
          <a:xfrm>
            <a:off x="907788" y="1295777"/>
            <a:ext cx="55122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lang="en" sz="24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Why metadata?</a:t>
            </a:r>
            <a:endParaRPr b="1" sz="24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321745" y="122489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01 </a:t>
            </a:r>
            <a:endParaRPr b="1">
              <a:solidFill>
                <a:srgbClr val="7BA7D8"/>
              </a:solidFill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4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74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</a:t>
            </a: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196" name="Google Shape;1196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97" name="Google Shape;1197;p74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98" name="Google Shape;1198;p74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Job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 versions!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99" name="Google Shape;1199;p74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0" name="Google Shape;1200;p74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201" name="Google Shape;1201;p74"/>
          <p:cNvCxnSpPr/>
          <p:nvPr/>
        </p:nvCxnSpPr>
        <p:spPr>
          <a:xfrm>
            <a:off x="3916650" y="4055609"/>
            <a:ext cx="716700" cy="1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02" name="Google Shape;1202;p74"/>
          <p:cNvSpPr txBox="1"/>
          <p:nvPr/>
        </p:nvSpPr>
        <p:spPr>
          <a:xfrm>
            <a:off x="4633350" y="3553558"/>
            <a:ext cx="2760000" cy="10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Karla"/>
                <a:ea typeface="Karla"/>
                <a:cs typeface="Karla"/>
                <a:sym typeface="Karla"/>
              </a:rPr>
              <a:t>A </a:t>
            </a:r>
            <a:r>
              <a:rPr b="1" lang="en" sz="1800">
                <a:latin typeface="Karla"/>
                <a:ea typeface="Karla"/>
                <a:cs typeface="Karla"/>
                <a:sym typeface="Karla"/>
              </a:rPr>
              <a:t>job v</a:t>
            </a:r>
            <a:r>
              <a:rPr b="1" lang="en" sz="1800">
                <a:latin typeface="Karla"/>
                <a:ea typeface="Karla"/>
                <a:cs typeface="Karla"/>
                <a:sym typeface="Karla"/>
              </a:rPr>
              <a:t>ersion</a:t>
            </a:r>
            <a:r>
              <a:rPr lang="en" sz="1800">
                <a:latin typeface="Karla"/>
                <a:ea typeface="Karla"/>
                <a:cs typeface="Karla"/>
                <a:sym typeface="Karla"/>
              </a:rPr>
              <a:t> is created when </a:t>
            </a:r>
            <a:r>
              <a:rPr lang="en" sz="1800">
                <a:latin typeface="Karla"/>
                <a:ea typeface="Karla"/>
                <a:cs typeface="Karla"/>
                <a:sym typeface="Karla"/>
              </a:rPr>
              <a:t>business</a:t>
            </a:r>
            <a:r>
              <a:rPr lang="en" sz="1800">
                <a:latin typeface="Karla"/>
                <a:ea typeface="Karla"/>
                <a:cs typeface="Karla"/>
                <a:sym typeface="Karla"/>
              </a:rPr>
              <a:t> logic has changed</a:t>
            </a:r>
            <a:endParaRPr sz="18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03" name="Google Shape;1203;p74"/>
          <p:cNvSpPr/>
          <p:nvPr/>
        </p:nvSpPr>
        <p:spPr>
          <a:xfrm>
            <a:off x="1539050" y="23588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4" name="Google Shape;1204;p74"/>
          <p:cNvSpPr/>
          <p:nvPr/>
        </p:nvSpPr>
        <p:spPr>
          <a:xfrm>
            <a:off x="4784450" y="23304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5" name="Google Shape;1205;p74"/>
          <p:cNvSpPr/>
          <p:nvPr/>
        </p:nvSpPr>
        <p:spPr>
          <a:xfrm>
            <a:off x="1691450" y="25112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6" name="Google Shape;1206;p74"/>
          <p:cNvSpPr/>
          <p:nvPr/>
        </p:nvSpPr>
        <p:spPr>
          <a:xfrm>
            <a:off x="4936850" y="2482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7" name="Google Shape;1207;p74"/>
          <p:cNvSpPr/>
          <p:nvPr/>
        </p:nvSpPr>
        <p:spPr>
          <a:xfrm>
            <a:off x="5089250" y="263525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08" name="Google Shape;1208;p74"/>
          <p:cNvSpPr/>
          <p:nvPr/>
        </p:nvSpPr>
        <p:spPr>
          <a:xfrm>
            <a:off x="3232850" y="24298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Job </a:t>
            </a:r>
            <a:r>
              <a:rPr b="1"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09" name="Google Shape;1209;p74"/>
          <p:cNvCxnSpPr>
            <a:stCxn id="1205" idx="3"/>
            <a:endCxn id="1208" idx="2"/>
          </p:cNvCxnSpPr>
          <p:nvPr/>
        </p:nvCxnSpPr>
        <p:spPr>
          <a:xfrm flipH="1" rot="10800000">
            <a:off x="2585150" y="28056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10" name="Google Shape;1210;p74"/>
          <p:cNvCxnSpPr>
            <a:stCxn id="1208" idx="6"/>
            <a:endCxn id="1207" idx="1"/>
          </p:cNvCxnSpPr>
          <p:nvPr/>
        </p:nvCxnSpPr>
        <p:spPr>
          <a:xfrm>
            <a:off x="3984350" y="28056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11" name="Google Shape;1211;p74"/>
          <p:cNvSpPr/>
          <p:nvPr/>
        </p:nvSpPr>
        <p:spPr>
          <a:xfrm>
            <a:off x="3537650" y="2734688"/>
            <a:ext cx="751500" cy="751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Job </a:t>
            </a:r>
            <a:r>
              <a:rPr b="1" lang="en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5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75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217" name="Google Shape;121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18" name="Google Shape;1218;p7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9" name="Google Shape;1219;p75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Job runs!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0" name="Google Shape;1220;p75"/>
          <p:cNvSpPr/>
          <p:nvPr/>
        </p:nvSpPr>
        <p:spPr>
          <a:xfrm>
            <a:off x="1996250" y="13682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1" name="Google Shape;1221;p75"/>
          <p:cNvSpPr/>
          <p:nvPr/>
        </p:nvSpPr>
        <p:spPr>
          <a:xfrm>
            <a:off x="5241650" y="1339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2" name="Google Shape;1222;p75"/>
          <p:cNvSpPr/>
          <p:nvPr/>
        </p:nvSpPr>
        <p:spPr>
          <a:xfrm>
            <a:off x="2148650" y="15206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3" name="Google Shape;1223;p75"/>
          <p:cNvSpPr/>
          <p:nvPr/>
        </p:nvSpPr>
        <p:spPr>
          <a:xfrm>
            <a:off x="5394050" y="14922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4" name="Google Shape;1224;p75"/>
          <p:cNvSpPr/>
          <p:nvPr/>
        </p:nvSpPr>
        <p:spPr>
          <a:xfrm>
            <a:off x="5546450" y="164465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5" name="Google Shape;1225;p75"/>
          <p:cNvSpPr/>
          <p:nvPr/>
        </p:nvSpPr>
        <p:spPr>
          <a:xfrm>
            <a:off x="3690050" y="14392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 v1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6" name="Google Shape;1226;p75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7" name="Google Shape;1227;p75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8" name="Google Shape;1228;p75"/>
          <p:cNvSpPr txBox="1"/>
          <p:nvPr/>
        </p:nvSpPr>
        <p:spPr>
          <a:xfrm>
            <a:off x="400624" y="3167950"/>
            <a:ext cx="11049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29" name="Google Shape;1229;p75"/>
          <p:cNvSpPr txBox="1"/>
          <p:nvPr/>
        </p:nvSpPr>
        <p:spPr>
          <a:xfrm>
            <a:off x="394350" y="3952800"/>
            <a:ext cx="1062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30" name="Google Shape;1230;p75"/>
          <p:cNvCxnSpPr/>
          <p:nvPr/>
        </p:nvCxnSpPr>
        <p:spPr>
          <a:xfrm>
            <a:off x="410675" y="3852000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1" name="Google Shape;1231;p75"/>
          <p:cNvCxnSpPr/>
          <p:nvPr/>
        </p:nvCxnSpPr>
        <p:spPr>
          <a:xfrm>
            <a:off x="423750" y="4492603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2" name="Google Shape;1232;p75"/>
          <p:cNvCxnSpPr/>
          <p:nvPr/>
        </p:nvCxnSpPr>
        <p:spPr>
          <a:xfrm>
            <a:off x="405828" y="3058825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3" name="Google Shape;1233;p75"/>
          <p:cNvCxnSpPr/>
          <p:nvPr/>
        </p:nvCxnSpPr>
        <p:spPr>
          <a:xfrm>
            <a:off x="423750" y="3699378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34" name="Google Shape;1234;p75"/>
          <p:cNvSpPr/>
          <p:nvPr/>
        </p:nvSpPr>
        <p:spPr>
          <a:xfrm>
            <a:off x="164593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35" name="Google Shape;1235;p75"/>
          <p:cNvSpPr txBox="1"/>
          <p:nvPr/>
        </p:nvSpPr>
        <p:spPr>
          <a:xfrm>
            <a:off x="1994777" y="3141925"/>
            <a:ext cx="699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New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36" name="Google Shape;1236;p75"/>
          <p:cNvCxnSpPr>
            <a:stCxn id="1222" idx="3"/>
            <a:endCxn id="1225" idx="2"/>
          </p:cNvCxnSpPr>
          <p:nvPr/>
        </p:nvCxnSpPr>
        <p:spPr>
          <a:xfrm flipH="1" rot="10800000">
            <a:off x="3042350" y="18150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7" name="Google Shape;1237;p75"/>
          <p:cNvSpPr txBox="1"/>
          <p:nvPr/>
        </p:nvSpPr>
        <p:spPr>
          <a:xfrm>
            <a:off x="2801600" y="3141925"/>
            <a:ext cx="751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Run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38" name="Google Shape;1238;p75"/>
          <p:cNvCxnSpPr>
            <a:stCxn id="1225" idx="6"/>
            <a:endCxn id="1224" idx="1"/>
          </p:cNvCxnSpPr>
          <p:nvPr/>
        </p:nvCxnSpPr>
        <p:spPr>
          <a:xfrm>
            <a:off x="4441550" y="18150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39" name="Google Shape;1239;p75"/>
          <p:cNvSpPr/>
          <p:nvPr/>
        </p:nvSpPr>
        <p:spPr>
          <a:xfrm>
            <a:off x="3994850" y="1744088"/>
            <a:ext cx="751500" cy="751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Job </a:t>
            </a:r>
            <a:r>
              <a:rPr b="1" lang="en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3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" name="Google Shape;1244;p76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245" name="Google Shape;1245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6" name="Google Shape;1246;p7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7" name="Google Shape;1247;p76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Job runs!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48" name="Google Shape;1248;p76"/>
          <p:cNvSpPr/>
          <p:nvPr/>
        </p:nvSpPr>
        <p:spPr>
          <a:xfrm>
            <a:off x="1996250" y="13682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49" name="Google Shape;1249;p76"/>
          <p:cNvSpPr/>
          <p:nvPr/>
        </p:nvSpPr>
        <p:spPr>
          <a:xfrm>
            <a:off x="5241650" y="1339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50" name="Google Shape;1250;p76"/>
          <p:cNvSpPr/>
          <p:nvPr/>
        </p:nvSpPr>
        <p:spPr>
          <a:xfrm>
            <a:off x="2148650" y="15206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51" name="Google Shape;1251;p76"/>
          <p:cNvSpPr/>
          <p:nvPr/>
        </p:nvSpPr>
        <p:spPr>
          <a:xfrm>
            <a:off x="5394050" y="14922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52" name="Google Shape;1252;p76"/>
          <p:cNvSpPr/>
          <p:nvPr/>
        </p:nvSpPr>
        <p:spPr>
          <a:xfrm>
            <a:off x="5546450" y="16446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53" name="Google Shape;1253;p76"/>
          <p:cNvSpPr/>
          <p:nvPr/>
        </p:nvSpPr>
        <p:spPr>
          <a:xfrm>
            <a:off x="3690050" y="14392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 v1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54" name="Google Shape;1254;p76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55" name="Google Shape;1255;p76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56" name="Google Shape;1256;p76"/>
          <p:cNvSpPr txBox="1"/>
          <p:nvPr/>
        </p:nvSpPr>
        <p:spPr>
          <a:xfrm>
            <a:off x="394350" y="3952800"/>
            <a:ext cx="1062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57" name="Google Shape;1257;p76"/>
          <p:cNvCxnSpPr/>
          <p:nvPr/>
        </p:nvCxnSpPr>
        <p:spPr>
          <a:xfrm>
            <a:off x="410675" y="3852000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8" name="Google Shape;1258;p76"/>
          <p:cNvCxnSpPr/>
          <p:nvPr/>
        </p:nvCxnSpPr>
        <p:spPr>
          <a:xfrm>
            <a:off x="423750" y="4492603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59" name="Google Shape;1259;p76"/>
          <p:cNvCxnSpPr/>
          <p:nvPr/>
        </p:nvCxnSpPr>
        <p:spPr>
          <a:xfrm>
            <a:off x="405828" y="3058825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60" name="Google Shape;1260;p76"/>
          <p:cNvCxnSpPr/>
          <p:nvPr/>
        </p:nvCxnSpPr>
        <p:spPr>
          <a:xfrm>
            <a:off x="423750" y="3699378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61" name="Google Shape;1261;p76"/>
          <p:cNvSpPr/>
          <p:nvPr/>
        </p:nvSpPr>
        <p:spPr>
          <a:xfrm>
            <a:off x="164593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62" name="Google Shape;1262;p76"/>
          <p:cNvSpPr txBox="1"/>
          <p:nvPr/>
        </p:nvSpPr>
        <p:spPr>
          <a:xfrm>
            <a:off x="1994777" y="3141925"/>
            <a:ext cx="699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New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63" name="Google Shape;1263;p76"/>
          <p:cNvCxnSpPr>
            <a:stCxn id="1250" idx="3"/>
            <a:endCxn id="1264" idx="2"/>
          </p:cNvCxnSpPr>
          <p:nvPr/>
        </p:nvCxnSpPr>
        <p:spPr>
          <a:xfrm>
            <a:off x="3042350" y="1967450"/>
            <a:ext cx="9525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5" name="Google Shape;1265;p76"/>
          <p:cNvSpPr/>
          <p:nvPr/>
        </p:nvSpPr>
        <p:spPr>
          <a:xfrm>
            <a:off x="263256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66" name="Google Shape;1266;p76"/>
          <p:cNvSpPr txBox="1"/>
          <p:nvPr/>
        </p:nvSpPr>
        <p:spPr>
          <a:xfrm>
            <a:off x="2954000" y="3141925"/>
            <a:ext cx="751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Run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67" name="Google Shape;1267;p76"/>
          <p:cNvSpPr/>
          <p:nvPr/>
        </p:nvSpPr>
        <p:spPr>
          <a:xfrm>
            <a:off x="5698850" y="17970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v4</a:t>
            </a:r>
            <a:endParaRPr b="1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268" name="Google Shape;1268;p76"/>
          <p:cNvCxnSpPr>
            <a:stCxn id="1264" idx="6"/>
            <a:endCxn id="1267" idx="1"/>
          </p:cNvCxnSpPr>
          <p:nvPr/>
        </p:nvCxnSpPr>
        <p:spPr>
          <a:xfrm>
            <a:off x="4746350" y="2119700"/>
            <a:ext cx="952500" cy="124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69" name="Google Shape;1269;p76"/>
          <p:cNvSpPr txBox="1"/>
          <p:nvPr/>
        </p:nvSpPr>
        <p:spPr>
          <a:xfrm>
            <a:off x="400624" y="3167950"/>
            <a:ext cx="11049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70" name="Google Shape;1270;p76"/>
          <p:cNvCxnSpPr/>
          <p:nvPr/>
        </p:nvCxnSpPr>
        <p:spPr>
          <a:xfrm flipH="1" rot="10800000">
            <a:off x="3042350" y="18150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271" name="Google Shape;1271;p76"/>
          <p:cNvCxnSpPr/>
          <p:nvPr/>
        </p:nvCxnSpPr>
        <p:spPr>
          <a:xfrm>
            <a:off x="4441550" y="18150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272" name="Google Shape;1272;p76"/>
          <p:cNvSpPr/>
          <p:nvPr/>
        </p:nvSpPr>
        <p:spPr>
          <a:xfrm>
            <a:off x="3994850" y="1744088"/>
            <a:ext cx="751500" cy="751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Job </a:t>
            </a:r>
            <a:r>
              <a:rPr b="1" lang="en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6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77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278" name="Google Shape;1278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79" name="Google Shape;1279;p77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80" name="Google Shape;1280;p77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J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ob runs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1" name="Google Shape;1281;p77"/>
          <p:cNvSpPr/>
          <p:nvPr/>
        </p:nvSpPr>
        <p:spPr>
          <a:xfrm>
            <a:off x="1996250" y="13682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2" name="Google Shape;1282;p77"/>
          <p:cNvSpPr/>
          <p:nvPr/>
        </p:nvSpPr>
        <p:spPr>
          <a:xfrm>
            <a:off x="5241650" y="1339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3" name="Google Shape;1283;p77"/>
          <p:cNvSpPr/>
          <p:nvPr/>
        </p:nvSpPr>
        <p:spPr>
          <a:xfrm>
            <a:off x="2148650" y="15206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4" name="Google Shape;1284;p77"/>
          <p:cNvSpPr/>
          <p:nvPr/>
        </p:nvSpPr>
        <p:spPr>
          <a:xfrm>
            <a:off x="5394050" y="14922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5" name="Google Shape;1285;p77"/>
          <p:cNvSpPr/>
          <p:nvPr/>
        </p:nvSpPr>
        <p:spPr>
          <a:xfrm>
            <a:off x="5546450" y="16446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6" name="Google Shape;1286;p77"/>
          <p:cNvSpPr/>
          <p:nvPr/>
        </p:nvSpPr>
        <p:spPr>
          <a:xfrm>
            <a:off x="3690050" y="14392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 v1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87" name="Google Shape;1287;p77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8" name="Google Shape;1288;p77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89" name="Google Shape;1289;p77"/>
          <p:cNvSpPr txBox="1"/>
          <p:nvPr/>
        </p:nvSpPr>
        <p:spPr>
          <a:xfrm>
            <a:off x="394350" y="3952800"/>
            <a:ext cx="1062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90" name="Google Shape;1290;p77"/>
          <p:cNvCxnSpPr/>
          <p:nvPr/>
        </p:nvCxnSpPr>
        <p:spPr>
          <a:xfrm>
            <a:off x="410675" y="3852000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1" name="Google Shape;1291;p77"/>
          <p:cNvCxnSpPr/>
          <p:nvPr/>
        </p:nvCxnSpPr>
        <p:spPr>
          <a:xfrm>
            <a:off x="423750" y="4492603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2" name="Google Shape;1292;p77"/>
          <p:cNvCxnSpPr/>
          <p:nvPr/>
        </p:nvCxnSpPr>
        <p:spPr>
          <a:xfrm>
            <a:off x="405828" y="3058825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93" name="Google Shape;1293;p77"/>
          <p:cNvCxnSpPr/>
          <p:nvPr/>
        </p:nvCxnSpPr>
        <p:spPr>
          <a:xfrm>
            <a:off x="423750" y="3699378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94" name="Google Shape;1294;p77"/>
          <p:cNvSpPr/>
          <p:nvPr/>
        </p:nvSpPr>
        <p:spPr>
          <a:xfrm>
            <a:off x="164593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5" name="Google Shape;1295;p77"/>
          <p:cNvSpPr txBox="1"/>
          <p:nvPr/>
        </p:nvSpPr>
        <p:spPr>
          <a:xfrm>
            <a:off x="1994777" y="3141925"/>
            <a:ext cx="699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New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296" name="Google Shape;1296;p77"/>
          <p:cNvCxnSpPr>
            <a:stCxn id="1283" idx="3"/>
            <a:endCxn id="1297" idx="2"/>
          </p:cNvCxnSpPr>
          <p:nvPr/>
        </p:nvCxnSpPr>
        <p:spPr>
          <a:xfrm>
            <a:off x="3042350" y="1967450"/>
            <a:ext cx="9525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98" name="Google Shape;1298;p77"/>
          <p:cNvSpPr/>
          <p:nvPr/>
        </p:nvSpPr>
        <p:spPr>
          <a:xfrm>
            <a:off x="263256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299" name="Google Shape;1299;p77"/>
          <p:cNvSpPr txBox="1"/>
          <p:nvPr/>
        </p:nvSpPr>
        <p:spPr>
          <a:xfrm>
            <a:off x="2954000" y="3141925"/>
            <a:ext cx="751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Run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0" name="Google Shape;1300;p77"/>
          <p:cNvSpPr/>
          <p:nvPr/>
        </p:nvSpPr>
        <p:spPr>
          <a:xfrm>
            <a:off x="5698850" y="179705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v4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01" name="Google Shape;1301;p77"/>
          <p:cNvCxnSpPr>
            <a:stCxn id="1297" idx="6"/>
            <a:endCxn id="1300" idx="1"/>
          </p:cNvCxnSpPr>
          <p:nvPr/>
        </p:nvCxnSpPr>
        <p:spPr>
          <a:xfrm>
            <a:off x="4746350" y="2119700"/>
            <a:ext cx="952500" cy="124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02" name="Google Shape;1302;p77"/>
          <p:cNvSpPr/>
          <p:nvPr/>
        </p:nvSpPr>
        <p:spPr>
          <a:xfrm>
            <a:off x="3615263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3" name="Google Shape;1303;p77"/>
          <p:cNvSpPr txBox="1"/>
          <p:nvPr/>
        </p:nvSpPr>
        <p:spPr>
          <a:xfrm>
            <a:off x="3893535" y="3141925"/>
            <a:ext cx="751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Finish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4" name="Google Shape;1304;p77"/>
          <p:cNvSpPr/>
          <p:nvPr/>
        </p:nvSpPr>
        <p:spPr>
          <a:xfrm>
            <a:off x="3613391" y="3844061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5" name="Google Shape;1305;p77"/>
          <p:cNvSpPr txBox="1"/>
          <p:nvPr/>
        </p:nvSpPr>
        <p:spPr>
          <a:xfrm>
            <a:off x="3819492" y="3927148"/>
            <a:ext cx="1003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Update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06" name="Google Shape;1306;p77"/>
          <p:cNvSpPr txBox="1"/>
          <p:nvPr/>
        </p:nvSpPr>
        <p:spPr>
          <a:xfrm>
            <a:off x="400624" y="3167950"/>
            <a:ext cx="11049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307" name="Google Shape;1307;p77"/>
          <p:cNvCxnSpPr/>
          <p:nvPr/>
        </p:nvCxnSpPr>
        <p:spPr>
          <a:xfrm flipH="1" rot="10800000">
            <a:off x="3042350" y="18150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08" name="Google Shape;1308;p77"/>
          <p:cNvCxnSpPr/>
          <p:nvPr/>
        </p:nvCxnSpPr>
        <p:spPr>
          <a:xfrm>
            <a:off x="4441550" y="18150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09" name="Google Shape;1309;p77"/>
          <p:cNvSpPr/>
          <p:nvPr/>
        </p:nvSpPr>
        <p:spPr>
          <a:xfrm>
            <a:off x="3994850" y="1744088"/>
            <a:ext cx="751500" cy="751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Job </a:t>
            </a:r>
            <a:r>
              <a:rPr b="1" lang="en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3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78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315" name="Google Shape;131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6" name="Google Shape;1316;p78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17" name="Google Shape;1317;p78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Data triggers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18" name="Google Shape;1318;p78"/>
          <p:cNvSpPr/>
          <p:nvPr/>
        </p:nvSpPr>
        <p:spPr>
          <a:xfrm>
            <a:off x="1996250" y="13682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19" name="Google Shape;1319;p78"/>
          <p:cNvSpPr/>
          <p:nvPr/>
        </p:nvSpPr>
        <p:spPr>
          <a:xfrm>
            <a:off x="5241650" y="1339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0" name="Google Shape;1320;p78"/>
          <p:cNvSpPr/>
          <p:nvPr/>
        </p:nvSpPr>
        <p:spPr>
          <a:xfrm>
            <a:off x="2148650" y="15206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1" name="Google Shape;1321;p78"/>
          <p:cNvSpPr/>
          <p:nvPr/>
        </p:nvSpPr>
        <p:spPr>
          <a:xfrm>
            <a:off x="5394050" y="14922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2" name="Google Shape;1322;p78"/>
          <p:cNvSpPr/>
          <p:nvPr/>
        </p:nvSpPr>
        <p:spPr>
          <a:xfrm>
            <a:off x="5546450" y="16446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3" name="Google Shape;1323;p78"/>
          <p:cNvSpPr/>
          <p:nvPr/>
        </p:nvSpPr>
        <p:spPr>
          <a:xfrm>
            <a:off x="3690050" y="14392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 v1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24" name="Google Shape;1324;p78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5" name="Google Shape;1325;p78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6" name="Google Shape;1326;p78"/>
          <p:cNvSpPr txBox="1"/>
          <p:nvPr/>
        </p:nvSpPr>
        <p:spPr>
          <a:xfrm>
            <a:off x="394350" y="3952800"/>
            <a:ext cx="1062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327" name="Google Shape;1327;p78"/>
          <p:cNvCxnSpPr/>
          <p:nvPr/>
        </p:nvCxnSpPr>
        <p:spPr>
          <a:xfrm>
            <a:off x="410675" y="3852000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8" name="Google Shape;1328;p78"/>
          <p:cNvCxnSpPr/>
          <p:nvPr/>
        </p:nvCxnSpPr>
        <p:spPr>
          <a:xfrm>
            <a:off x="423750" y="4492603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29" name="Google Shape;1329;p78"/>
          <p:cNvCxnSpPr/>
          <p:nvPr/>
        </p:nvCxnSpPr>
        <p:spPr>
          <a:xfrm>
            <a:off x="405828" y="3058825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30" name="Google Shape;1330;p78"/>
          <p:cNvCxnSpPr/>
          <p:nvPr/>
        </p:nvCxnSpPr>
        <p:spPr>
          <a:xfrm>
            <a:off x="423750" y="3699378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1" name="Google Shape;1331;p78"/>
          <p:cNvSpPr/>
          <p:nvPr/>
        </p:nvSpPr>
        <p:spPr>
          <a:xfrm>
            <a:off x="164593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2" name="Google Shape;1332;p78"/>
          <p:cNvSpPr txBox="1"/>
          <p:nvPr/>
        </p:nvSpPr>
        <p:spPr>
          <a:xfrm>
            <a:off x="1994777" y="3141925"/>
            <a:ext cx="699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New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333" name="Google Shape;1333;p78"/>
          <p:cNvCxnSpPr>
            <a:stCxn id="1320" idx="3"/>
            <a:endCxn id="1334" idx="2"/>
          </p:cNvCxnSpPr>
          <p:nvPr/>
        </p:nvCxnSpPr>
        <p:spPr>
          <a:xfrm>
            <a:off x="3042350" y="1967450"/>
            <a:ext cx="9525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5" name="Google Shape;1335;p78"/>
          <p:cNvSpPr/>
          <p:nvPr/>
        </p:nvSpPr>
        <p:spPr>
          <a:xfrm>
            <a:off x="263256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6" name="Google Shape;1336;p78"/>
          <p:cNvSpPr txBox="1"/>
          <p:nvPr/>
        </p:nvSpPr>
        <p:spPr>
          <a:xfrm>
            <a:off x="2954000" y="3141925"/>
            <a:ext cx="751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Run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37" name="Google Shape;1337;p78"/>
          <p:cNvSpPr/>
          <p:nvPr/>
        </p:nvSpPr>
        <p:spPr>
          <a:xfrm>
            <a:off x="5698850" y="179705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v4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38" name="Google Shape;1338;p78"/>
          <p:cNvCxnSpPr>
            <a:stCxn id="1334" idx="6"/>
            <a:endCxn id="1337" idx="1"/>
          </p:cNvCxnSpPr>
          <p:nvPr/>
        </p:nvCxnSpPr>
        <p:spPr>
          <a:xfrm>
            <a:off x="4746350" y="2119700"/>
            <a:ext cx="952500" cy="124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39" name="Google Shape;1339;p78"/>
          <p:cNvSpPr/>
          <p:nvPr/>
        </p:nvSpPr>
        <p:spPr>
          <a:xfrm>
            <a:off x="3615263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0" name="Google Shape;1340;p78"/>
          <p:cNvSpPr/>
          <p:nvPr/>
        </p:nvSpPr>
        <p:spPr>
          <a:xfrm>
            <a:off x="3615691" y="3844061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1" name="Google Shape;1341;p78"/>
          <p:cNvSpPr/>
          <p:nvPr/>
        </p:nvSpPr>
        <p:spPr>
          <a:xfrm>
            <a:off x="4598388" y="3844061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2" name="Google Shape;1342;p78"/>
          <p:cNvSpPr txBox="1"/>
          <p:nvPr/>
        </p:nvSpPr>
        <p:spPr>
          <a:xfrm>
            <a:off x="4788728" y="3927173"/>
            <a:ext cx="1062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Trigger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3" name="Google Shape;1343;p78"/>
          <p:cNvSpPr/>
          <p:nvPr/>
        </p:nvSpPr>
        <p:spPr>
          <a:xfrm>
            <a:off x="7392707" y="907313"/>
            <a:ext cx="751500" cy="751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Job v7</a:t>
            </a:r>
            <a:endParaRPr b="1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44" name="Google Shape;1344;p78"/>
          <p:cNvSpPr/>
          <p:nvPr/>
        </p:nvSpPr>
        <p:spPr>
          <a:xfrm>
            <a:off x="7502807" y="2276063"/>
            <a:ext cx="751500" cy="751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Job v10</a:t>
            </a:r>
            <a:endParaRPr b="1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45" name="Google Shape;1345;p78"/>
          <p:cNvCxnSpPr>
            <a:endCxn id="1343" idx="3"/>
          </p:cNvCxnSpPr>
          <p:nvPr/>
        </p:nvCxnSpPr>
        <p:spPr>
          <a:xfrm flipH="1" rot="10800000">
            <a:off x="6592561" y="1548758"/>
            <a:ext cx="910200" cy="709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46" name="Google Shape;1346;p78"/>
          <p:cNvCxnSpPr>
            <a:endCxn id="1344" idx="2"/>
          </p:cNvCxnSpPr>
          <p:nvPr/>
        </p:nvCxnSpPr>
        <p:spPr>
          <a:xfrm>
            <a:off x="6592607" y="2258213"/>
            <a:ext cx="910200" cy="393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47" name="Google Shape;1347;p78"/>
          <p:cNvSpPr txBox="1"/>
          <p:nvPr/>
        </p:nvSpPr>
        <p:spPr>
          <a:xfrm>
            <a:off x="400624" y="3167950"/>
            <a:ext cx="11049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8" name="Google Shape;1348;p78"/>
          <p:cNvSpPr txBox="1"/>
          <p:nvPr/>
        </p:nvSpPr>
        <p:spPr>
          <a:xfrm>
            <a:off x="3819492" y="3927148"/>
            <a:ext cx="1003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Update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49" name="Google Shape;1349;p78"/>
          <p:cNvSpPr txBox="1"/>
          <p:nvPr/>
        </p:nvSpPr>
        <p:spPr>
          <a:xfrm>
            <a:off x="3893535" y="3141925"/>
            <a:ext cx="751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Finish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350" name="Google Shape;1350;p78"/>
          <p:cNvCxnSpPr/>
          <p:nvPr/>
        </p:nvCxnSpPr>
        <p:spPr>
          <a:xfrm flipH="1" rot="10800000">
            <a:off x="3042350" y="18150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51" name="Google Shape;1351;p78"/>
          <p:cNvCxnSpPr/>
          <p:nvPr/>
        </p:nvCxnSpPr>
        <p:spPr>
          <a:xfrm>
            <a:off x="4441550" y="18150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52" name="Google Shape;1352;p78"/>
          <p:cNvSpPr/>
          <p:nvPr/>
        </p:nvSpPr>
        <p:spPr>
          <a:xfrm>
            <a:off x="3994850" y="1744088"/>
            <a:ext cx="751500" cy="751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Job </a:t>
            </a:r>
            <a:r>
              <a:rPr b="1" lang="en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79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358" name="Google Shape;1358;p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9" name="Google Shape;1359;p79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60" name="Google Shape;1360;p79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Job failures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1" name="Google Shape;1361;p79"/>
          <p:cNvSpPr/>
          <p:nvPr/>
        </p:nvSpPr>
        <p:spPr>
          <a:xfrm>
            <a:off x="1996250" y="13682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2" name="Google Shape;1362;p79"/>
          <p:cNvSpPr/>
          <p:nvPr/>
        </p:nvSpPr>
        <p:spPr>
          <a:xfrm>
            <a:off x="5241650" y="1339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3" name="Google Shape;1363;p79"/>
          <p:cNvSpPr/>
          <p:nvPr/>
        </p:nvSpPr>
        <p:spPr>
          <a:xfrm>
            <a:off x="2148650" y="15206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4" name="Google Shape;1364;p79"/>
          <p:cNvSpPr/>
          <p:nvPr/>
        </p:nvSpPr>
        <p:spPr>
          <a:xfrm>
            <a:off x="5394050" y="14922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5" name="Google Shape;1365;p79"/>
          <p:cNvSpPr/>
          <p:nvPr/>
        </p:nvSpPr>
        <p:spPr>
          <a:xfrm>
            <a:off x="5546450" y="16446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6" name="Google Shape;1366;p79"/>
          <p:cNvSpPr/>
          <p:nvPr/>
        </p:nvSpPr>
        <p:spPr>
          <a:xfrm>
            <a:off x="3690050" y="14392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 v1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67" name="Google Shape;1367;p79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8" name="Google Shape;1368;p79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69" name="Google Shape;1369;p79"/>
          <p:cNvSpPr txBox="1"/>
          <p:nvPr/>
        </p:nvSpPr>
        <p:spPr>
          <a:xfrm>
            <a:off x="394350" y="3952800"/>
            <a:ext cx="1062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370" name="Google Shape;1370;p79"/>
          <p:cNvCxnSpPr/>
          <p:nvPr/>
        </p:nvCxnSpPr>
        <p:spPr>
          <a:xfrm>
            <a:off x="410675" y="3852000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1" name="Google Shape;1371;p79"/>
          <p:cNvCxnSpPr/>
          <p:nvPr/>
        </p:nvCxnSpPr>
        <p:spPr>
          <a:xfrm>
            <a:off x="423750" y="4492603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2" name="Google Shape;1372;p79"/>
          <p:cNvCxnSpPr/>
          <p:nvPr/>
        </p:nvCxnSpPr>
        <p:spPr>
          <a:xfrm>
            <a:off x="405828" y="3058825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3" name="Google Shape;1373;p79"/>
          <p:cNvCxnSpPr/>
          <p:nvPr/>
        </p:nvCxnSpPr>
        <p:spPr>
          <a:xfrm>
            <a:off x="423750" y="3699378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74" name="Google Shape;1374;p79"/>
          <p:cNvSpPr/>
          <p:nvPr/>
        </p:nvSpPr>
        <p:spPr>
          <a:xfrm>
            <a:off x="164593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5" name="Google Shape;1375;p79"/>
          <p:cNvSpPr txBox="1"/>
          <p:nvPr/>
        </p:nvSpPr>
        <p:spPr>
          <a:xfrm>
            <a:off x="1994777" y="3141925"/>
            <a:ext cx="699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New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376" name="Google Shape;1376;p79"/>
          <p:cNvCxnSpPr>
            <a:stCxn id="1363" idx="3"/>
            <a:endCxn id="1377" idx="2"/>
          </p:cNvCxnSpPr>
          <p:nvPr/>
        </p:nvCxnSpPr>
        <p:spPr>
          <a:xfrm>
            <a:off x="3042350" y="1967450"/>
            <a:ext cx="9525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78" name="Google Shape;1378;p79"/>
          <p:cNvSpPr/>
          <p:nvPr/>
        </p:nvSpPr>
        <p:spPr>
          <a:xfrm>
            <a:off x="263256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79" name="Google Shape;1379;p79"/>
          <p:cNvSpPr txBox="1"/>
          <p:nvPr/>
        </p:nvSpPr>
        <p:spPr>
          <a:xfrm>
            <a:off x="2954000" y="3141925"/>
            <a:ext cx="751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Run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0" name="Google Shape;1380;p79"/>
          <p:cNvSpPr/>
          <p:nvPr/>
        </p:nvSpPr>
        <p:spPr>
          <a:xfrm>
            <a:off x="3615263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EC5649"/>
          </a:solidFill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1" name="Google Shape;1381;p79"/>
          <p:cNvSpPr txBox="1"/>
          <p:nvPr/>
        </p:nvSpPr>
        <p:spPr>
          <a:xfrm>
            <a:off x="3893850" y="3141925"/>
            <a:ext cx="819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Failure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2" name="Google Shape;1382;p79"/>
          <p:cNvSpPr txBox="1"/>
          <p:nvPr/>
        </p:nvSpPr>
        <p:spPr>
          <a:xfrm>
            <a:off x="400624" y="3167950"/>
            <a:ext cx="11049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83" name="Google Shape;1383;p79"/>
          <p:cNvSpPr/>
          <p:nvPr/>
        </p:nvSpPr>
        <p:spPr>
          <a:xfrm>
            <a:off x="5698850" y="17970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7BA7D8"/>
                </a:solidFill>
                <a:latin typeface="Roboto Mono"/>
                <a:ea typeface="Roboto Mono"/>
                <a:cs typeface="Roboto Mono"/>
                <a:sym typeface="Roboto Mono"/>
              </a:rPr>
              <a:t>v4</a:t>
            </a:r>
            <a:endParaRPr b="1">
              <a:solidFill>
                <a:srgbClr val="7BA7D8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384" name="Google Shape;1384;p79"/>
          <p:cNvCxnSpPr>
            <a:endCxn id="1383" idx="1"/>
          </p:cNvCxnSpPr>
          <p:nvPr/>
        </p:nvCxnSpPr>
        <p:spPr>
          <a:xfrm>
            <a:off x="4746350" y="2119700"/>
            <a:ext cx="952500" cy="1242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85" name="Google Shape;1385;p79"/>
          <p:cNvCxnSpPr/>
          <p:nvPr/>
        </p:nvCxnSpPr>
        <p:spPr>
          <a:xfrm flipH="1" rot="10800000">
            <a:off x="3042350" y="18150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386" name="Google Shape;1386;p79"/>
          <p:cNvCxnSpPr/>
          <p:nvPr/>
        </p:nvCxnSpPr>
        <p:spPr>
          <a:xfrm>
            <a:off x="4441550" y="18150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387" name="Google Shape;1387;p79"/>
          <p:cNvSpPr/>
          <p:nvPr/>
        </p:nvSpPr>
        <p:spPr>
          <a:xfrm>
            <a:off x="3994850" y="1744088"/>
            <a:ext cx="751500" cy="751500"/>
          </a:xfrm>
          <a:prstGeom prst="ellipse">
            <a:avLst/>
          </a:prstGeom>
          <a:solidFill>
            <a:srgbClr val="EC5649"/>
          </a:solidFill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 </a:t>
            </a: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80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393" name="Google Shape;1393;p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4" name="Google Shape;1394;p80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95" name="Google Shape;1395;p80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</a:t>
            </a:r>
            <a:r>
              <a:rPr b="1" lang="en" sz="3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elayed datasets</a:t>
            </a:r>
            <a:r>
              <a:rPr b="1" lang="en" sz="3000">
                <a:latin typeface="Karla"/>
                <a:ea typeface="Karla"/>
                <a:cs typeface="Karla"/>
                <a:sym typeface="Karla"/>
              </a:rPr>
              <a:t>!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396" name="Google Shape;1396;p80"/>
          <p:cNvSpPr/>
          <p:nvPr/>
        </p:nvSpPr>
        <p:spPr>
          <a:xfrm>
            <a:off x="1996250" y="136820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7" name="Google Shape;1397;p80"/>
          <p:cNvSpPr/>
          <p:nvPr/>
        </p:nvSpPr>
        <p:spPr>
          <a:xfrm>
            <a:off x="5241650" y="13398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v1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8" name="Google Shape;1398;p80"/>
          <p:cNvSpPr/>
          <p:nvPr/>
        </p:nvSpPr>
        <p:spPr>
          <a:xfrm>
            <a:off x="2148650" y="1520600"/>
            <a:ext cx="893700" cy="893700"/>
          </a:xfrm>
          <a:prstGeom prst="rect">
            <a:avLst/>
          </a:prstGeom>
          <a:solidFill>
            <a:srgbClr val="7BA7D8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99" name="Google Shape;1399;p80"/>
          <p:cNvSpPr/>
          <p:nvPr/>
        </p:nvSpPr>
        <p:spPr>
          <a:xfrm>
            <a:off x="5394050" y="14922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00" name="Google Shape;1400;p80"/>
          <p:cNvSpPr/>
          <p:nvPr/>
        </p:nvSpPr>
        <p:spPr>
          <a:xfrm>
            <a:off x="5546450" y="1644650"/>
            <a:ext cx="893700" cy="893700"/>
          </a:xfrm>
          <a:prstGeom prst="rect">
            <a:avLst/>
          </a:prstGeom>
          <a:solidFill>
            <a:srgbClr val="FFFFFF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 Mono"/>
                <a:ea typeface="Roboto Mono"/>
                <a:cs typeface="Roboto Mono"/>
                <a:sym typeface="Roboto Mono"/>
              </a:rPr>
              <a:t>v3</a:t>
            </a:r>
            <a:endParaRPr b="1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01" name="Google Shape;1401;p80"/>
          <p:cNvSpPr/>
          <p:nvPr/>
        </p:nvSpPr>
        <p:spPr>
          <a:xfrm>
            <a:off x="3690050" y="1439288"/>
            <a:ext cx="751500" cy="751500"/>
          </a:xfrm>
          <a:prstGeom prst="ellipse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Karla"/>
                <a:ea typeface="Karla"/>
                <a:cs typeface="Karla"/>
                <a:sym typeface="Karla"/>
              </a:rPr>
              <a:t>Job v1</a:t>
            </a:r>
            <a:endParaRPr b="1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02" name="Google Shape;1402;p80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03" name="Google Shape;1403;p80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04" name="Google Shape;1404;p80"/>
          <p:cNvSpPr txBox="1"/>
          <p:nvPr/>
        </p:nvSpPr>
        <p:spPr>
          <a:xfrm>
            <a:off x="394350" y="3952800"/>
            <a:ext cx="10623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405" name="Google Shape;1405;p80"/>
          <p:cNvCxnSpPr/>
          <p:nvPr/>
        </p:nvCxnSpPr>
        <p:spPr>
          <a:xfrm>
            <a:off x="410675" y="3852000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6" name="Google Shape;1406;p80"/>
          <p:cNvCxnSpPr/>
          <p:nvPr/>
        </p:nvCxnSpPr>
        <p:spPr>
          <a:xfrm>
            <a:off x="423750" y="4492603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7" name="Google Shape;1407;p80"/>
          <p:cNvCxnSpPr/>
          <p:nvPr/>
        </p:nvCxnSpPr>
        <p:spPr>
          <a:xfrm>
            <a:off x="405828" y="3058825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8" name="Google Shape;1408;p80"/>
          <p:cNvCxnSpPr/>
          <p:nvPr/>
        </p:nvCxnSpPr>
        <p:spPr>
          <a:xfrm>
            <a:off x="423750" y="3699378"/>
            <a:ext cx="1003500" cy="9000"/>
          </a:xfrm>
          <a:prstGeom prst="straightConnector1">
            <a:avLst/>
          </a:prstGeom>
          <a:noFill/>
          <a:ln cap="flat" cmpd="sng" w="28575">
            <a:solidFill>
              <a:srgbClr val="3A3A3A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09" name="Google Shape;1409;p80"/>
          <p:cNvSpPr/>
          <p:nvPr/>
        </p:nvSpPr>
        <p:spPr>
          <a:xfrm>
            <a:off x="164593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0" name="Google Shape;1410;p80"/>
          <p:cNvSpPr txBox="1"/>
          <p:nvPr/>
        </p:nvSpPr>
        <p:spPr>
          <a:xfrm>
            <a:off x="1994777" y="3141925"/>
            <a:ext cx="6990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New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411" name="Google Shape;1411;p80"/>
          <p:cNvCxnSpPr>
            <a:stCxn id="1398" idx="3"/>
            <a:endCxn id="1412" idx="2"/>
          </p:cNvCxnSpPr>
          <p:nvPr/>
        </p:nvCxnSpPr>
        <p:spPr>
          <a:xfrm>
            <a:off x="3042350" y="1967450"/>
            <a:ext cx="9525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3" name="Google Shape;1413;p80"/>
          <p:cNvSpPr/>
          <p:nvPr/>
        </p:nvSpPr>
        <p:spPr>
          <a:xfrm>
            <a:off x="2632566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4" name="Google Shape;1414;p80"/>
          <p:cNvSpPr txBox="1"/>
          <p:nvPr/>
        </p:nvSpPr>
        <p:spPr>
          <a:xfrm>
            <a:off x="2954000" y="3141925"/>
            <a:ext cx="751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Run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5" name="Google Shape;1415;p80"/>
          <p:cNvSpPr/>
          <p:nvPr/>
        </p:nvSpPr>
        <p:spPr>
          <a:xfrm>
            <a:off x="3615263" y="3058825"/>
            <a:ext cx="1241400" cy="656400"/>
          </a:xfrm>
          <a:prstGeom prst="chevron">
            <a:avLst>
              <a:gd fmla="val 50000" name="adj"/>
            </a:avLst>
          </a:prstGeom>
          <a:solidFill>
            <a:srgbClr val="EC5649"/>
          </a:solidFill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6" name="Google Shape;1416;p80"/>
          <p:cNvSpPr txBox="1"/>
          <p:nvPr/>
        </p:nvSpPr>
        <p:spPr>
          <a:xfrm>
            <a:off x="400624" y="3167950"/>
            <a:ext cx="1104900" cy="46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8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17" name="Google Shape;1417;p80"/>
          <p:cNvSpPr/>
          <p:nvPr/>
        </p:nvSpPr>
        <p:spPr>
          <a:xfrm>
            <a:off x="5698850" y="1797050"/>
            <a:ext cx="893700" cy="893700"/>
          </a:xfrm>
          <a:prstGeom prst="rect">
            <a:avLst/>
          </a:prstGeom>
          <a:solidFill>
            <a:srgbClr val="EC5649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v4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418" name="Google Shape;1418;p80"/>
          <p:cNvCxnSpPr>
            <a:endCxn id="1417" idx="1"/>
          </p:cNvCxnSpPr>
          <p:nvPr/>
        </p:nvCxnSpPr>
        <p:spPr>
          <a:xfrm>
            <a:off x="4746350" y="2119700"/>
            <a:ext cx="952500" cy="12420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9" name="Google Shape;1419;p80"/>
          <p:cNvCxnSpPr/>
          <p:nvPr/>
        </p:nvCxnSpPr>
        <p:spPr>
          <a:xfrm flipH="1" rot="10800000">
            <a:off x="3042350" y="1815050"/>
            <a:ext cx="647700" cy="1524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1420" name="Google Shape;1420;p80"/>
          <p:cNvCxnSpPr/>
          <p:nvPr/>
        </p:nvCxnSpPr>
        <p:spPr>
          <a:xfrm>
            <a:off x="4441550" y="1815038"/>
            <a:ext cx="1104900" cy="276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421" name="Google Shape;1421;p80"/>
          <p:cNvSpPr/>
          <p:nvPr/>
        </p:nvSpPr>
        <p:spPr>
          <a:xfrm>
            <a:off x="3994850" y="1744088"/>
            <a:ext cx="751500" cy="751500"/>
          </a:xfrm>
          <a:prstGeom prst="ellipse">
            <a:avLst/>
          </a:prstGeom>
          <a:solidFill>
            <a:srgbClr val="EC5649"/>
          </a:solidFill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 </a:t>
            </a:r>
            <a:r>
              <a:rPr b="1" lang="en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v2</a:t>
            </a:r>
            <a:endParaRPr b="1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22" name="Google Shape;1422;p80"/>
          <p:cNvSpPr txBox="1"/>
          <p:nvPr/>
        </p:nvSpPr>
        <p:spPr>
          <a:xfrm>
            <a:off x="3893850" y="3141925"/>
            <a:ext cx="819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Failure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3" name="Google Shape;1423;p80"/>
          <p:cNvSpPr/>
          <p:nvPr/>
        </p:nvSpPr>
        <p:spPr>
          <a:xfrm>
            <a:off x="4598388" y="3844061"/>
            <a:ext cx="1241400" cy="656400"/>
          </a:xfrm>
          <a:prstGeom prst="chevron">
            <a:avLst>
              <a:gd fmla="val 50000" name="adj"/>
            </a:avLst>
          </a:prstGeom>
          <a:solidFill>
            <a:srgbClr val="EC5649"/>
          </a:solidFill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3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24" name="Google Shape;1424;p80"/>
          <p:cNvSpPr txBox="1"/>
          <p:nvPr/>
        </p:nvSpPr>
        <p:spPr>
          <a:xfrm>
            <a:off x="4738238" y="3927173"/>
            <a:ext cx="10623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Delay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81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430" name="Google Shape;1430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31" name="Google Shape;1431;p81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32" name="Google Shape;1432;p81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Design benefits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33" name="Google Shape;1433;p81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34" name="Google Shape;1434;p81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Core concepts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35" name="Google Shape;1435;p81"/>
          <p:cNvSpPr txBox="1"/>
          <p:nvPr/>
        </p:nvSpPr>
        <p:spPr>
          <a:xfrm>
            <a:off x="383900" y="1293875"/>
            <a:ext cx="5905500" cy="3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Early upstream failure detection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Debugging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What </a:t>
            </a:r>
            <a:r>
              <a:rPr b="1"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 version(s)</a:t>
            </a: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produced / consumed </a:t>
            </a:r>
            <a:r>
              <a:rPr b="1"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 version</a:t>
            </a: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X</a:t>
            </a: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?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Recoverability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Full / incremental processing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Coordination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9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82"/>
          <p:cNvSpPr txBox="1"/>
          <p:nvPr/>
        </p:nvSpPr>
        <p:spPr>
          <a:xfrm>
            <a:off x="178975" y="2175000"/>
            <a:ext cx="70644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Karla"/>
                <a:ea typeface="Karla"/>
                <a:cs typeface="Karla"/>
                <a:sym typeface="Karla"/>
              </a:rPr>
              <a:t>Data model</a:t>
            </a:r>
            <a:endParaRPr b="1" sz="4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44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Google Shape;1445;p83"/>
          <p:cNvSpPr/>
          <p:nvPr/>
        </p:nvSpPr>
        <p:spPr>
          <a:xfrm>
            <a:off x="6503800" y="776763"/>
            <a:ext cx="14262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46" name="Google Shape;1446;p83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Data model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47" name="Google Shape;1447;p83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448" name="Google Shape;1448;p83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49" name="Google Shape;1449;p83"/>
          <p:cNvSpPr/>
          <p:nvPr/>
        </p:nvSpPr>
        <p:spPr>
          <a:xfrm>
            <a:off x="3702112" y="1834738"/>
            <a:ext cx="14262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0" name="Google Shape;1450;p83"/>
          <p:cNvSpPr/>
          <p:nvPr/>
        </p:nvSpPr>
        <p:spPr>
          <a:xfrm>
            <a:off x="6503800" y="1834725"/>
            <a:ext cx="14262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JobVersion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1" name="Google Shape;1451;p83"/>
          <p:cNvSpPr/>
          <p:nvPr/>
        </p:nvSpPr>
        <p:spPr>
          <a:xfrm>
            <a:off x="6503800" y="2892700"/>
            <a:ext cx="14262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JobRun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52" name="Google Shape;1452;p83"/>
          <p:cNvSpPr/>
          <p:nvPr/>
        </p:nvSpPr>
        <p:spPr>
          <a:xfrm>
            <a:off x="3612713" y="2892716"/>
            <a:ext cx="16050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DatasetVersion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453" name="Google Shape;1453;p83"/>
          <p:cNvCxnSpPr>
            <a:stCxn id="1445" idx="2"/>
            <a:endCxn id="1450" idx="0"/>
          </p:cNvCxnSpPr>
          <p:nvPr/>
        </p:nvCxnSpPr>
        <p:spPr>
          <a:xfrm flipH="1" rot="-5400000">
            <a:off x="6895750" y="1513113"/>
            <a:ext cx="642900" cy="6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4" name="Google Shape;1454;p83"/>
          <p:cNvCxnSpPr>
            <a:stCxn id="1449" idx="2"/>
            <a:endCxn id="1452" idx="0"/>
          </p:cNvCxnSpPr>
          <p:nvPr/>
        </p:nvCxnSpPr>
        <p:spPr>
          <a:xfrm>
            <a:off x="4415212" y="2249938"/>
            <a:ext cx="0" cy="642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5" name="Google Shape;1455;p83"/>
          <p:cNvCxnSpPr>
            <a:stCxn id="1450" idx="2"/>
            <a:endCxn id="1451" idx="0"/>
          </p:cNvCxnSpPr>
          <p:nvPr/>
        </p:nvCxnSpPr>
        <p:spPr>
          <a:xfrm>
            <a:off x="7216900" y="2249925"/>
            <a:ext cx="0" cy="642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6" name="Google Shape;1456;p83"/>
          <p:cNvCxnSpPr>
            <a:stCxn id="1451" idx="1"/>
            <a:endCxn id="1452" idx="3"/>
          </p:cNvCxnSpPr>
          <p:nvPr/>
        </p:nvCxnSpPr>
        <p:spPr>
          <a:xfrm rot="10800000">
            <a:off x="5217700" y="3100300"/>
            <a:ext cx="12861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7" name="Google Shape;1457;p83"/>
          <p:cNvCxnSpPr>
            <a:stCxn id="1450" idx="1"/>
            <a:endCxn id="1449" idx="3"/>
          </p:cNvCxnSpPr>
          <p:nvPr/>
        </p:nvCxnSpPr>
        <p:spPr>
          <a:xfrm rot="10800000">
            <a:off x="5128300" y="2042325"/>
            <a:ext cx="13755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58" name="Google Shape;1458;p83"/>
          <p:cNvSpPr txBox="1"/>
          <p:nvPr/>
        </p:nvSpPr>
        <p:spPr>
          <a:xfrm>
            <a:off x="7216900" y="1544588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59" name="Google Shape;1459;p83"/>
          <p:cNvSpPr txBox="1"/>
          <p:nvPr/>
        </p:nvSpPr>
        <p:spPr>
          <a:xfrm>
            <a:off x="7216900" y="1174286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0" name="Google Shape;1460;p83"/>
          <p:cNvSpPr txBox="1"/>
          <p:nvPr/>
        </p:nvSpPr>
        <p:spPr>
          <a:xfrm>
            <a:off x="7216900" y="2620263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1" name="Google Shape;1461;p83"/>
          <p:cNvSpPr txBox="1"/>
          <p:nvPr/>
        </p:nvSpPr>
        <p:spPr>
          <a:xfrm>
            <a:off x="7216900" y="2249961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2" name="Google Shape;1462;p83"/>
          <p:cNvSpPr txBox="1"/>
          <p:nvPr/>
        </p:nvSpPr>
        <p:spPr>
          <a:xfrm>
            <a:off x="4415200" y="2629438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3" name="Google Shape;1463;p83"/>
          <p:cNvSpPr txBox="1"/>
          <p:nvPr/>
        </p:nvSpPr>
        <p:spPr>
          <a:xfrm>
            <a:off x="4415200" y="2259136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4" name="Google Shape;1464;p83"/>
          <p:cNvSpPr txBox="1"/>
          <p:nvPr/>
        </p:nvSpPr>
        <p:spPr>
          <a:xfrm>
            <a:off x="6154300" y="2846211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5" name="Google Shape;1465;p83"/>
          <p:cNvSpPr txBox="1"/>
          <p:nvPr/>
        </p:nvSpPr>
        <p:spPr>
          <a:xfrm>
            <a:off x="5217725" y="2846188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6" name="Google Shape;1466;p83"/>
          <p:cNvSpPr txBox="1"/>
          <p:nvPr/>
        </p:nvSpPr>
        <p:spPr>
          <a:xfrm>
            <a:off x="6109588" y="1788236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67" name="Google Shape;1467;p83"/>
          <p:cNvSpPr txBox="1"/>
          <p:nvPr/>
        </p:nvSpPr>
        <p:spPr>
          <a:xfrm>
            <a:off x="5173013" y="1788213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0"/>
          <p:cNvSpPr txBox="1"/>
          <p:nvPr/>
        </p:nvSpPr>
        <p:spPr>
          <a:xfrm>
            <a:off x="1208030" y="2301650"/>
            <a:ext cx="6995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b="1"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Why metadata?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" name="Google Shape;170;p30"/>
          <p:cNvSpPr txBox="1"/>
          <p:nvPr/>
        </p:nvSpPr>
        <p:spPr>
          <a:xfrm>
            <a:off x="126094" y="223075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7BA7D8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01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84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Data model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73" name="Google Shape;1473;p84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474" name="Google Shape;1474;p84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75" name="Google Shape;1475;p84"/>
          <p:cNvSpPr txBox="1"/>
          <p:nvPr/>
        </p:nvSpPr>
        <p:spPr>
          <a:xfrm>
            <a:off x="383900" y="1452528"/>
            <a:ext cx="2347500" cy="3294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76" name="Google Shape;1476;p84"/>
          <p:cNvSpPr/>
          <p:nvPr/>
        </p:nvSpPr>
        <p:spPr>
          <a:xfrm>
            <a:off x="715953" y="1879497"/>
            <a:ext cx="16050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DbTable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77" name="Google Shape;1477;p84"/>
          <p:cNvSpPr/>
          <p:nvPr/>
        </p:nvSpPr>
        <p:spPr>
          <a:xfrm>
            <a:off x="716003" y="2896784"/>
            <a:ext cx="16050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Filesystem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78" name="Google Shape;1478;p84"/>
          <p:cNvSpPr/>
          <p:nvPr/>
        </p:nvSpPr>
        <p:spPr>
          <a:xfrm>
            <a:off x="715953" y="3914084"/>
            <a:ext cx="16050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Stream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79" name="Google Shape;1479;p84"/>
          <p:cNvSpPr txBox="1"/>
          <p:nvPr/>
        </p:nvSpPr>
        <p:spPr>
          <a:xfrm>
            <a:off x="497750" y="799725"/>
            <a:ext cx="2119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Karla"/>
                <a:ea typeface="Karla"/>
                <a:cs typeface="Karla"/>
                <a:sym typeface="Karla"/>
              </a:rPr>
              <a:t>Datasource Types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480" name="Google Shape;1480;p84"/>
          <p:cNvCxnSpPr>
            <a:stCxn id="1481" idx="1"/>
            <a:endCxn id="1476" idx="3"/>
          </p:cNvCxnSpPr>
          <p:nvPr/>
        </p:nvCxnSpPr>
        <p:spPr>
          <a:xfrm rot="10800000">
            <a:off x="2320953" y="2087097"/>
            <a:ext cx="1291800" cy="1013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2" name="Google Shape;1482;p84"/>
          <p:cNvCxnSpPr>
            <a:endCxn id="1478" idx="3"/>
          </p:cNvCxnSpPr>
          <p:nvPr/>
        </p:nvCxnSpPr>
        <p:spPr>
          <a:xfrm flipH="1">
            <a:off x="2320953" y="3100184"/>
            <a:ext cx="1291800" cy="10215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3" name="Google Shape;1483;p84"/>
          <p:cNvCxnSpPr>
            <a:stCxn id="1481" idx="1"/>
            <a:endCxn id="1477" idx="3"/>
          </p:cNvCxnSpPr>
          <p:nvPr/>
        </p:nvCxnSpPr>
        <p:spPr>
          <a:xfrm flipH="1">
            <a:off x="2321003" y="3100184"/>
            <a:ext cx="1291800" cy="42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4" name="Google Shape;1484;p84"/>
          <p:cNvSpPr/>
          <p:nvPr/>
        </p:nvSpPr>
        <p:spPr>
          <a:xfrm>
            <a:off x="6503800" y="776763"/>
            <a:ext cx="14262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85" name="Google Shape;1485;p84"/>
          <p:cNvSpPr/>
          <p:nvPr/>
        </p:nvSpPr>
        <p:spPr>
          <a:xfrm>
            <a:off x="3702112" y="1834738"/>
            <a:ext cx="14262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86" name="Google Shape;1486;p84"/>
          <p:cNvSpPr/>
          <p:nvPr/>
        </p:nvSpPr>
        <p:spPr>
          <a:xfrm>
            <a:off x="6503800" y="1834725"/>
            <a:ext cx="14262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JobVersion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87" name="Google Shape;1487;p84"/>
          <p:cNvSpPr/>
          <p:nvPr/>
        </p:nvSpPr>
        <p:spPr>
          <a:xfrm>
            <a:off x="6503800" y="2892700"/>
            <a:ext cx="14262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JobRun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488" name="Google Shape;1488;p84"/>
          <p:cNvSpPr/>
          <p:nvPr/>
        </p:nvSpPr>
        <p:spPr>
          <a:xfrm>
            <a:off x="3612713" y="2892716"/>
            <a:ext cx="1605000" cy="415200"/>
          </a:xfrm>
          <a:prstGeom prst="rect">
            <a:avLst/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DatasetVersion</a:t>
            </a:r>
            <a:endParaRPr b="1" sz="15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489" name="Google Shape;1489;p84"/>
          <p:cNvCxnSpPr>
            <a:stCxn id="1484" idx="2"/>
            <a:endCxn id="1486" idx="0"/>
          </p:cNvCxnSpPr>
          <p:nvPr/>
        </p:nvCxnSpPr>
        <p:spPr>
          <a:xfrm flipH="1" rot="-5400000">
            <a:off x="6895750" y="1513113"/>
            <a:ext cx="642900" cy="600"/>
          </a:xfrm>
          <a:prstGeom prst="bentConnector3">
            <a:avLst>
              <a:gd fmla="val 49989" name="adj1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0" name="Google Shape;1490;p84"/>
          <p:cNvCxnSpPr>
            <a:stCxn id="1485" idx="2"/>
            <a:endCxn id="1488" idx="0"/>
          </p:cNvCxnSpPr>
          <p:nvPr/>
        </p:nvCxnSpPr>
        <p:spPr>
          <a:xfrm>
            <a:off x="4415212" y="2249938"/>
            <a:ext cx="0" cy="642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1" name="Google Shape;1491;p84"/>
          <p:cNvCxnSpPr>
            <a:stCxn id="1486" idx="2"/>
            <a:endCxn id="1487" idx="0"/>
          </p:cNvCxnSpPr>
          <p:nvPr/>
        </p:nvCxnSpPr>
        <p:spPr>
          <a:xfrm>
            <a:off x="7216900" y="2249925"/>
            <a:ext cx="0" cy="64290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2" name="Google Shape;1492;p84"/>
          <p:cNvCxnSpPr>
            <a:stCxn id="1487" idx="1"/>
            <a:endCxn id="1488" idx="3"/>
          </p:cNvCxnSpPr>
          <p:nvPr/>
        </p:nvCxnSpPr>
        <p:spPr>
          <a:xfrm rot="10800000">
            <a:off x="5217700" y="3100300"/>
            <a:ext cx="12861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3" name="Google Shape;1493;p84"/>
          <p:cNvCxnSpPr>
            <a:stCxn id="1486" idx="1"/>
            <a:endCxn id="1485" idx="3"/>
          </p:cNvCxnSpPr>
          <p:nvPr/>
        </p:nvCxnSpPr>
        <p:spPr>
          <a:xfrm rot="10800000">
            <a:off x="5128300" y="2042325"/>
            <a:ext cx="1375500" cy="0"/>
          </a:xfrm>
          <a:prstGeom prst="straightConnector1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4" name="Google Shape;1494;p84"/>
          <p:cNvSpPr txBox="1"/>
          <p:nvPr/>
        </p:nvSpPr>
        <p:spPr>
          <a:xfrm>
            <a:off x="7216900" y="1544588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95" name="Google Shape;1495;p84"/>
          <p:cNvSpPr txBox="1"/>
          <p:nvPr/>
        </p:nvSpPr>
        <p:spPr>
          <a:xfrm>
            <a:off x="7216900" y="1174286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96" name="Google Shape;1496;p84"/>
          <p:cNvSpPr txBox="1"/>
          <p:nvPr/>
        </p:nvSpPr>
        <p:spPr>
          <a:xfrm>
            <a:off x="7216900" y="2620263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97" name="Google Shape;1497;p84"/>
          <p:cNvSpPr txBox="1"/>
          <p:nvPr/>
        </p:nvSpPr>
        <p:spPr>
          <a:xfrm>
            <a:off x="7216900" y="2249961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98" name="Google Shape;1498;p84"/>
          <p:cNvSpPr txBox="1"/>
          <p:nvPr/>
        </p:nvSpPr>
        <p:spPr>
          <a:xfrm>
            <a:off x="4415200" y="2629438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499" name="Google Shape;1499;p84"/>
          <p:cNvSpPr txBox="1"/>
          <p:nvPr/>
        </p:nvSpPr>
        <p:spPr>
          <a:xfrm>
            <a:off x="4415200" y="2259136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00" name="Google Shape;1500;p84"/>
          <p:cNvSpPr txBox="1"/>
          <p:nvPr/>
        </p:nvSpPr>
        <p:spPr>
          <a:xfrm>
            <a:off x="6154300" y="2846211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01" name="Google Shape;1501;p84"/>
          <p:cNvSpPr txBox="1"/>
          <p:nvPr/>
        </p:nvSpPr>
        <p:spPr>
          <a:xfrm>
            <a:off x="5217725" y="2846188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02" name="Google Shape;1502;p84"/>
          <p:cNvSpPr txBox="1"/>
          <p:nvPr/>
        </p:nvSpPr>
        <p:spPr>
          <a:xfrm>
            <a:off x="6109588" y="1788236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03" name="Google Shape;1503;p84"/>
          <p:cNvSpPr txBox="1"/>
          <p:nvPr/>
        </p:nvSpPr>
        <p:spPr>
          <a:xfrm>
            <a:off x="5173013" y="1788213"/>
            <a:ext cx="349500" cy="2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*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85"/>
          <p:cNvSpPr txBox="1"/>
          <p:nvPr/>
        </p:nvSpPr>
        <p:spPr>
          <a:xfrm>
            <a:off x="178975" y="2175000"/>
            <a:ext cx="70644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Karla"/>
                <a:ea typeface="Karla"/>
                <a:cs typeface="Karla"/>
                <a:sym typeface="Karla"/>
              </a:rPr>
              <a:t>Metadata collection</a:t>
            </a:r>
            <a:endParaRPr b="1" sz="4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86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514" name="Google Shape;1514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15" name="Google Shape;1515;p8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16" name="Google Shape;1516;p86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7" name="Google Shape;1517;p86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Metadata collection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18" name="Google Shape;1518;p86"/>
          <p:cNvSpPr txBox="1"/>
          <p:nvPr/>
        </p:nvSpPr>
        <p:spPr>
          <a:xfrm>
            <a:off x="344150" y="569775"/>
            <a:ext cx="7233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How is metadata collected?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19" name="Google Shape;1519;p86"/>
          <p:cNvSpPr txBox="1"/>
          <p:nvPr/>
        </p:nvSpPr>
        <p:spPr>
          <a:xfrm>
            <a:off x="383900" y="1293875"/>
            <a:ext cx="4188000" cy="180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Marquez API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Language-specific SDKs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Java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A3A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Python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0" name="Google Shape;1520;p86"/>
          <p:cNvSpPr/>
          <p:nvPr/>
        </p:nvSpPr>
        <p:spPr>
          <a:xfrm>
            <a:off x="5586300" y="1248975"/>
            <a:ext cx="3100800" cy="32853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1" name="Google Shape;1521;p86"/>
          <p:cNvSpPr txBox="1"/>
          <p:nvPr/>
        </p:nvSpPr>
        <p:spPr>
          <a:xfrm>
            <a:off x="6196050" y="1712175"/>
            <a:ext cx="1881300" cy="450000"/>
          </a:xfrm>
          <a:prstGeom prst="rect">
            <a:avLst/>
          </a:prstGeom>
          <a:solidFill>
            <a:srgbClr val="000000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Marquez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22" name="Google Shape;1522;p86"/>
          <p:cNvSpPr/>
          <p:nvPr/>
        </p:nvSpPr>
        <p:spPr>
          <a:xfrm>
            <a:off x="6760950" y="3462963"/>
            <a:ext cx="751500" cy="751500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523" name="Google Shape;1523;p86"/>
          <p:cNvCxnSpPr>
            <a:stCxn id="1522" idx="0"/>
            <a:endCxn id="1521" idx="2"/>
          </p:cNvCxnSpPr>
          <p:nvPr/>
        </p:nvCxnSpPr>
        <p:spPr>
          <a:xfrm rot="10800000">
            <a:off x="7136700" y="2162163"/>
            <a:ext cx="0" cy="13008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24" name="Google Shape;1524;p86"/>
          <p:cNvSpPr txBox="1"/>
          <p:nvPr/>
        </p:nvSpPr>
        <p:spPr>
          <a:xfrm>
            <a:off x="7252800" y="2543504"/>
            <a:ext cx="14835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Karla"/>
                <a:ea typeface="Karla"/>
                <a:cs typeface="Karla"/>
                <a:sym typeface="Karla"/>
              </a:rPr>
              <a:t>record metadata</a:t>
            </a:r>
            <a:endParaRPr sz="16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p87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530" name="Google Shape;1530;p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1" name="Google Shape;1531;p87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32" name="Google Shape;1532;p87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3" name="Google Shape;1533;p87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Metadata collection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34" name="Google Shape;1534;p87"/>
          <p:cNvSpPr txBox="1"/>
          <p:nvPr/>
        </p:nvSpPr>
        <p:spPr>
          <a:xfrm>
            <a:off x="344150" y="569775"/>
            <a:ext cx="7233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Workflow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535" name="Google Shape;1535;p87"/>
          <p:cNvSpPr/>
          <p:nvPr/>
        </p:nvSpPr>
        <p:spPr>
          <a:xfrm>
            <a:off x="1026363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36" name="Google Shape;1536;p87"/>
          <p:cNvSpPr txBox="1"/>
          <p:nvPr/>
        </p:nvSpPr>
        <p:spPr>
          <a:xfrm>
            <a:off x="1482658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Register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Job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37" name="Google Shape;1537;p87"/>
          <p:cNvSpPr txBox="1"/>
          <p:nvPr/>
        </p:nvSpPr>
        <p:spPr>
          <a:xfrm>
            <a:off x="755588" y="2942338"/>
            <a:ext cx="19764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Job version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Inputs / outputs (logical names)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Owner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</a:rPr>
              <a:t>Description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88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543" name="Google Shape;1543;p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4" name="Google Shape;1544;p88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45" name="Google Shape;1545;p88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46" name="Google Shape;1546;p88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Metadata collection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47" name="Google Shape;1547;p88"/>
          <p:cNvSpPr/>
          <p:nvPr/>
        </p:nvSpPr>
        <p:spPr>
          <a:xfrm>
            <a:off x="1026363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48" name="Google Shape;1548;p88"/>
          <p:cNvSpPr txBox="1"/>
          <p:nvPr/>
        </p:nvSpPr>
        <p:spPr>
          <a:xfrm>
            <a:off x="1482658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Register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Job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49" name="Google Shape;1549;p88"/>
          <p:cNvSpPr txBox="1"/>
          <p:nvPr/>
        </p:nvSpPr>
        <p:spPr>
          <a:xfrm>
            <a:off x="755588" y="2942338"/>
            <a:ext cx="19764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Job version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Inputs / outputs (logical names)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Owner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</a:rPr>
              <a:t>Description</a:t>
            </a:r>
            <a:endParaRPr/>
          </a:p>
        </p:txBody>
      </p:sp>
      <p:sp>
        <p:nvSpPr>
          <p:cNvPr id="1550" name="Google Shape;1550;p88"/>
          <p:cNvSpPr/>
          <p:nvPr/>
        </p:nvSpPr>
        <p:spPr>
          <a:xfrm>
            <a:off x="2351888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51" name="Google Shape;1551;p88"/>
          <p:cNvSpPr txBox="1"/>
          <p:nvPr/>
        </p:nvSpPr>
        <p:spPr>
          <a:xfrm>
            <a:off x="2731983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Register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Job Run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52" name="Google Shape;1552;p88"/>
          <p:cNvSpPr txBox="1"/>
          <p:nvPr/>
        </p:nvSpPr>
        <p:spPr>
          <a:xfrm>
            <a:off x="344150" y="569775"/>
            <a:ext cx="7233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Workflow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6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89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558" name="Google Shape;1558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9" name="Google Shape;1559;p89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60" name="Google Shape;1560;p89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1" name="Google Shape;1561;p89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Metadata collection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2" name="Google Shape;1562;p89"/>
          <p:cNvSpPr/>
          <p:nvPr/>
        </p:nvSpPr>
        <p:spPr>
          <a:xfrm>
            <a:off x="1026363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63" name="Google Shape;1563;p89"/>
          <p:cNvSpPr txBox="1"/>
          <p:nvPr/>
        </p:nvSpPr>
        <p:spPr>
          <a:xfrm>
            <a:off x="1482658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Register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Job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64" name="Google Shape;1564;p89"/>
          <p:cNvSpPr txBox="1"/>
          <p:nvPr/>
        </p:nvSpPr>
        <p:spPr>
          <a:xfrm>
            <a:off x="755588" y="2942338"/>
            <a:ext cx="19764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Job version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Inputs / outputs (logical names)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Owner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</a:rPr>
              <a:t>Description</a:t>
            </a:r>
            <a:endParaRPr/>
          </a:p>
        </p:txBody>
      </p:sp>
      <p:sp>
        <p:nvSpPr>
          <p:cNvPr id="1565" name="Google Shape;1565;p89"/>
          <p:cNvSpPr/>
          <p:nvPr/>
        </p:nvSpPr>
        <p:spPr>
          <a:xfrm>
            <a:off x="2351888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66" name="Google Shape;1566;p89"/>
          <p:cNvSpPr txBox="1"/>
          <p:nvPr/>
        </p:nvSpPr>
        <p:spPr>
          <a:xfrm>
            <a:off x="2731983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Register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Job Run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67" name="Google Shape;1567;p89"/>
          <p:cNvSpPr/>
          <p:nvPr/>
        </p:nvSpPr>
        <p:spPr>
          <a:xfrm>
            <a:off x="3682659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68" name="Google Shape;1568;p89"/>
          <p:cNvSpPr txBox="1"/>
          <p:nvPr/>
        </p:nvSpPr>
        <p:spPr>
          <a:xfrm>
            <a:off x="4215153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Start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69" name="Google Shape;1569;p89"/>
          <p:cNvSpPr txBox="1"/>
          <p:nvPr/>
        </p:nvSpPr>
        <p:spPr>
          <a:xfrm>
            <a:off x="3427925" y="2937100"/>
            <a:ext cx="15426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Update job run state to </a:t>
            </a:r>
            <a:r>
              <a:rPr b="1" lang="en"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STARTED</a:t>
            </a:r>
            <a:endParaRPr b="1"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70" name="Google Shape;1570;p89"/>
          <p:cNvSpPr/>
          <p:nvPr/>
        </p:nvSpPr>
        <p:spPr>
          <a:xfrm>
            <a:off x="5024426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71" name="Google Shape;1571;p89"/>
          <p:cNvSpPr txBox="1"/>
          <p:nvPr/>
        </p:nvSpPr>
        <p:spPr>
          <a:xfrm>
            <a:off x="5430229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Complete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72" name="Google Shape;1572;p89"/>
          <p:cNvSpPr txBox="1"/>
          <p:nvPr/>
        </p:nvSpPr>
        <p:spPr>
          <a:xfrm>
            <a:off x="4767014" y="2937100"/>
            <a:ext cx="16050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</a:rPr>
              <a:t>Update job run state to </a:t>
            </a:r>
            <a:r>
              <a:rPr b="1" lang="en">
                <a:solidFill>
                  <a:schemeClr val="dk1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COMPLETED</a:t>
            </a:r>
            <a:endParaRPr b="1"/>
          </a:p>
        </p:txBody>
      </p:sp>
      <p:sp>
        <p:nvSpPr>
          <p:cNvPr id="1573" name="Google Shape;1573;p89"/>
          <p:cNvSpPr txBox="1"/>
          <p:nvPr/>
        </p:nvSpPr>
        <p:spPr>
          <a:xfrm>
            <a:off x="344150" y="569775"/>
            <a:ext cx="7233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Workflow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90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579" name="Google Shape;1579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0" name="Google Shape;1580;p90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1" name="Google Shape;1581;p90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2" name="Google Shape;1582;p90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Metadata collection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83" name="Google Shape;1583;p90"/>
          <p:cNvSpPr/>
          <p:nvPr/>
        </p:nvSpPr>
        <p:spPr>
          <a:xfrm>
            <a:off x="1026363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84" name="Google Shape;1584;p90"/>
          <p:cNvSpPr txBox="1"/>
          <p:nvPr/>
        </p:nvSpPr>
        <p:spPr>
          <a:xfrm>
            <a:off x="1482658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Register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Job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85" name="Google Shape;1585;p90"/>
          <p:cNvSpPr txBox="1"/>
          <p:nvPr/>
        </p:nvSpPr>
        <p:spPr>
          <a:xfrm>
            <a:off x="755588" y="2942338"/>
            <a:ext cx="19764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Job version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Inputs / outputs (logical names)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Owner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Description</a:t>
            </a:r>
            <a:endParaRPr/>
          </a:p>
        </p:txBody>
      </p:sp>
      <p:sp>
        <p:nvSpPr>
          <p:cNvPr id="1586" name="Google Shape;1586;p90"/>
          <p:cNvSpPr/>
          <p:nvPr/>
        </p:nvSpPr>
        <p:spPr>
          <a:xfrm>
            <a:off x="2351888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3A3A3A"/>
          </a:solidFill>
          <a:ln cap="flat" cmpd="sng" w="19050">
            <a:solidFill>
              <a:srgbClr val="3A3A3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87" name="Google Shape;1587;p90"/>
          <p:cNvSpPr txBox="1"/>
          <p:nvPr/>
        </p:nvSpPr>
        <p:spPr>
          <a:xfrm>
            <a:off x="2731983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Register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Job Run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88" name="Google Shape;1588;p90"/>
          <p:cNvSpPr/>
          <p:nvPr/>
        </p:nvSpPr>
        <p:spPr>
          <a:xfrm>
            <a:off x="3682659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89" name="Google Shape;1589;p90"/>
          <p:cNvSpPr txBox="1"/>
          <p:nvPr/>
        </p:nvSpPr>
        <p:spPr>
          <a:xfrm>
            <a:off x="4215153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Start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90" name="Google Shape;1590;p90"/>
          <p:cNvSpPr txBox="1"/>
          <p:nvPr/>
        </p:nvSpPr>
        <p:spPr>
          <a:xfrm>
            <a:off x="3427925" y="2937100"/>
            <a:ext cx="15426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Update job run state to </a:t>
            </a:r>
            <a:r>
              <a:rPr b="1" lang="en"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STARTED</a:t>
            </a:r>
            <a:endParaRPr b="1">
              <a:highlight>
                <a:srgbClr val="F3F3F3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91" name="Google Shape;1591;p90"/>
          <p:cNvSpPr/>
          <p:nvPr/>
        </p:nvSpPr>
        <p:spPr>
          <a:xfrm>
            <a:off x="5024426" y="205338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92" name="Google Shape;1592;p90"/>
          <p:cNvSpPr txBox="1"/>
          <p:nvPr/>
        </p:nvSpPr>
        <p:spPr>
          <a:xfrm>
            <a:off x="5430229" y="2229175"/>
            <a:ext cx="1072500" cy="49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Complete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93" name="Google Shape;1593;p90"/>
          <p:cNvSpPr txBox="1"/>
          <p:nvPr/>
        </p:nvSpPr>
        <p:spPr>
          <a:xfrm>
            <a:off x="4767014" y="2937100"/>
            <a:ext cx="16050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>
                <a:solidFill>
                  <a:schemeClr val="dk1"/>
                </a:solidFill>
              </a:rPr>
              <a:t>Update job run state to </a:t>
            </a:r>
            <a:r>
              <a:rPr b="1" lang="en">
                <a:solidFill>
                  <a:schemeClr val="dk1"/>
                </a:solidFill>
                <a:highlight>
                  <a:srgbClr val="F3F3F3"/>
                </a:highlight>
                <a:latin typeface="Roboto Mono"/>
                <a:ea typeface="Roboto Mono"/>
                <a:cs typeface="Roboto Mono"/>
                <a:sym typeface="Roboto Mono"/>
              </a:rPr>
              <a:t>COMPLETED</a:t>
            </a:r>
            <a:endParaRPr b="1"/>
          </a:p>
        </p:txBody>
      </p:sp>
      <p:sp>
        <p:nvSpPr>
          <p:cNvPr id="1594" name="Google Shape;1594;p90"/>
          <p:cNvSpPr/>
          <p:nvPr/>
        </p:nvSpPr>
        <p:spPr>
          <a:xfrm>
            <a:off x="6371406" y="2042038"/>
            <a:ext cx="1592400" cy="841800"/>
          </a:xfrm>
          <a:prstGeom prst="chevron">
            <a:avLst>
              <a:gd fmla="val 50000" name="adj"/>
            </a:avLst>
          </a:prstGeom>
          <a:solidFill>
            <a:srgbClr val="7BA7D8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FFFFFF"/>
              </a:solidFill>
            </a:endParaRPr>
          </a:p>
        </p:txBody>
      </p:sp>
      <p:sp>
        <p:nvSpPr>
          <p:cNvPr id="1595" name="Google Shape;1595;p90"/>
          <p:cNvSpPr txBox="1"/>
          <p:nvPr/>
        </p:nvSpPr>
        <p:spPr>
          <a:xfrm>
            <a:off x="6762339" y="2146829"/>
            <a:ext cx="1032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Register</a:t>
            </a:r>
            <a:endParaRPr b="1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</a:rPr>
              <a:t>Job Run Outputs</a:t>
            </a:r>
            <a:endParaRPr b="1">
              <a:solidFill>
                <a:srgbClr val="FFFFFF"/>
              </a:solidFill>
            </a:endParaRPr>
          </a:p>
        </p:txBody>
      </p:sp>
      <p:sp>
        <p:nvSpPr>
          <p:cNvPr id="1596" name="Google Shape;1596;p90"/>
          <p:cNvSpPr txBox="1"/>
          <p:nvPr/>
        </p:nvSpPr>
        <p:spPr>
          <a:xfrm>
            <a:off x="6146320" y="2931000"/>
            <a:ext cx="2016300" cy="89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1400"/>
              <a:buFont typeface="Karla"/>
              <a:buChar char="●"/>
            </a:pPr>
            <a:r>
              <a:rPr lang="en"/>
              <a:t>Outputs (physical locations)</a:t>
            </a:r>
            <a:endParaRPr/>
          </a:p>
        </p:txBody>
      </p:sp>
      <p:sp>
        <p:nvSpPr>
          <p:cNvPr id="1597" name="Google Shape;1597;p90"/>
          <p:cNvSpPr txBox="1"/>
          <p:nvPr/>
        </p:nvSpPr>
        <p:spPr>
          <a:xfrm>
            <a:off x="344150" y="569775"/>
            <a:ext cx="72333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Workflow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91"/>
          <p:cNvSpPr txBox="1"/>
          <p:nvPr/>
        </p:nvSpPr>
        <p:spPr>
          <a:xfrm>
            <a:off x="1218450" y="1902850"/>
            <a:ext cx="7925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b="1"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Room bookings pipeline (take 2)</a:t>
            </a:r>
            <a:endParaRPr b="1" sz="4800">
              <a:solidFill>
                <a:srgbClr val="222222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03" name="Google Shape;1603;p91"/>
          <p:cNvSpPr txBox="1"/>
          <p:nvPr/>
        </p:nvSpPr>
        <p:spPr>
          <a:xfrm>
            <a:off x="136519" y="183195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7BA7D8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04</a:t>
            </a:r>
            <a:r>
              <a:rPr lang="en" sz="2400">
                <a:solidFill>
                  <a:srgbClr val="7BA7D8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>
              <a:solidFill>
                <a:srgbClr val="7BA7D8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607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92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609" name="Google Shape;1609;p92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10" name="Google Shape;1610;p92"/>
          <p:cNvSpPr txBox="1"/>
          <p:nvPr/>
        </p:nvSpPr>
        <p:spPr>
          <a:xfrm>
            <a:off x="383900" y="63250"/>
            <a:ext cx="4415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: Room bookings pipeline (take 2)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11" name="Google Shape;1611;p92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612" name="Google Shape;1612;p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Google Shape;1613;p92"/>
          <p:cNvSpPr txBox="1"/>
          <p:nvPr/>
        </p:nvSpPr>
        <p:spPr>
          <a:xfrm>
            <a:off x="344150" y="569775"/>
            <a:ext cx="7233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Recall, we are tasked with analyzing room booking trends … 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617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93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619" name="Google Shape;1619;p93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20" name="Google Shape;1620;p93"/>
          <p:cNvSpPr txBox="1"/>
          <p:nvPr/>
        </p:nvSpPr>
        <p:spPr>
          <a:xfrm>
            <a:off x="383900" y="63250"/>
            <a:ext cx="4415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: Room bookings pipeline (take 2)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21" name="Google Shape;1621;p93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622" name="Google Shape;1622;p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23" name="Google Shape;1623;p93"/>
          <p:cNvSpPr/>
          <p:nvPr/>
        </p:nvSpPr>
        <p:spPr>
          <a:xfrm>
            <a:off x="3147775" y="3080897"/>
            <a:ext cx="751500" cy="751500"/>
          </a:xfrm>
          <a:prstGeom prst="ellipse">
            <a:avLst/>
          </a:prstGeom>
          <a:solidFill>
            <a:srgbClr val="7BA7D8"/>
          </a:solidFill>
          <a:ln cap="flat" cmpd="sng" w="952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6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24" name="Google Shape;1624;p93"/>
          <p:cNvSpPr/>
          <p:nvPr/>
        </p:nvSpPr>
        <p:spPr>
          <a:xfrm>
            <a:off x="4698175" y="3122902"/>
            <a:ext cx="871800" cy="6675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Postgres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1625" name="Google Shape;1625;p93"/>
          <p:cNvSpPr txBox="1"/>
          <p:nvPr/>
        </p:nvSpPr>
        <p:spPr>
          <a:xfrm>
            <a:off x="2353721" y="3963722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 Workflow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626" name="Google Shape;1626;p93"/>
          <p:cNvPicPr preferRelativeResize="0"/>
          <p:nvPr/>
        </p:nvPicPr>
        <p:blipFill rotWithShape="1">
          <a:blip r:embed="rId4">
            <a:alphaModFix/>
          </a:blip>
          <a:srcRect b="17837" l="7852" r="8695" t="0"/>
          <a:stretch/>
        </p:blipFill>
        <p:spPr>
          <a:xfrm>
            <a:off x="6525300" y="3122898"/>
            <a:ext cx="678051" cy="667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27" name="Google Shape;1627;p93"/>
          <p:cNvCxnSpPr>
            <a:stCxn id="1626" idx="1"/>
            <a:endCxn id="1624" idx="4"/>
          </p:cNvCxnSpPr>
          <p:nvPr/>
        </p:nvCxnSpPr>
        <p:spPr>
          <a:xfrm rot="10800000">
            <a:off x="5570100" y="3456649"/>
            <a:ext cx="9552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628" name="Google Shape;1628;p93"/>
          <p:cNvSpPr txBox="1"/>
          <p:nvPr/>
        </p:nvSpPr>
        <p:spPr>
          <a:xfrm>
            <a:off x="5712572" y="3832384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Top Locations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29" name="Google Shape;1629;p93"/>
          <p:cNvCxnSpPr>
            <a:stCxn id="1624" idx="2"/>
          </p:cNvCxnSpPr>
          <p:nvPr/>
        </p:nvCxnSpPr>
        <p:spPr>
          <a:xfrm rot="10800000">
            <a:off x="3899275" y="3456652"/>
            <a:ext cx="7989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630" name="Google Shape;1630;p93"/>
          <p:cNvCxnSpPr>
            <a:stCxn id="1631" idx="3"/>
          </p:cNvCxnSpPr>
          <p:nvPr/>
        </p:nvCxnSpPr>
        <p:spPr>
          <a:xfrm>
            <a:off x="2295475" y="3456650"/>
            <a:ext cx="852300" cy="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31" name="Google Shape;1631;p93"/>
          <p:cNvSpPr/>
          <p:nvPr/>
        </p:nvSpPr>
        <p:spPr>
          <a:xfrm>
            <a:off x="1479367" y="3154392"/>
            <a:ext cx="906788" cy="604517"/>
          </a:xfrm>
          <a:prstGeom prst="flowChartManualOperation">
            <a:avLst/>
          </a:prstGeom>
          <a:noFill/>
          <a:ln cap="flat" cmpd="sng" w="19050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7BA7D8"/>
                </a:solidFill>
              </a:rPr>
              <a:t>S3</a:t>
            </a:r>
            <a:endParaRPr b="1" sz="1200">
              <a:solidFill>
                <a:srgbClr val="7BA7D8"/>
              </a:solidFill>
            </a:endParaRPr>
          </a:p>
        </p:txBody>
      </p:sp>
      <p:sp>
        <p:nvSpPr>
          <p:cNvPr id="1632" name="Google Shape;1632;p93"/>
          <p:cNvSpPr/>
          <p:nvPr/>
        </p:nvSpPr>
        <p:spPr>
          <a:xfrm>
            <a:off x="2892063" y="1823871"/>
            <a:ext cx="12531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Scheduler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33" name="Google Shape;1633;p93"/>
          <p:cNvCxnSpPr>
            <a:stCxn id="1632" idx="2"/>
          </p:cNvCxnSpPr>
          <p:nvPr/>
        </p:nvCxnSpPr>
        <p:spPr>
          <a:xfrm>
            <a:off x="3518613" y="2239071"/>
            <a:ext cx="1200" cy="80580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dot"/>
            <a:round/>
            <a:headEnd len="med" w="med" type="none"/>
            <a:tailEnd len="med" w="med" type="triangle"/>
          </a:ln>
        </p:spPr>
      </p:cxnSp>
      <p:sp>
        <p:nvSpPr>
          <p:cNvPr id="1634" name="Google Shape;1634;p93"/>
          <p:cNvSpPr txBox="1"/>
          <p:nvPr/>
        </p:nvSpPr>
        <p:spPr>
          <a:xfrm>
            <a:off x="344150" y="569775"/>
            <a:ext cx="7233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Recall, we are tasked with analyzing room booking trends … 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/>
        </p:nvSpPr>
        <p:spPr>
          <a:xfrm>
            <a:off x="3244803" y="1725450"/>
            <a:ext cx="2654400" cy="61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Data lineage</a:t>
            </a:r>
            <a:endParaRPr b="1"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" name="Google Shape;176;p31"/>
          <p:cNvSpPr txBox="1"/>
          <p:nvPr/>
        </p:nvSpPr>
        <p:spPr>
          <a:xfrm>
            <a:off x="3244800" y="2336550"/>
            <a:ext cx="2654400" cy="108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Add context to data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6140228" y="1725450"/>
            <a:ext cx="2654400" cy="61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Democratize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6140225" y="2336550"/>
            <a:ext cx="2654400" cy="108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Self-service data culture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" name="Google Shape;179;p31"/>
          <p:cNvSpPr txBox="1"/>
          <p:nvPr/>
        </p:nvSpPr>
        <p:spPr>
          <a:xfrm>
            <a:off x="349378" y="1725450"/>
            <a:ext cx="2654400" cy="61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Karla"/>
                <a:ea typeface="Karla"/>
                <a:cs typeface="Karla"/>
                <a:sym typeface="Karla"/>
              </a:rPr>
              <a:t>Data quality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0" name="Google Shape;180;p31"/>
          <p:cNvSpPr txBox="1"/>
          <p:nvPr/>
        </p:nvSpPr>
        <p:spPr>
          <a:xfrm>
            <a:off x="349375" y="2336550"/>
            <a:ext cx="2654400" cy="108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Build trust in data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1" name="Google Shape;181;p31"/>
          <p:cNvSpPr txBox="1"/>
          <p:nvPr/>
        </p:nvSpPr>
        <p:spPr>
          <a:xfrm>
            <a:off x="349375" y="598025"/>
            <a:ext cx="850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Why manage and utilize metadata?</a:t>
            </a:r>
            <a:endParaRPr b="1" sz="38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descr="WeWork-Logo-1000x250-white.png"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1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94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640" name="Google Shape;1640;p94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641" name="Google Shape;1641;p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2" name="Google Shape;1642;p94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43" name="Google Shape;1643;p94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4" name="Google Shape;1644;p94"/>
          <p:cNvSpPr txBox="1"/>
          <p:nvPr/>
        </p:nvSpPr>
        <p:spPr>
          <a:xfrm>
            <a:off x="531525" y="1289675"/>
            <a:ext cx="57549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45" name="Google Shape;1645;p94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Google Shape;1650;p95"/>
          <p:cNvSpPr txBox="1"/>
          <p:nvPr/>
        </p:nvSpPr>
        <p:spPr>
          <a:xfrm>
            <a:off x="178975" y="2175000"/>
            <a:ext cx="70644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Enter Marquez</a:t>
            </a:r>
            <a:endParaRPr b="1" sz="4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654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55" name="Google Shape;1655;p9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56" name="Google Shape;1656;p96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57" name="Google Shape;1657;p96"/>
          <p:cNvSpPr txBox="1"/>
          <p:nvPr/>
        </p:nvSpPr>
        <p:spPr>
          <a:xfrm>
            <a:off x="1119325" y="635684"/>
            <a:ext cx="33360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58" name="Google Shape;1658;p96"/>
          <p:cNvSpPr/>
          <p:nvPr/>
        </p:nvSpPr>
        <p:spPr>
          <a:xfrm>
            <a:off x="2739442" y="708375"/>
            <a:ext cx="15000" cy="441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59" name="Google Shape;1659;p96"/>
          <p:cNvSpPr/>
          <p:nvPr/>
        </p:nvSpPr>
        <p:spPr>
          <a:xfrm>
            <a:off x="3962650" y="741788"/>
            <a:ext cx="398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60" name="Google Shape;1660;p96"/>
          <p:cNvCxnSpPr/>
          <p:nvPr/>
        </p:nvCxnSpPr>
        <p:spPr>
          <a:xfrm flipH="1">
            <a:off x="4025750" y="808251"/>
            <a:ext cx="335700" cy="325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1" name="Google Shape;1661;p96"/>
          <p:cNvCxnSpPr/>
          <p:nvPr/>
        </p:nvCxnSpPr>
        <p:spPr>
          <a:xfrm>
            <a:off x="4032483" y="811642"/>
            <a:ext cx="325500" cy="3291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2" name="Google Shape;1662;p96"/>
          <p:cNvCxnSpPr/>
          <p:nvPr/>
        </p:nvCxnSpPr>
        <p:spPr>
          <a:xfrm flipH="1" rot="10800000">
            <a:off x="1136425" y="1256525"/>
            <a:ext cx="3318900" cy="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3" name="Google Shape;1663;p96"/>
          <p:cNvSpPr txBox="1"/>
          <p:nvPr/>
        </p:nvSpPr>
        <p:spPr>
          <a:xfrm>
            <a:off x="1081864" y="2181581"/>
            <a:ext cx="5403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Room</a:t>
            </a: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Bo</a:t>
            </a: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okings (ALL)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64" name="Google Shape;1664;p96"/>
          <p:cNvCxnSpPr/>
          <p:nvPr/>
        </p:nvCxnSpPr>
        <p:spPr>
          <a:xfrm flipH="1" rot="10800000">
            <a:off x="1194739" y="3001950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5" name="Google Shape;1665;p96"/>
          <p:cNvSpPr txBox="1"/>
          <p:nvPr/>
        </p:nvSpPr>
        <p:spPr>
          <a:xfrm>
            <a:off x="1106685" y="1452325"/>
            <a:ext cx="5118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All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66" name="Google Shape;1666;p96"/>
          <p:cNvCxnSpPr/>
          <p:nvPr/>
        </p:nvCxnSpPr>
        <p:spPr>
          <a:xfrm flipH="1" rot="10800000">
            <a:off x="1192910" y="1881506"/>
            <a:ext cx="2898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67" name="Google Shape;1667;p96"/>
          <p:cNvSpPr txBox="1"/>
          <p:nvPr/>
        </p:nvSpPr>
        <p:spPr>
          <a:xfrm>
            <a:off x="4628450" y="2571750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feb. 15, 2010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68" name="Google Shape;1668;p96"/>
          <p:cNvSpPr txBox="1"/>
          <p:nvPr/>
        </p:nvSpPr>
        <p:spPr>
          <a:xfrm>
            <a:off x="1081864" y="3019781"/>
            <a:ext cx="5403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Room</a:t>
            </a:r>
            <a:r>
              <a:rPr b="1"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Bo</a:t>
            </a: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oking</a:t>
            </a: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</a:t>
            </a: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(SF)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69" name="Google Shape;1669;p96"/>
          <p:cNvCxnSpPr/>
          <p:nvPr/>
        </p:nvCxnSpPr>
        <p:spPr>
          <a:xfrm flipH="1" rot="10800000">
            <a:off x="1194739" y="3840150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70" name="Google Shape;1670;p96"/>
          <p:cNvSpPr txBox="1"/>
          <p:nvPr/>
        </p:nvSpPr>
        <p:spPr>
          <a:xfrm>
            <a:off x="4628450" y="3456275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jul. 8, 2018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1" name="Google Shape;1671;p96"/>
          <p:cNvSpPr txBox="1"/>
          <p:nvPr/>
        </p:nvSpPr>
        <p:spPr>
          <a:xfrm>
            <a:off x="1106675" y="2574100"/>
            <a:ext cx="3521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</a:t>
            </a: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beginning</a:t>
            </a: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 of time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2" name="Google Shape;1672;p96"/>
          <p:cNvSpPr txBox="1"/>
          <p:nvPr/>
        </p:nvSpPr>
        <p:spPr>
          <a:xfrm>
            <a:off x="1106675" y="3456263"/>
            <a:ext cx="2720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San </a:t>
            </a: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Francisco</a:t>
            </a: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 room bookings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673" name="Google Shape;1673;p96"/>
          <p:cNvPicPr preferRelativeResize="0"/>
          <p:nvPr/>
        </p:nvPicPr>
        <p:blipFill rotWithShape="1">
          <a:blip r:embed="rId3">
            <a:alphaModFix/>
          </a:blip>
          <a:srcRect b="12823" l="0" r="0" t="0"/>
          <a:stretch/>
        </p:blipFill>
        <p:spPr>
          <a:xfrm>
            <a:off x="437875" y="741800"/>
            <a:ext cx="644000" cy="5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4" name="Google Shape;1674;p96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75" name="Google Shape;1675;p96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676" name="Google Shape;1676;p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7" name="Google Shape;1677;p96"/>
          <p:cNvSpPr txBox="1"/>
          <p:nvPr/>
        </p:nvSpPr>
        <p:spPr>
          <a:xfrm>
            <a:off x="6047775" y="2256900"/>
            <a:ext cx="437700" cy="29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78" name="Google Shape;1678;p96"/>
          <p:cNvSpPr txBox="1"/>
          <p:nvPr/>
        </p:nvSpPr>
        <p:spPr>
          <a:xfrm>
            <a:off x="6047775" y="3100650"/>
            <a:ext cx="437700" cy="29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682" name="Shape 1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83" name="Google Shape;1683;p97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4" name="Google Shape;1684;p97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85" name="Google Shape;1685;p97"/>
          <p:cNvSpPr txBox="1"/>
          <p:nvPr/>
        </p:nvSpPr>
        <p:spPr>
          <a:xfrm>
            <a:off x="1119325" y="635684"/>
            <a:ext cx="33360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86" name="Google Shape;1686;p97"/>
          <p:cNvSpPr/>
          <p:nvPr/>
        </p:nvSpPr>
        <p:spPr>
          <a:xfrm>
            <a:off x="2739442" y="708375"/>
            <a:ext cx="15000" cy="4419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687" name="Google Shape;1687;p97"/>
          <p:cNvSpPr/>
          <p:nvPr/>
        </p:nvSpPr>
        <p:spPr>
          <a:xfrm>
            <a:off x="3962650" y="741788"/>
            <a:ext cx="398700" cy="3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88" name="Google Shape;1688;p97"/>
          <p:cNvCxnSpPr/>
          <p:nvPr/>
        </p:nvCxnSpPr>
        <p:spPr>
          <a:xfrm flipH="1">
            <a:off x="4025750" y="808251"/>
            <a:ext cx="335700" cy="3255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9" name="Google Shape;1689;p97"/>
          <p:cNvCxnSpPr/>
          <p:nvPr/>
        </p:nvCxnSpPr>
        <p:spPr>
          <a:xfrm>
            <a:off x="4032483" y="811642"/>
            <a:ext cx="325500" cy="32910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0" name="Google Shape;1690;p97"/>
          <p:cNvCxnSpPr/>
          <p:nvPr/>
        </p:nvCxnSpPr>
        <p:spPr>
          <a:xfrm flipH="1" rot="10800000">
            <a:off x="1136425" y="1256525"/>
            <a:ext cx="3318900" cy="3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1" name="Google Shape;1691;p97"/>
          <p:cNvCxnSpPr/>
          <p:nvPr/>
        </p:nvCxnSpPr>
        <p:spPr>
          <a:xfrm flipH="1" rot="10800000">
            <a:off x="1194739" y="3001950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2" name="Google Shape;1692;p97"/>
          <p:cNvSpPr txBox="1"/>
          <p:nvPr/>
        </p:nvSpPr>
        <p:spPr>
          <a:xfrm>
            <a:off x="1106685" y="1452325"/>
            <a:ext cx="511800" cy="1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All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93" name="Google Shape;1693;p97"/>
          <p:cNvCxnSpPr/>
          <p:nvPr/>
        </p:nvCxnSpPr>
        <p:spPr>
          <a:xfrm flipH="1" rot="10800000">
            <a:off x="1192910" y="1881506"/>
            <a:ext cx="2898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4" name="Google Shape;1694;p97"/>
          <p:cNvSpPr txBox="1"/>
          <p:nvPr/>
        </p:nvSpPr>
        <p:spPr>
          <a:xfrm>
            <a:off x="1081864" y="3019781"/>
            <a:ext cx="5403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Room</a:t>
            </a:r>
            <a:r>
              <a:rPr b="1" lang="en" sz="1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Bo</a:t>
            </a: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okings (SF)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695" name="Google Shape;1695;p97"/>
          <p:cNvCxnSpPr/>
          <p:nvPr/>
        </p:nvCxnSpPr>
        <p:spPr>
          <a:xfrm flipH="1" rot="10800000">
            <a:off x="1194739" y="3840150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96" name="Google Shape;1696;p97"/>
          <p:cNvSpPr txBox="1"/>
          <p:nvPr/>
        </p:nvSpPr>
        <p:spPr>
          <a:xfrm>
            <a:off x="4628450" y="3456275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jul. 8, 2018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697" name="Google Shape;1697;p97"/>
          <p:cNvSpPr txBox="1"/>
          <p:nvPr/>
        </p:nvSpPr>
        <p:spPr>
          <a:xfrm>
            <a:off x="1106675" y="3456263"/>
            <a:ext cx="2720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San Francisco room bookings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698" name="Google Shape;1698;p97"/>
          <p:cNvPicPr preferRelativeResize="0"/>
          <p:nvPr/>
        </p:nvPicPr>
        <p:blipFill rotWithShape="1">
          <a:blip r:embed="rId3">
            <a:alphaModFix/>
          </a:blip>
          <a:srcRect b="12823" l="0" r="0" t="0"/>
          <a:stretch/>
        </p:blipFill>
        <p:spPr>
          <a:xfrm>
            <a:off x="437875" y="741800"/>
            <a:ext cx="644000" cy="561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9" name="Google Shape;1699;p97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00" name="Google Shape;1700;p97"/>
          <p:cNvSpPr txBox="1"/>
          <p:nvPr/>
        </p:nvSpPr>
        <p:spPr>
          <a:xfrm>
            <a:off x="7435900" y="2135475"/>
            <a:ext cx="15051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</a:rPr>
              <a:t>Well, that was easy</a:t>
            </a:r>
            <a:r>
              <a:rPr lang="en" sz="2100">
                <a:solidFill>
                  <a:srgbClr val="FFFFFF"/>
                </a:solidFill>
              </a:rPr>
              <a:t>!</a:t>
            </a:r>
            <a:endParaRPr sz="2100">
              <a:solidFill>
                <a:srgbClr val="FFFFFF"/>
              </a:solidFill>
            </a:endParaRPr>
          </a:p>
        </p:txBody>
      </p:sp>
      <p:cxnSp>
        <p:nvCxnSpPr>
          <p:cNvPr id="1701" name="Google Shape;1701;p97"/>
          <p:cNvCxnSpPr>
            <a:endCxn id="1700" idx="1"/>
          </p:cNvCxnSpPr>
          <p:nvPr/>
        </p:nvCxnSpPr>
        <p:spPr>
          <a:xfrm flipH="1" rot="10800000">
            <a:off x="6626200" y="2630925"/>
            <a:ext cx="809700" cy="21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02" name="Google Shape;1702;p97"/>
          <p:cNvSpPr txBox="1"/>
          <p:nvPr/>
        </p:nvSpPr>
        <p:spPr>
          <a:xfrm>
            <a:off x="1081864" y="2181581"/>
            <a:ext cx="5403600" cy="79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Room</a:t>
            </a:r>
            <a:r>
              <a:rPr b="1" lang="en"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rPr>
              <a:t> </a:t>
            </a: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Bo</a:t>
            </a: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okings (ALL)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3" name="Google Shape;1703;p97"/>
          <p:cNvSpPr txBox="1"/>
          <p:nvPr/>
        </p:nvSpPr>
        <p:spPr>
          <a:xfrm>
            <a:off x="4628450" y="2571750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feb. 15, 2010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4" name="Google Shape;1704;p97"/>
          <p:cNvSpPr txBox="1"/>
          <p:nvPr/>
        </p:nvSpPr>
        <p:spPr>
          <a:xfrm>
            <a:off x="1106675" y="2574100"/>
            <a:ext cx="3521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5" name="Google Shape;1705;p97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706" name="Google Shape;1706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7" name="Google Shape;1707;p97"/>
          <p:cNvSpPr txBox="1"/>
          <p:nvPr/>
        </p:nvSpPr>
        <p:spPr>
          <a:xfrm>
            <a:off x="6047775" y="2256900"/>
            <a:ext cx="437700" cy="29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08" name="Google Shape;1708;p97"/>
          <p:cNvSpPr txBox="1"/>
          <p:nvPr/>
        </p:nvSpPr>
        <p:spPr>
          <a:xfrm>
            <a:off x="6047775" y="3100650"/>
            <a:ext cx="437700" cy="29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3" name="Google Shape;1713;p98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14" name="Google Shape;1714;p98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15" name="Google Shape;1715;p98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16" name="Google Shape;1716;p98"/>
          <p:cNvSpPr txBox="1"/>
          <p:nvPr/>
        </p:nvSpPr>
        <p:spPr>
          <a:xfrm>
            <a:off x="1358689" y="868356"/>
            <a:ext cx="5403600" cy="797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Bookings (ALL)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17" name="Google Shape;1717;p98"/>
          <p:cNvSpPr txBox="1"/>
          <p:nvPr/>
        </p:nvSpPr>
        <p:spPr>
          <a:xfrm>
            <a:off x="4905275" y="1258525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feb. 15, 2010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18" name="Google Shape;1718;p98"/>
          <p:cNvSpPr txBox="1"/>
          <p:nvPr/>
        </p:nvSpPr>
        <p:spPr>
          <a:xfrm>
            <a:off x="1383500" y="1260875"/>
            <a:ext cx="3521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19" name="Google Shape;1719;p98"/>
          <p:cNvSpPr txBox="1"/>
          <p:nvPr/>
        </p:nvSpPr>
        <p:spPr>
          <a:xfrm>
            <a:off x="1336813" y="2387750"/>
            <a:ext cx="2904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Owner: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Data Engineering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20" name="Google Shape;1720;p98"/>
          <p:cNvSpPr txBox="1"/>
          <p:nvPr/>
        </p:nvSpPr>
        <p:spPr>
          <a:xfrm>
            <a:off x="1336813" y="32259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Location</a:t>
            </a: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s3://room_bookings/raw/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721" name="Google Shape;1721;p98"/>
          <p:cNvCxnSpPr/>
          <p:nvPr/>
        </p:nvCxnSpPr>
        <p:spPr>
          <a:xfrm flipH="1" rot="10800000">
            <a:off x="1429332" y="2259091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2" name="Google Shape;1722;p98"/>
          <p:cNvSpPr txBox="1"/>
          <p:nvPr/>
        </p:nvSpPr>
        <p:spPr>
          <a:xfrm>
            <a:off x="1336822" y="1815029"/>
            <a:ext cx="2904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Info</a:t>
            </a:r>
            <a:endParaRPr sz="2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23" name="Google Shape;1723;p98"/>
          <p:cNvSpPr txBox="1"/>
          <p:nvPr/>
        </p:nvSpPr>
        <p:spPr>
          <a:xfrm>
            <a:off x="1336813" y="36411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Schema</a:t>
            </a: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https://registry.wework.com/schemas/ids/1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24" name="Google Shape;1724;p98"/>
          <p:cNvSpPr txBox="1"/>
          <p:nvPr/>
        </p:nvSpPr>
        <p:spPr>
          <a:xfrm>
            <a:off x="1336813" y="28029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Updated</a:t>
            </a: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Hourly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25" name="Google Shape;1725;p98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726" name="Google Shape;1726;p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98"/>
          <p:cNvSpPr txBox="1"/>
          <p:nvPr/>
        </p:nvSpPr>
        <p:spPr>
          <a:xfrm>
            <a:off x="1336813" y="4066975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Description</a:t>
            </a: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28" name="Google Shape;1728;p98"/>
          <p:cNvPicPr preferRelativeResize="0"/>
          <p:nvPr/>
        </p:nvPicPr>
        <p:blipFill rotWithShape="1">
          <a:blip r:embed="rId4">
            <a:alphaModFix/>
          </a:blip>
          <a:srcRect b="12234" l="0" r="0" t="0"/>
          <a:stretch/>
        </p:blipFill>
        <p:spPr>
          <a:xfrm>
            <a:off x="457188" y="868339"/>
            <a:ext cx="810850" cy="71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729" name="Google Shape;1729;p98"/>
          <p:cNvSpPr txBox="1"/>
          <p:nvPr/>
        </p:nvSpPr>
        <p:spPr>
          <a:xfrm>
            <a:off x="6222875" y="959425"/>
            <a:ext cx="437700" cy="29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4" name="Google Shape;1734;p99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5" name="Google Shape;1735;p99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6" name="Google Shape;1736;p99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37" name="Google Shape;1737;p99"/>
          <p:cNvSpPr txBox="1"/>
          <p:nvPr/>
        </p:nvSpPr>
        <p:spPr>
          <a:xfrm>
            <a:off x="1358689" y="868356"/>
            <a:ext cx="5403600" cy="797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Bookings (ALL)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38" name="Google Shape;1738;p99"/>
          <p:cNvSpPr txBox="1"/>
          <p:nvPr/>
        </p:nvSpPr>
        <p:spPr>
          <a:xfrm>
            <a:off x="4905275" y="1258525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feb. 15, 2010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39" name="Google Shape;1739;p99"/>
          <p:cNvSpPr txBox="1"/>
          <p:nvPr/>
        </p:nvSpPr>
        <p:spPr>
          <a:xfrm>
            <a:off x="1383500" y="1260875"/>
            <a:ext cx="3521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0" name="Google Shape;1740;p99"/>
          <p:cNvSpPr txBox="1"/>
          <p:nvPr/>
        </p:nvSpPr>
        <p:spPr>
          <a:xfrm>
            <a:off x="1336813" y="2387750"/>
            <a:ext cx="2904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Owner: </a:t>
            </a:r>
            <a:r>
              <a:rPr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Data Engineering</a:t>
            </a:r>
            <a:endParaRPr sz="1800">
              <a:solidFill>
                <a:srgbClr val="3A3A3A"/>
              </a:solidFill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1" name="Google Shape;1741;p99"/>
          <p:cNvSpPr txBox="1"/>
          <p:nvPr/>
        </p:nvSpPr>
        <p:spPr>
          <a:xfrm>
            <a:off x="1336813" y="32259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Location: </a:t>
            </a:r>
            <a:r>
              <a:rPr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s3://room_bookings/raw/</a:t>
            </a:r>
            <a:endParaRPr sz="1800">
              <a:solidFill>
                <a:srgbClr val="3A3A3A"/>
              </a:solidFill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742" name="Google Shape;1742;p99"/>
          <p:cNvCxnSpPr/>
          <p:nvPr/>
        </p:nvCxnSpPr>
        <p:spPr>
          <a:xfrm flipH="1" rot="10800000">
            <a:off x="1429332" y="2259091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43" name="Google Shape;1743;p99"/>
          <p:cNvSpPr txBox="1"/>
          <p:nvPr/>
        </p:nvSpPr>
        <p:spPr>
          <a:xfrm>
            <a:off x="1336822" y="1815029"/>
            <a:ext cx="2904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Info</a:t>
            </a:r>
            <a:endParaRPr sz="2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4" name="Google Shape;1744;p99"/>
          <p:cNvSpPr txBox="1"/>
          <p:nvPr/>
        </p:nvSpPr>
        <p:spPr>
          <a:xfrm>
            <a:off x="1336813" y="36411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Schema: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https://registry.wework.com/schemas/ids/1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5" name="Google Shape;1745;p99"/>
          <p:cNvSpPr txBox="1"/>
          <p:nvPr/>
        </p:nvSpPr>
        <p:spPr>
          <a:xfrm>
            <a:off x="1336813" y="28029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Updated: </a:t>
            </a:r>
            <a:r>
              <a:rPr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Hourly</a:t>
            </a:r>
            <a:endParaRPr sz="1800">
              <a:solidFill>
                <a:srgbClr val="3A3A3A"/>
              </a:solidFill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46" name="Google Shape;1746;p99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747" name="Google Shape;1747;p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48" name="Google Shape;1748;p99"/>
          <p:cNvSpPr txBox="1"/>
          <p:nvPr/>
        </p:nvSpPr>
        <p:spPr>
          <a:xfrm>
            <a:off x="1336813" y="4066975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Description: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49" name="Google Shape;1749;p99"/>
          <p:cNvPicPr preferRelativeResize="0"/>
          <p:nvPr/>
        </p:nvPicPr>
        <p:blipFill rotWithShape="1">
          <a:blip r:embed="rId4">
            <a:alphaModFix/>
          </a:blip>
          <a:srcRect b="12234" l="0" r="0" t="0"/>
          <a:stretch/>
        </p:blipFill>
        <p:spPr>
          <a:xfrm>
            <a:off x="457188" y="868339"/>
            <a:ext cx="810850" cy="71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750" name="Google Shape;1750;p99"/>
          <p:cNvSpPr txBox="1"/>
          <p:nvPr/>
        </p:nvSpPr>
        <p:spPr>
          <a:xfrm>
            <a:off x="6222875" y="959425"/>
            <a:ext cx="437700" cy="29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754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55" name="Google Shape;1755;p100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6" name="Google Shape;1756;p100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57" name="Google Shape;1757;p100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58" name="Google Shape;1758;p100"/>
          <p:cNvSpPr txBox="1"/>
          <p:nvPr/>
        </p:nvSpPr>
        <p:spPr>
          <a:xfrm>
            <a:off x="1358689" y="868356"/>
            <a:ext cx="5403600" cy="797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Bookings (ALL)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59" name="Google Shape;1759;p100"/>
          <p:cNvSpPr txBox="1"/>
          <p:nvPr/>
        </p:nvSpPr>
        <p:spPr>
          <a:xfrm>
            <a:off x="4905275" y="1258525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feb. 15, 2010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0" name="Google Shape;1760;p100"/>
          <p:cNvSpPr txBox="1"/>
          <p:nvPr/>
        </p:nvSpPr>
        <p:spPr>
          <a:xfrm>
            <a:off x="1383500" y="1260875"/>
            <a:ext cx="3521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1" name="Google Shape;1761;p100"/>
          <p:cNvSpPr txBox="1"/>
          <p:nvPr/>
        </p:nvSpPr>
        <p:spPr>
          <a:xfrm>
            <a:off x="1336813" y="2387750"/>
            <a:ext cx="2904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Owner: </a:t>
            </a:r>
            <a:r>
              <a:rPr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Data Engineering</a:t>
            </a:r>
            <a:endParaRPr sz="1800">
              <a:solidFill>
                <a:srgbClr val="3A3A3A"/>
              </a:solidFill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2" name="Google Shape;1762;p100"/>
          <p:cNvSpPr txBox="1"/>
          <p:nvPr/>
        </p:nvSpPr>
        <p:spPr>
          <a:xfrm>
            <a:off x="1336813" y="32259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Location: </a:t>
            </a:r>
            <a:r>
              <a:rPr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s3://room_bookings/raw/</a:t>
            </a:r>
            <a:endParaRPr sz="1800">
              <a:solidFill>
                <a:srgbClr val="3A3A3A"/>
              </a:solidFill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763" name="Google Shape;1763;p100"/>
          <p:cNvCxnSpPr/>
          <p:nvPr/>
        </p:nvCxnSpPr>
        <p:spPr>
          <a:xfrm flipH="1" rot="10800000">
            <a:off x="1429332" y="2259091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4" name="Google Shape;1764;p100"/>
          <p:cNvSpPr txBox="1"/>
          <p:nvPr/>
        </p:nvSpPr>
        <p:spPr>
          <a:xfrm>
            <a:off x="1336822" y="1815029"/>
            <a:ext cx="2904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Info</a:t>
            </a:r>
            <a:endParaRPr sz="2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5" name="Google Shape;1765;p100"/>
          <p:cNvSpPr txBox="1"/>
          <p:nvPr/>
        </p:nvSpPr>
        <p:spPr>
          <a:xfrm>
            <a:off x="1336813" y="36411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Schema: </a:t>
            </a:r>
            <a:r>
              <a:rPr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https://registry.wework.com/schemas/ids/1</a:t>
            </a:r>
            <a:endParaRPr sz="1800">
              <a:solidFill>
                <a:srgbClr val="3A3A3A"/>
              </a:solidFill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6" name="Google Shape;1766;p100"/>
          <p:cNvSpPr txBox="1"/>
          <p:nvPr/>
        </p:nvSpPr>
        <p:spPr>
          <a:xfrm>
            <a:off x="1336813" y="28029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Updated: </a:t>
            </a:r>
            <a:r>
              <a:rPr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Hourly</a:t>
            </a:r>
            <a:endParaRPr sz="1800">
              <a:solidFill>
                <a:srgbClr val="3A3A3A"/>
              </a:solidFill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67" name="Google Shape;1767;p100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768" name="Google Shape;1768;p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69" name="Google Shape;1769;p100"/>
          <p:cNvSpPr txBox="1"/>
          <p:nvPr/>
        </p:nvSpPr>
        <p:spPr>
          <a:xfrm>
            <a:off x="1336813" y="4066975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Description: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770" name="Google Shape;1770;p100"/>
          <p:cNvCxnSpPr/>
          <p:nvPr/>
        </p:nvCxnSpPr>
        <p:spPr>
          <a:xfrm>
            <a:off x="7178025" y="3863759"/>
            <a:ext cx="716700" cy="12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71" name="Google Shape;1771;p100"/>
          <p:cNvSpPr txBox="1"/>
          <p:nvPr/>
        </p:nvSpPr>
        <p:spPr>
          <a:xfrm>
            <a:off x="7894725" y="3648950"/>
            <a:ext cx="10062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Bonus</a:t>
            </a: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!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772" name="Google Shape;1772;p100"/>
          <p:cNvPicPr preferRelativeResize="0"/>
          <p:nvPr/>
        </p:nvPicPr>
        <p:blipFill rotWithShape="1">
          <a:blip r:embed="rId4">
            <a:alphaModFix/>
          </a:blip>
          <a:srcRect b="12234" l="0" r="0" t="0"/>
          <a:stretch/>
        </p:blipFill>
        <p:spPr>
          <a:xfrm>
            <a:off x="457188" y="868339"/>
            <a:ext cx="810850" cy="71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773" name="Google Shape;1773;p100"/>
          <p:cNvSpPr txBox="1"/>
          <p:nvPr/>
        </p:nvSpPr>
        <p:spPr>
          <a:xfrm>
            <a:off x="6222875" y="959425"/>
            <a:ext cx="437700" cy="29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777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101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779" name="Google Shape;1779;p101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780" name="Google Shape;1780;p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1" name="Google Shape;1781;p101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82" name="Google Shape;1782;p101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83" name="Google Shape;1783;p101"/>
          <p:cNvSpPr txBox="1"/>
          <p:nvPr/>
        </p:nvSpPr>
        <p:spPr>
          <a:xfrm>
            <a:off x="531525" y="1289675"/>
            <a:ext cx="54000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84" name="Google Shape;1784;p101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788" name="Shape 1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Google Shape;1789;p102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790" name="Google Shape;1790;p102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791" name="Google Shape;1791;p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2" name="Google Shape;1792;p102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93" name="Google Shape;1793;p102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4" name="Google Shape;1794;p102"/>
          <p:cNvSpPr txBox="1"/>
          <p:nvPr/>
        </p:nvSpPr>
        <p:spPr>
          <a:xfrm>
            <a:off x="531525" y="1289675"/>
            <a:ext cx="54000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795" name="Google Shape;1795;p102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796" name="Google Shape;1796;p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000400"/>
            <a:ext cx="614575" cy="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1" name="Google Shape;1801;p103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802" name="Google Shape;1802;p103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803" name="Google Shape;1803;p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04" name="Google Shape;1804;p103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05" name="Google Shape;1805;p103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06" name="Google Shape;1806;p103"/>
          <p:cNvSpPr txBox="1"/>
          <p:nvPr/>
        </p:nvSpPr>
        <p:spPr>
          <a:xfrm>
            <a:off x="531525" y="1289675"/>
            <a:ext cx="54000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07" name="Google Shape;1807;p103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08" name="Google Shape;1808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00040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9" name="Google Shape;1809;p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408150"/>
            <a:ext cx="614575" cy="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/>
          <p:nvPr/>
        </p:nvSpPr>
        <p:spPr>
          <a:xfrm>
            <a:off x="161050" y="2175000"/>
            <a:ext cx="8328600" cy="7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… creating a </a:t>
            </a:r>
            <a:r>
              <a:rPr b="1" lang="en" sz="48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healthy</a:t>
            </a:r>
            <a:r>
              <a:rPr b="1"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 data ecosystem</a:t>
            </a:r>
            <a:endParaRPr b="1" sz="4800"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813" name="Shape 1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4" name="Google Shape;1814;p104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815" name="Google Shape;1815;p104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816" name="Google Shape;1816;p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17" name="Google Shape;1817;p104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18" name="Google Shape;1818;p104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19" name="Google Shape;1819;p104"/>
          <p:cNvSpPr txBox="1"/>
          <p:nvPr/>
        </p:nvSpPr>
        <p:spPr>
          <a:xfrm>
            <a:off x="531525" y="1289675"/>
            <a:ext cx="54000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20" name="Google Shape;1820;p104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821" name="Google Shape;1821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00040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2" name="Google Shape;1822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40815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3" name="Google Shape;1823;p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772125"/>
            <a:ext cx="614575" cy="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105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829" name="Google Shape;1829;p10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30" name="Google Shape;1830;p105"/>
          <p:cNvSpPr txBox="1"/>
          <p:nvPr/>
        </p:nvSpPr>
        <p:spPr>
          <a:xfrm>
            <a:off x="383900" y="63250"/>
            <a:ext cx="4415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: Room bookings pipeline (take 2)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31" name="Google Shape;1831;p105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832" name="Google Shape;1832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3" name="Google Shape;1833;p105"/>
          <p:cNvSpPr/>
          <p:nvPr/>
        </p:nvSpPr>
        <p:spPr>
          <a:xfrm>
            <a:off x="3147775" y="3080897"/>
            <a:ext cx="751500" cy="751500"/>
          </a:xfrm>
          <a:prstGeom prst="ellipse">
            <a:avLst/>
          </a:prstGeom>
          <a:solidFill>
            <a:srgbClr val="EC5649"/>
          </a:solidFill>
          <a:ln cap="flat" cmpd="sng" w="952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 b="1" sz="16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34" name="Google Shape;1834;p105"/>
          <p:cNvSpPr/>
          <p:nvPr/>
        </p:nvSpPr>
        <p:spPr>
          <a:xfrm>
            <a:off x="4698175" y="3122902"/>
            <a:ext cx="871800" cy="667500"/>
          </a:xfrm>
          <a:prstGeom prst="can">
            <a:avLst>
              <a:gd fmla="val 25000" name="adj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C5649"/>
                </a:solidFill>
              </a:rPr>
              <a:t>Postgres</a:t>
            </a:r>
            <a:endParaRPr b="1" sz="1200">
              <a:solidFill>
                <a:srgbClr val="EC5649"/>
              </a:solidFill>
            </a:endParaRPr>
          </a:p>
        </p:txBody>
      </p:sp>
      <p:sp>
        <p:nvSpPr>
          <p:cNvPr id="1835" name="Google Shape;1835;p105"/>
          <p:cNvSpPr txBox="1"/>
          <p:nvPr/>
        </p:nvSpPr>
        <p:spPr>
          <a:xfrm>
            <a:off x="2353721" y="3963722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Room Bookings Workflow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836" name="Google Shape;1836;p105"/>
          <p:cNvPicPr preferRelativeResize="0"/>
          <p:nvPr/>
        </p:nvPicPr>
        <p:blipFill rotWithShape="1">
          <a:blip r:embed="rId4">
            <a:alphaModFix/>
          </a:blip>
          <a:srcRect b="17837" l="7852" r="8695" t="0"/>
          <a:stretch/>
        </p:blipFill>
        <p:spPr>
          <a:xfrm>
            <a:off x="6525300" y="3122898"/>
            <a:ext cx="678051" cy="667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37" name="Google Shape;1837;p105"/>
          <p:cNvCxnSpPr>
            <a:stCxn id="1836" idx="1"/>
            <a:endCxn id="1834" idx="4"/>
          </p:cNvCxnSpPr>
          <p:nvPr/>
        </p:nvCxnSpPr>
        <p:spPr>
          <a:xfrm rot="10800000">
            <a:off x="5570100" y="3456649"/>
            <a:ext cx="955200" cy="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1838" name="Google Shape;1838;p105"/>
          <p:cNvSpPr txBox="1"/>
          <p:nvPr/>
        </p:nvSpPr>
        <p:spPr>
          <a:xfrm>
            <a:off x="5712572" y="3832384"/>
            <a:ext cx="23298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Top Locations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839" name="Google Shape;1839;p105"/>
          <p:cNvCxnSpPr>
            <a:stCxn id="1834" idx="2"/>
          </p:cNvCxnSpPr>
          <p:nvPr/>
        </p:nvCxnSpPr>
        <p:spPr>
          <a:xfrm rot="10800000">
            <a:off x="3899275" y="3456652"/>
            <a:ext cx="798900" cy="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1840" name="Google Shape;1840;p105"/>
          <p:cNvCxnSpPr>
            <a:stCxn id="1841" idx="3"/>
          </p:cNvCxnSpPr>
          <p:nvPr/>
        </p:nvCxnSpPr>
        <p:spPr>
          <a:xfrm>
            <a:off x="2295475" y="3456650"/>
            <a:ext cx="852300" cy="0"/>
          </a:xfrm>
          <a:prstGeom prst="straightConnector1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41" name="Google Shape;1841;p105"/>
          <p:cNvSpPr/>
          <p:nvPr/>
        </p:nvSpPr>
        <p:spPr>
          <a:xfrm>
            <a:off x="1479367" y="3154392"/>
            <a:ext cx="906788" cy="604517"/>
          </a:xfrm>
          <a:prstGeom prst="flowChartManualOperation">
            <a:avLst/>
          </a:prstGeom>
          <a:noFill/>
          <a:ln cap="flat" cmpd="sng" w="19050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EC5649"/>
                </a:solidFill>
              </a:rPr>
              <a:t>S3</a:t>
            </a:r>
            <a:endParaRPr b="1" sz="1200">
              <a:solidFill>
                <a:srgbClr val="EC5649"/>
              </a:solidFill>
            </a:endParaRPr>
          </a:p>
        </p:txBody>
      </p:sp>
      <p:sp>
        <p:nvSpPr>
          <p:cNvPr id="1842" name="Google Shape;1842;p105"/>
          <p:cNvSpPr txBox="1"/>
          <p:nvPr/>
        </p:nvSpPr>
        <p:spPr>
          <a:xfrm>
            <a:off x="344150" y="569775"/>
            <a:ext cx="7233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We also had to</a:t>
            </a: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 coordinat</a:t>
            </a: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e changes to our input data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43" name="Google Shape;1843;p105"/>
          <p:cNvSpPr/>
          <p:nvPr/>
        </p:nvSpPr>
        <p:spPr>
          <a:xfrm>
            <a:off x="2892063" y="1823871"/>
            <a:ext cx="1253100" cy="415200"/>
          </a:xfrm>
          <a:prstGeom prst="rect">
            <a:avLst/>
          </a:prstGeom>
          <a:solidFill>
            <a:srgbClr val="3A3A3A"/>
          </a:solidFill>
          <a:ln cap="flat" cmpd="sng" w="19050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Scheduler</a:t>
            </a:r>
            <a:endParaRPr b="1" sz="15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844" name="Google Shape;1844;p105"/>
          <p:cNvCxnSpPr>
            <a:stCxn id="1843" idx="2"/>
          </p:cNvCxnSpPr>
          <p:nvPr/>
        </p:nvCxnSpPr>
        <p:spPr>
          <a:xfrm>
            <a:off x="3518613" y="2239071"/>
            <a:ext cx="1200" cy="805800"/>
          </a:xfrm>
          <a:prstGeom prst="straightConnector1">
            <a:avLst/>
          </a:prstGeom>
          <a:noFill/>
          <a:ln cap="flat" cmpd="sng" w="19050">
            <a:solidFill>
              <a:srgbClr val="7BA7D8"/>
            </a:solidFill>
            <a:prstDash val="dot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848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106"/>
          <p:cNvSpPr txBox="1"/>
          <p:nvPr/>
        </p:nvSpPr>
        <p:spPr>
          <a:xfrm>
            <a:off x="135700" y="126100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Our view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0" name="Google Shape;1850;p106"/>
          <p:cNvSpPr/>
          <p:nvPr/>
        </p:nvSpPr>
        <p:spPr>
          <a:xfrm>
            <a:off x="468538" y="4688400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51" name="Google Shape;1851;p106"/>
          <p:cNvCxnSpPr/>
          <p:nvPr/>
        </p:nvCxnSpPr>
        <p:spPr>
          <a:xfrm flipH="1" rot="10800000">
            <a:off x="387988" y="449235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2" name="Google Shape;1852;p106"/>
          <p:cNvSpPr txBox="1"/>
          <p:nvPr/>
        </p:nvSpPr>
        <p:spPr>
          <a:xfrm>
            <a:off x="854700" y="437090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3" name="Google Shape;1853;p106"/>
          <p:cNvSpPr txBox="1"/>
          <p:nvPr/>
        </p:nvSpPr>
        <p:spPr>
          <a:xfrm>
            <a:off x="854700" y="46711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4" name="Google Shape;1854;p106"/>
          <p:cNvSpPr/>
          <p:nvPr/>
        </p:nvSpPr>
        <p:spPr>
          <a:xfrm>
            <a:off x="1534363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106"/>
          <p:cNvSpPr/>
          <p:nvPr/>
        </p:nvSpPr>
        <p:spPr>
          <a:xfrm>
            <a:off x="2860788" y="2641675"/>
            <a:ext cx="173100" cy="173100"/>
          </a:xfrm>
          <a:prstGeom prst="ellipse">
            <a:avLst/>
          </a:prstGeom>
          <a:solidFill>
            <a:srgbClr val="EC5649"/>
          </a:solidFill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856" name="Google Shape;1856;p106"/>
          <p:cNvCxnSpPr>
            <a:stCxn id="1854" idx="6"/>
            <a:endCxn id="1855" idx="2"/>
          </p:cNvCxnSpPr>
          <p:nvPr/>
        </p:nvCxnSpPr>
        <p:spPr>
          <a:xfrm>
            <a:off x="1707463" y="2728225"/>
            <a:ext cx="11532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57" name="Google Shape;1857;p106"/>
          <p:cNvSpPr/>
          <p:nvPr/>
        </p:nvSpPr>
        <p:spPr>
          <a:xfrm>
            <a:off x="468538" y="4125000"/>
            <a:ext cx="173100" cy="173100"/>
          </a:xfrm>
          <a:prstGeom prst="ellipse">
            <a:avLst/>
          </a:prstGeom>
          <a:solidFill>
            <a:srgbClr val="EC5649"/>
          </a:solidFill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5649"/>
              </a:solidFill>
            </a:endParaRPr>
          </a:p>
        </p:txBody>
      </p:sp>
      <p:sp>
        <p:nvSpPr>
          <p:cNvPr id="1858" name="Google Shape;1858;p106"/>
          <p:cNvSpPr txBox="1"/>
          <p:nvPr/>
        </p:nvSpPr>
        <p:spPr>
          <a:xfrm>
            <a:off x="854700" y="4107750"/>
            <a:ext cx="2179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 failure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59" name="Google Shape;1859;p106"/>
          <p:cNvSpPr/>
          <p:nvPr/>
        </p:nvSpPr>
        <p:spPr>
          <a:xfrm>
            <a:off x="2860800" y="2276575"/>
            <a:ext cx="173100" cy="255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106"/>
          <p:cNvSpPr txBox="1"/>
          <p:nvPr/>
        </p:nvSpPr>
        <p:spPr>
          <a:xfrm>
            <a:off x="2002500" y="1750263"/>
            <a:ext cx="1889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bookings workflow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864" name="Shape 1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" name="Google Shape;1865;p107"/>
          <p:cNvSpPr/>
          <p:nvPr/>
        </p:nvSpPr>
        <p:spPr>
          <a:xfrm>
            <a:off x="1534363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p107"/>
          <p:cNvSpPr/>
          <p:nvPr/>
        </p:nvSpPr>
        <p:spPr>
          <a:xfrm>
            <a:off x="2860788" y="2641675"/>
            <a:ext cx="173100" cy="173100"/>
          </a:xfrm>
          <a:prstGeom prst="ellipse">
            <a:avLst/>
          </a:prstGeom>
          <a:solidFill>
            <a:srgbClr val="EC5649"/>
          </a:solidFill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67" name="Google Shape;1867;p107"/>
          <p:cNvSpPr/>
          <p:nvPr/>
        </p:nvSpPr>
        <p:spPr>
          <a:xfrm>
            <a:off x="3961438" y="2641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68" name="Google Shape;1868;p107"/>
          <p:cNvCxnSpPr>
            <a:stCxn id="1865" idx="6"/>
            <a:endCxn id="1866" idx="2"/>
          </p:cNvCxnSpPr>
          <p:nvPr/>
        </p:nvCxnSpPr>
        <p:spPr>
          <a:xfrm>
            <a:off x="1707463" y="2728225"/>
            <a:ext cx="11532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69" name="Google Shape;1869;p107"/>
          <p:cNvCxnSpPr>
            <a:stCxn id="1866" idx="6"/>
            <a:endCxn id="1867" idx="2"/>
          </p:cNvCxnSpPr>
          <p:nvPr/>
        </p:nvCxnSpPr>
        <p:spPr>
          <a:xfrm>
            <a:off x="3033888" y="27282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0" name="Google Shape;1870;p107"/>
          <p:cNvSpPr/>
          <p:nvPr/>
        </p:nvSpPr>
        <p:spPr>
          <a:xfrm>
            <a:off x="5062088" y="2017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1" name="Google Shape;1871;p107"/>
          <p:cNvSpPr/>
          <p:nvPr/>
        </p:nvSpPr>
        <p:spPr>
          <a:xfrm>
            <a:off x="5062088" y="24337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2" name="Google Shape;1872;p107"/>
          <p:cNvSpPr/>
          <p:nvPr/>
        </p:nvSpPr>
        <p:spPr>
          <a:xfrm>
            <a:off x="5062088" y="28495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3" name="Google Shape;1873;p107"/>
          <p:cNvSpPr/>
          <p:nvPr/>
        </p:nvSpPr>
        <p:spPr>
          <a:xfrm>
            <a:off x="5062088" y="32653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74" name="Google Shape;1874;p107"/>
          <p:cNvCxnSpPr>
            <a:stCxn id="1867" idx="6"/>
            <a:endCxn id="1870" idx="2"/>
          </p:cNvCxnSpPr>
          <p:nvPr/>
        </p:nvCxnSpPr>
        <p:spPr>
          <a:xfrm flipH="1" rot="10800000">
            <a:off x="4134538" y="2104525"/>
            <a:ext cx="927600" cy="6240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5" name="Google Shape;1875;p107"/>
          <p:cNvCxnSpPr>
            <a:endCxn id="1871" idx="2"/>
          </p:cNvCxnSpPr>
          <p:nvPr/>
        </p:nvCxnSpPr>
        <p:spPr>
          <a:xfrm flipH="1" rot="10800000">
            <a:off x="4134488" y="2520325"/>
            <a:ext cx="927600" cy="208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6" name="Google Shape;1876;p107"/>
          <p:cNvCxnSpPr>
            <a:endCxn id="1873" idx="2"/>
          </p:cNvCxnSpPr>
          <p:nvPr/>
        </p:nvCxnSpPr>
        <p:spPr>
          <a:xfrm>
            <a:off x="4134488" y="2728525"/>
            <a:ext cx="927600" cy="623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7" name="Google Shape;1877;p107"/>
          <p:cNvCxnSpPr>
            <a:stCxn id="1867" idx="6"/>
            <a:endCxn id="1872" idx="2"/>
          </p:cNvCxnSpPr>
          <p:nvPr/>
        </p:nvCxnSpPr>
        <p:spPr>
          <a:xfrm>
            <a:off x="4134538" y="2728525"/>
            <a:ext cx="927600" cy="207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78" name="Google Shape;1878;p107"/>
          <p:cNvSpPr txBox="1"/>
          <p:nvPr/>
        </p:nvSpPr>
        <p:spPr>
          <a:xfrm>
            <a:off x="135700" y="126100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Global view!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79" name="Google Shape;1879;p107"/>
          <p:cNvSpPr/>
          <p:nvPr/>
        </p:nvSpPr>
        <p:spPr>
          <a:xfrm>
            <a:off x="468538" y="4688400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0" name="Google Shape;1880;p107"/>
          <p:cNvCxnSpPr/>
          <p:nvPr/>
        </p:nvCxnSpPr>
        <p:spPr>
          <a:xfrm flipH="1" rot="10800000">
            <a:off x="387988" y="449235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1" name="Google Shape;1881;p107"/>
          <p:cNvSpPr txBox="1"/>
          <p:nvPr/>
        </p:nvSpPr>
        <p:spPr>
          <a:xfrm>
            <a:off x="854700" y="437090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2" name="Google Shape;1882;p107"/>
          <p:cNvSpPr txBox="1"/>
          <p:nvPr/>
        </p:nvSpPr>
        <p:spPr>
          <a:xfrm>
            <a:off x="854700" y="46711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3" name="Google Shape;1883;p107"/>
          <p:cNvSpPr/>
          <p:nvPr/>
        </p:nvSpPr>
        <p:spPr>
          <a:xfrm>
            <a:off x="468538" y="4125000"/>
            <a:ext cx="173100" cy="173100"/>
          </a:xfrm>
          <a:prstGeom prst="ellipse">
            <a:avLst/>
          </a:prstGeom>
          <a:solidFill>
            <a:srgbClr val="EC5649"/>
          </a:solidFill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EC5649"/>
              </a:solidFill>
            </a:endParaRPr>
          </a:p>
        </p:txBody>
      </p:sp>
      <p:sp>
        <p:nvSpPr>
          <p:cNvPr id="1884" name="Google Shape;1884;p107"/>
          <p:cNvSpPr txBox="1"/>
          <p:nvPr/>
        </p:nvSpPr>
        <p:spPr>
          <a:xfrm>
            <a:off x="854700" y="4107750"/>
            <a:ext cx="21792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 failure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85" name="Google Shape;1885;p107"/>
          <p:cNvSpPr/>
          <p:nvPr/>
        </p:nvSpPr>
        <p:spPr>
          <a:xfrm>
            <a:off x="6162788" y="20179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107"/>
          <p:cNvSpPr/>
          <p:nvPr/>
        </p:nvSpPr>
        <p:spPr>
          <a:xfrm>
            <a:off x="6162788" y="2849549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C564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87" name="Google Shape;1887;p107"/>
          <p:cNvCxnSpPr>
            <a:endCxn id="1885" idx="2"/>
          </p:cNvCxnSpPr>
          <p:nvPr/>
        </p:nvCxnSpPr>
        <p:spPr>
          <a:xfrm>
            <a:off x="5235188" y="210387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8" name="Google Shape;1888;p107"/>
          <p:cNvCxnSpPr>
            <a:endCxn id="1886" idx="2"/>
          </p:cNvCxnSpPr>
          <p:nvPr/>
        </p:nvCxnSpPr>
        <p:spPr>
          <a:xfrm>
            <a:off x="5235188" y="2935499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EC564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89" name="Google Shape;1889;p107"/>
          <p:cNvSpPr/>
          <p:nvPr/>
        </p:nvSpPr>
        <p:spPr>
          <a:xfrm>
            <a:off x="2860800" y="2276575"/>
            <a:ext cx="173100" cy="255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107"/>
          <p:cNvSpPr txBox="1"/>
          <p:nvPr/>
        </p:nvSpPr>
        <p:spPr>
          <a:xfrm>
            <a:off x="2002500" y="1750263"/>
            <a:ext cx="1889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bookings workflow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891" name="Google Shape;1891;p107"/>
          <p:cNvSpPr/>
          <p:nvPr/>
        </p:nvSpPr>
        <p:spPr>
          <a:xfrm rot="10800000">
            <a:off x="3348825" y="2965963"/>
            <a:ext cx="173100" cy="255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107"/>
          <p:cNvSpPr txBox="1"/>
          <p:nvPr/>
        </p:nvSpPr>
        <p:spPr>
          <a:xfrm>
            <a:off x="2490525" y="3252750"/>
            <a:ext cx="1889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Top locations dataset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896" name="Shape 1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7" name="Google Shape;1897;p108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98" name="Google Shape;1898;p108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99" name="Google Shape;1899;p108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00" name="Google Shape;1900;p108"/>
          <p:cNvSpPr txBox="1"/>
          <p:nvPr/>
        </p:nvSpPr>
        <p:spPr>
          <a:xfrm>
            <a:off x="1358689" y="868356"/>
            <a:ext cx="5403600" cy="7977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Bookings (ALL)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1" name="Google Shape;1901;p108"/>
          <p:cNvSpPr txBox="1"/>
          <p:nvPr/>
        </p:nvSpPr>
        <p:spPr>
          <a:xfrm>
            <a:off x="4905275" y="1258525"/>
            <a:ext cx="18642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created: feb. 15, 2010</a:t>
            </a:r>
            <a:endParaRPr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2" name="Google Shape;1902;p108"/>
          <p:cNvSpPr txBox="1"/>
          <p:nvPr/>
        </p:nvSpPr>
        <p:spPr>
          <a:xfrm>
            <a:off x="1383500" y="1260875"/>
            <a:ext cx="35217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i="1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3" name="Google Shape;1903;p108"/>
          <p:cNvSpPr txBox="1"/>
          <p:nvPr/>
        </p:nvSpPr>
        <p:spPr>
          <a:xfrm>
            <a:off x="1336813" y="2387750"/>
            <a:ext cx="2904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Owner: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Data Engineering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4" name="Google Shape;1904;p108"/>
          <p:cNvSpPr txBox="1"/>
          <p:nvPr/>
        </p:nvSpPr>
        <p:spPr>
          <a:xfrm>
            <a:off x="1336813" y="32259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Location: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s3://room_bookings/raw/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905" name="Google Shape;1905;p108"/>
          <p:cNvCxnSpPr/>
          <p:nvPr/>
        </p:nvCxnSpPr>
        <p:spPr>
          <a:xfrm flipH="1" rot="10800000">
            <a:off x="1429332" y="2259091"/>
            <a:ext cx="5298000" cy="90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6" name="Google Shape;1906;p108"/>
          <p:cNvSpPr txBox="1"/>
          <p:nvPr/>
        </p:nvSpPr>
        <p:spPr>
          <a:xfrm>
            <a:off x="1336822" y="1815029"/>
            <a:ext cx="29040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Info</a:t>
            </a:r>
            <a:endParaRPr sz="21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7" name="Google Shape;1907;p108"/>
          <p:cNvSpPr txBox="1"/>
          <p:nvPr/>
        </p:nvSpPr>
        <p:spPr>
          <a:xfrm>
            <a:off x="1336813" y="36411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Schema: </a:t>
            </a:r>
            <a:r>
              <a:rPr lang="en" sz="18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https://registry.wework.com/schemas/ids/</a:t>
            </a:r>
            <a:r>
              <a:rPr lang="en" sz="1700">
                <a:solidFill>
                  <a:srgbClr val="3A3A3A"/>
                </a:solidFill>
                <a:highlight>
                  <a:srgbClr val="FFF2CC"/>
                </a:highlight>
                <a:latin typeface="Karla"/>
                <a:ea typeface="Karla"/>
                <a:cs typeface="Karla"/>
                <a:sym typeface="Karla"/>
              </a:rPr>
              <a:t>2</a:t>
            </a:r>
            <a:endParaRPr sz="1700">
              <a:solidFill>
                <a:srgbClr val="3A3A3A"/>
              </a:solidFill>
              <a:highlight>
                <a:srgbClr val="FFF2CC"/>
              </a:highlight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8" name="Google Shape;1908;p108"/>
          <p:cNvSpPr txBox="1"/>
          <p:nvPr/>
        </p:nvSpPr>
        <p:spPr>
          <a:xfrm>
            <a:off x="1336813" y="2802950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Updated: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Hourly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09" name="Google Shape;1909;p108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1910" name="Google Shape;1910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11" name="Google Shape;1911;p108"/>
          <p:cNvSpPr txBox="1"/>
          <p:nvPr/>
        </p:nvSpPr>
        <p:spPr>
          <a:xfrm>
            <a:off x="1336813" y="4066975"/>
            <a:ext cx="64266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Description: </a:t>
            </a:r>
            <a:r>
              <a:rPr lang="en" sz="18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All room bookings since beginning of time</a:t>
            </a:r>
            <a:endParaRPr sz="18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912" name="Google Shape;1912;p108"/>
          <p:cNvCxnSpPr/>
          <p:nvPr/>
        </p:nvCxnSpPr>
        <p:spPr>
          <a:xfrm flipH="1" rot="10800000">
            <a:off x="7179021" y="3871050"/>
            <a:ext cx="437700" cy="300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13" name="Google Shape;1913;p108"/>
          <p:cNvSpPr txBox="1"/>
          <p:nvPr/>
        </p:nvSpPr>
        <p:spPr>
          <a:xfrm>
            <a:off x="7609425" y="3663541"/>
            <a:ext cx="15345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Oh, version bumped!</a:t>
            </a:r>
            <a:endParaRPr b="1" sz="18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914" name="Google Shape;1914;p108"/>
          <p:cNvPicPr preferRelativeResize="0"/>
          <p:nvPr/>
        </p:nvPicPr>
        <p:blipFill rotWithShape="1">
          <a:blip r:embed="rId4">
            <a:alphaModFix/>
          </a:blip>
          <a:srcRect b="12234" l="0" r="0" t="0"/>
          <a:stretch/>
        </p:blipFill>
        <p:spPr>
          <a:xfrm>
            <a:off x="457188" y="868339"/>
            <a:ext cx="810850" cy="711620"/>
          </a:xfrm>
          <a:prstGeom prst="rect">
            <a:avLst/>
          </a:prstGeom>
          <a:noFill/>
          <a:ln>
            <a:noFill/>
          </a:ln>
        </p:spPr>
      </p:pic>
      <p:sp>
        <p:nvSpPr>
          <p:cNvPr id="1915" name="Google Shape;1915;p108"/>
          <p:cNvSpPr txBox="1"/>
          <p:nvPr/>
        </p:nvSpPr>
        <p:spPr>
          <a:xfrm>
            <a:off x="6222875" y="959425"/>
            <a:ext cx="437700" cy="299100"/>
          </a:xfrm>
          <a:prstGeom prst="rect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S3</a:t>
            </a:r>
            <a:endParaRPr b="1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919" name="Shape 1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0" name="Google Shape;1920;p109"/>
          <p:cNvSpPr/>
          <p:nvPr/>
        </p:nvSpPr>
        <p:spPr>
          <a:xfrm>
            <a:off x="1534363" y="26416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1" name="Google Shape;1921;p109"/>
          <p:cNvSpPr/>
          <p:nvPr/>
        </p:nvSpPr>
        <p:spPr>
          <a:xfrm>
            <a:off x="2860788" y="2641675"/>
            <a:ext cx="173100" cy="173100"/>
          </a:xfrm>
          <a:prstGeom prst="ellipse">
            <a:avLst/>
          </a:prstGeom>
          <a:solidFill>
            <a:srgbClr val="7BA7D8"/>
          </a:solidFill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22" name="Google Shape;1922;p109"/>
          <p:cNvSpPr/>
          <p:nvPr/>
        </p:nvSpPr>
        <p:spPr>
          <a:xfrm>
            <a:off x="3961438" y="2641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3" name="Google Shape;1923;p109"/>
          <p:cNvCxnSpPr>
            <a:stCxn id="1920" idx="6"/>
            <a:endCxn id="1921" idx="2"/>
          </p:cNvCxnSpPr>
          <p:nvPr/>
        </p:nvCxnSpPr>
        <p:spPr>
          <a:xfrm>
            <a:off x="1707463" y="2728225"/>
            <a:ext cx="1153200" cy="600"/>
          </a:xfrm>
          <a:prstGeom prst="curvedConnector3">
            <a:avLst>
              <a:gd fmla="val 50005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24" name="Google Shape;1924;p109"/>
          <p:cNvCxnSpPr>
            <a:stCxn id="1921" idx="6"/>
            <a:endCxn id="1922" idx="2"/>
          </p:cNvCxnSpPr>
          <p:nvPr/>
        </p:nvCxnSpPr>
        <p:spPr>
          <a:xfrm>
            <a:off x="3033888" y="2728225"/>
            <a:ext cx="927600" cy="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7BA7D8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925" name="Google Shape;1925;p109"/>
          <p:cNvSpPr/>
          <p:nvPr/>
        </p:nvSpPr>
        <p:spPr>
          <a:xfrm>
            <a:off x="5062088" y="20179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6" name="Google Shape;1926;p109"/>
          <p:cNvSpPr/>
          <p:nvPr/>
        </p:nvSpPr>
        <p:spPr>
          <a:xfrm>
            <a:off x="5062088" y="24337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109"/>
          <p:cNvSpPr/>
          <p:nvPr/>
        </p:nvSpPr>
        <p:spPr>
          <a:xfrm>
            <a:off x="5062088" y="28495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109"/>
          <p:cNvSpPr/>
          <p:nvPr/>
        </p:nvSpPr>
        <p:spPr>
          <a:xfrm>
            <a:off x="5062088" y="326537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9" name="Google Shape;1929;p109"/>
          <p:cNvCxnSpPr>
            <a:stCxn id="1922" idx="6"/>
            <a:endCxn id="1925" idx="2"/>
          </p:cNvCxnSpPr>
          <p:nvPr/>
        </p:nvCxnSpPr>
        <p:spPr>
          <a:xfrm flipH="1" rot="10800000">
            <a:off x="4134538" y="2104525"/>
            <a:ext cx="927600" cy="6240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0" name="Google Shape;1930;p109"/>
          <p:cNvCxnSpPr>
            <a:endCxn id="1926" idx="2"/>
          </p:cNvCxnSpPr>
          <p:nvPr/>
        </p:nvCxnSpPr>
        <p:spPr>
          <a:xfrm flipH="1" rot="10800000">
            <a:off x="4134488" y="2520325"/>
            <a:ext cx="927600" cy="2082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1" name="Google Shape;1931;p109"/>
          <p:cNvCxnSpPr>
            <a:endCxn id="1928" idx="2"/>
          </p:cNvCxnSpPr>
          <p:nvPr/>
        </p:nvCxnSpPr>
        <p:spPr>
          <a:xfrm>
            <a:off x="4134488" y="2728525"/>
            <a:ext cx="927600" cy="6234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2" name="Google Shape;1932;p109"/>
          <p:cNvCxnSpPr>
            <a:stCxn id="1922" idx="6"/>
            <a:endCxn id="1927" idx="2"/>
          </p:cNvCxnSpPr>
          <p:nvPr/>
        </p:nvCxnSpPr>
        <p:spPr>
          <a:xfrm>
            <a:off x="4134538" y="2728525"/>
            <a:ext cx="927600" cy="207600"/>
          </a:xfrm>
          <a:prstGeom prst="curvedConnector3">
            <a:avLst>
              <a:gd fmla="val 49997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3" name="Google Shape;1933;p109"/>
          <p:cNvSpPr txBox="1"/>
          <p:nvPr/>
        </p:nvSpPr>
        <p:spPr>
          <a:xfrm>
            <a:off x="135700" y="126100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Patch, deploy, trigger</a:t>
            </a:r>
            <a:r>
              <a:rPr b="1" lang="en" sz="300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!</a:t>
            </a:r>
            <a:endParaRPr sz="300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4" name="Google Shape;1934;p109"/>
          <p:cNvSpPr/>
          <p:nvPr/>
        </p:nvSpPr>
        <p:spPr>
          <a:xfrm>
            <a:off x="468538" y="4688400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35" name="Google Shape;1935;p109"/>
          <p:cNvCxnSpPr/>
          <p:nvPr/>
        </p:nvCxnSpPr>
        <p:spPr>
          <a:xfrm flipH="1" rot="10800000">
            <a:off x="387988" y="4492350"/>
            <a:ext cx="334200" cy="1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rgbClr val="99999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36" name="Google Shape;1936;p109"/>
          <p:cNvSpPr txBox="1"/>
          <p:nvPr/>
        </p:nvSpPr>
        <p:spPr>
          <a:xfrm>
            <a:off x="854700" y="437090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Dataset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7" name="Google Shape;1937;p109"/>
          <p:cNvSpPr txBox="1"/>
          <p:nvPr/>
        </p:nvSpPr>
        <p:spPr>
          <a:xfrm>
            <a:off x="854700" y="46711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Job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38" name="Google Shape;1938;p109"/>
          <p:cNvSpPr/>
          <p:nvPr/>
        </p:nvSpPr>
        <p:spPr>
          <a:xfrm>
            <a:off x="6162788" y="2017925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9" name="Google Shape;1939;p109"/>
          <p:cNvSpPr/>
          <p:nvPr/>
        </p:nvSpPr>
        <p:spPr>
          <a:xfrm>
            <a:off x="6162788" y="2849549"/>
            <a:ext cx="173100" cy="173100"/>
          </a:xfrm>
          <a:prstGeom prst="ellipse">
            <a:avLst/>
          </a:prstGeom>
          <a:noFill/>
          <a:ln cap="flat" cmpd="sng" w="28575">
            <a:solidFill>
              <a:srgbClr val="7BA7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40" name="Google Shape;1940;p109"/>
          <p:cNvCxnSpPr>
            <a:endCxn id="1938" idx="2"/>
          </p:cNvCxnSpPr>
          <p:nvPr/>
        </p:nvCxnSpPr>
        <p:spPr>
          <a:xfrm>
            <a:off x="5235188" y="2103875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1" name="Google Shape;1941;p109"/>
          <p:cNvCxnSpPr>
            <a:endCxn id="1939" idx="2"/>
          </p:cNvCxnSpPr>
          <p:nvPr/>
        </p:nvCxnSpPr>
        <p:spPr>
          <a:xfrm>
            <a:off x="5235188" y="2935499"/>
            <a:ext cx="927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2" name="Google Shape;1942;p109"/>
          <p:cNvSpPr/>
          <p:nvPr/>
        </p:nvSpPr>
        <p:spPr>
          <a:xfrm>
            <a:off x="2860800" y="2276575"/>
            <a:ext cx="173100" cy="255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109"/>
          <p:cNvSpPr txBox="1"/>
          <p:nvPr/>
        </p:nvSpPr>
        <p:spPr>
          <a:xfrm>
            <a:off x="2002500" y="1750263"/>
            <a:ext cx="1889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Room bookings workflow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4" name="Google Shape;1944;p109"/>
          <p:cNvSpPr/>
          <p:nvPr/>
        </p:nvSpPr>
        <p:spPr>
          <a:xfrm rot="10800000">
            <a:off x="3348825" y="2965963"/>
            <a:ext cx="173100" cy="255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109"/>
          <p:cNvSpPr txBox="1"/>
          <p:nvPr/>
        </p:nvSpPr>
        <p:spPr>
          <a:xfrm>
            <a:off x="2490525" y="3252750"/>
            <a:ext cx="18897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Top locations dataset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1946" name="Google Shape;1946;p109"/>
          <p:cNvCxnSpPr/>
          <p:nvPr/>
        </p:nvCxnSpPr>
        <p:spPr>
          <a:xfrm>
            <a:off x="387995" y="4174438"/>
            <a:ext cx="345600" cy="600"/>
          </a:xfrm>
          <a:prstGeom prst="curvedConnector3">
            <a:avLst>
              <a:gd fmla="val 50000" name="adj1"/>
            </a:avLst>
          </a:prstGeom>
          <a:noFill/>
          <a:ln cap="flat" cmpd="sng" w="19050">
            <a:solidFill>
              <a:srgbClr val="7BA7D8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1947" name="Google Shape;1947;p109"/>
          <p:cNvSpPr txBox="1"/>
          <p:nvPr/>
        </p:nvSpPr>
        <p:spPr>
          <a:xfrm>
            <a:off x="848596" y="4070650"/>
            <a:ext cx="8529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Trigger</a:t>
            </a:r>
            <a:endParaRPr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id="1948" name="Google Shape;1948;p109"/>
          <p:cNvPicPr preferRelativeResize="0"/>
          <p:nvPr/>
        </p:nvPicPr>
        <p:blipFill rotWithShape="1">
          <a:blip r:embed="rId3">
            <a:alphaModFix/>
          </a:blip>
          <a:srcRect b="15683" l="6169" r="10684" t="3180"/>
          <a:stretch/>
        </p:blipFill>
        <p:spPr>
          <a:xfrm>
            <a:off x="3813172" y="2017973"/>
            <a:ext cx="469649" cy="458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952" name="Shape 1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3" name="Google Shape;1953;p110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954" name="Google Shape;1954;p110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955" name="Google Shape;1955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6" name="Google Shape;1956;p110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57" name="Google Shape;1957;p110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8" name="Google Shape;1958;p110"/>
          <p:cNvSpPr txBox="1"/>
          <p:nvPr/>
        </p:nvSpPr>
        <p:spPr>
          <a:xfrm>
            <a:off x="531525" y="1289675"/>
            <a:ext cx="54000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9" name="Google Shape;1959;p110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60" name="Google Shape;1960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00040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1" name="Google Shape;1961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40815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2" name="Google Shape;1962;p1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772125"/>
            <a:ext cx="614575" cy="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966" name="Shape 1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7" name="Google Shape;1967;p111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968" name="Google Shape;1968;p111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969" name="Google Shape;1969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0" name="Google Shape;1970;p111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71" name="Google Shape;1971;p111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2" name="Google Shape;1972;p111"/>
          <p:cNvSpPr txBox="1"/>
          <p:nvPr/>
        </p:nvSpPr>
        <p:spPr>
          <a:xfrm>
            <a:off x="531525" y="1289675"/>
            <a:ext cx="54000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C5649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3" name="Google Shape;1973;p111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74" name="Google Shape;1974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00040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5" name="Google Shape;1975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40815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6" name="Google Shape;1976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772125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7" name="Google Shape;1977;p1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2158588"/>
            <a:ext cx="614575" cy="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3A3A3A"/>
        </a:solidFill>
      </p:bgPr>
    </p:bg>
    <p:spTree>
      <p:nvGrpSpPr>
        <p:cNvPr id="1981" name="Shape 1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2" name="Google Shape;1982;p112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983" name="Google Shape;1983;p112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WeWork-Logo-1000x250-white.png" id="1984" name="Google Shape;1984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580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5" name="Google Shape;1985;p112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86" name="Google Shape;1986;p112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EC5649"/>
                </a:solidFill>
                <a:latin typeface="Karla"/>
                <a:ea typeface="Karla"/>
                <a:cs typeface="Karla"/>
                <a:sym typeface="Karla"/>
              </a:rPr>
              <a:t>Problems</a:t>
            </a:r>
            <a:endParaRPr sz="3000">
              <a:solidFill>
                <a:srgbClr val="EC564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7" name="Google Shape;1987;p112"/>
          <p:cNvSpPr txBox="1"/>
          <p:nvPr/>
        </p:nvSpPr>
        <p:spPr>
          <a:xfrm>
            <a:off x="531525" y="1289675"/>
            <a:ext cx="5400000" cy="24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What’s our job’s input dataset?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Does the dataset have an owner?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How often is the dataset updated?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Coordinate changes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666666"/>
                </a:solidFill>
                <a:latin typeface="Karla"/>
                <a:ea typeface="Karla"/>
                <a:cs typeface="Karla"/>
                <a:sym typeface="Karla"/>
              </a:rPr>
              <a:t>Figure out backfills</a:t>
            </a:r>
            <a:endParaRPr sz="2400">
              <a:solidFill>
                <a:srgbClr val="666666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9999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8" name="Google Shape;1988;p112"/>
          <p:cNvSpPr txBox="1"/>
          <p:nvPr/>
        </p:nvSpPr>
        <p:spPr>
          <a:xfrm>
            <a:off x="383900" y="63250"/>
            <a:ext cx="4949400" cy="415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 Room bookings pipeline (take 2) 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989" name="Google Shape;1989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00040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0" name="Google Shape;1990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408150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1" name="Google Shape;1991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1772125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2" name="Google Shape;1992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2158588"/>
            <a:ext cx="614575" cy="61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3" name="Google Shape;1993;p1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83925" y="2543838"/>
            <a:ext cx="614575" cy="61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997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p113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cxnSp>
        <p:nvCxnSpPr>
          <p:cNvPr id="1999" name="Google Shape;1999;p113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00" name="Google Shape;2000;p113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01" name="Google Shape;2001;p113"/>
          <p:cNvSpPr txBox="1"/>
          <p:nvPr/>
        </p:nvSpPr>
        <p:spPr>
          <a:xfrm>
            <a:off x="457200" y="569775"/>
            <a:ext cx="23214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RECAP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2" name="Google Shape;2002;p113"/>
          <p:cNvSpPr txBox="1"/>
          <p:nvPr/>
        </p:nvSpPr>
        <p:spPr>
          <a:xfrm>
            <a:off x="531525" y="1289675"/>
            <a:ext cx="6187800" cy="16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Make it trival to discovery datasets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Global context when debugging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Easily handle backfills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Datasets as dependencies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descr="WeWork-Logo-1000x250-white.png" id="2003" name="Google Shape;2003;p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3"/>
          <p:cNvSpPr txBox="1"/>
          <p:nvPr/>
        </p:nvSpPr>
        <p:spPr>
          <a:xfrm>
            <a:off x="3244803" y="1725450"/>
            <a:ext cx="2654400" cy="61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Karla"/>
                <a:ea typeface="Karla"/>
                <a:cs typeface="Karla"/>
                <a:sym typeface="Karla"/>
              </a:rPr>
              <a:t>Freedom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4" name="Google Shape;194;p33"/>
          <p:cNvSpPr txBox="1"/>
          <p:nvPr/>
        </p:nvSpPr>
        <p:spPr>
          <a:xfrm>
            <a:off x="3244800" y="2336550"/>
            <a:ext cx="2654400" cy="108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Experiment</a:t>
            </a:r>
            <a:endParaRPr sz="2100">
              <a:latin typeface="Karla"/>
              <a:ea typeface="Karla"/>
              <a:cs typeface="Karla"/>
              <a:sym typeface="Karl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Flexible</a:t>
            </a:r>
            <a:endParaRPr sz="2100">
              <a:latin typeface="Karla"/>
              <a:ea typeface="Karla"/>
              <a:cs typeface="Karla"/>
              <a:sym typeface="Karl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Self-sufficient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5" name="Google Shape;195;p33"/>
          <p:cNvSpPr txBox="1"/>
          <p:nvPr/>
        </p:nvSpPr>
        <p:spPr>
          <a:xfrm>
            <a:off x="6140228" y="1725450"/>
            <a:ext cx="2654400" cy="61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Karla"/>
                <a:ea typeface="Karla"/>
                <a:cs typeface="Karla"/>
                <a:sym typeface="Karla"/>
              </a:rPr>
              <a:t>Accountability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6" name="Google Shape;196;p33"/>
          <p:cNvSpPr txBox="1"/>
          <p:nvPr/>
        </p:nvSpPr>
        <p:spPr>
          <a:xfrm>
            <a:off x="6140225" y="2336550"/>
            <a:ext cx="2654400" cy="108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Cost</a:t>
            </a:r>
            <a:endParaRPr sz="2100">
              <a:latin typeface="Karla"/>
              <a:ea typeface="Karla"/>
              <a:cs typeface="Karla"/>
              <a:sym typeface="Karl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Trust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7" name="Google Shape;197;p33"/>
          <p:cNvSpPr txBox="1"/>
          <p:nvPr/>
        </p:nvSpPr>
        <p:spPr>
          <a:xfrm>
            <a:off x="349378" y="1725450"/>
            <a:ext cx="2654400" cy="6111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latin typeface="Karla"/>
                <a:ea typeface="Karla"/>
                <a:cs typeface="Karla"/>
                <a:sym typeface="Karla"/>
              </a:rPr>
              <a:t>Self-service</a:t>
            </a:r>
            <a:endParaRPr sz="24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8" name="Google Shape;198;p33"/>
          <p:cNvSpPr txBox="1"/>
          <p:nvPr/>
        </p:nvSpPr>
        <p:spPr>
          <a:xfrm>
            <a:off x="349375" y="2336550"/>
            <a:ext cx="2654400" cy="1081500"/>
          </a:xfrm>
          <a:prstGeom prst="rect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Discover</a:t>
            </a:r>
            <a:endParaRPr sz="2100">
              <a:latin typeface="Karla"/>
              <a:ea typeface="Karla"/>
              <a:cs typeface="Karla"/>
              <a:sym typeface="Karl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Explore</a:t>
            </a:r>
            <a:endParaRPr sz="2100">
              <a:latin typeface="Karla"/>
              <a:ea typeface="Karla"/>
              <a:cs typeface="Karla"/>
              <a:sym typeface="Karla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100"/>
              <a:buFont typeface="Karla"/>
              <a:buChar char="●"/>
            </a:pPr>
            <a:r>
              <a:rPr lang="en" sz="2100">
                <a:latin typeface="Karla"/>
                <a:ea typeface="Karla"/>
                <a:cs typeface="Karla"/>
                <a:sym typeface="Karla"/>
              </a:rPr>
              <a:t>Global context</a:t>
            </a:r>
            <a:endParaRPr sz="21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99" name="Google Shape;199;p33"/>
          <p:cNvSpPr txBox="1"/>
          <p:nvPr/>
        </p:nvSpPr>
        <p:spPr>
          <a:xfrm>
            <a:off x="349380" y="598025"/>
            <a:ext cx="6995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800">
                <a:latin typeface="Karla"/>
                <a:ea typeface="Karla"/>
                <a:cs typeface="Karla"/>
                <a:sym typeface="Karla"/>
              </a:rPr>
              <a:t>A healthy data ecosystem</a:t>
            </a:r>
            <a:endParaRPr sz="3800">
              <a:latin typeface="Karla"/>
              <a:ea typeface="Karla"/>
              <a:cs typeface="Karla"/>
              <a:sym typeface="Karla"/>
            </a:endParaRPr>
          </a:p>
        </p:txBody>
      </p:sp>
      <p:pic>
        <p:nvPicPr>
          <p:cNvPr descr="WeWork-Logo-1000x250-white.png" id="200" name="Google Shape;20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33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7" name="Shape 2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8" name="Google Shape;2008;p114"/>
          <p:cNvSpPr txBox="1"/>
          <p:nvPr/>
        </p:nvSpPr>
        <p:spPr>
          <a:xfrm>
            <a:off x="1208030" y="2301650"/>
            <a:ext cx="69957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8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Future work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09" name="Google Shape;2009;p114"/>
          <p:cNvSpPr txBox="1"/>
          <p:nvPr/>
        </p:nvSpPr>
        <p:spPr>
          <a:xfrm>
            <a:off x="126094" y="2230750"/>
            <a:ext cx="10359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7BA7D8"/>
                </a:solidFill>
                <a:highlight>
                  <a:srgbClr val="EFEFEF"/>
                </a:highlight>
                <a:latin typeface="Roboto Mono"/>
                <a:ea typeface="Roboto Mono"/>
                <a:cs typeface="Roboto Mono"/>
                <a:sym typeface="Roboto Mono"/>
              </a:rPr>
              <a:t>05</a:t>
            </a:r>
            <a:r>
              <a:rPr lang="en" sz="2400">
                <a:solidFill>
                  <a:schemeClr val="lt1"/>
                </a:solidFill>
                <a:latin typeface="Roboto Mono Light"/>
                <a:ea typeface="Roboto Mono Light"/>
                <a:cs typeface="Roboto Mono Light"/>
                <a:sym typeface="Roboto Mono Light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3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115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2015" name="Google Shape;2015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6" name="Google Shape;2016;p115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17" name="Google Shape;2017;p115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WeWork + </a:t>
            </a:r>
            <a:r>
              <a:rPr b="1" lang="en" sz="3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rPr>
              <a:t>Marquez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18" name="Google Shape;2018;p115"/>
          <p:cNvSpPr txBox="1"/>
          <p:nvPr/>
        </p:nvSpPr>
        <p:spPr>
          <a:xfrm>
            <a:off x="383900" y="1293875"/>
            <a:ext cx="6999300" cy="209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b="1"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Data platform</a:t>
            </a: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 built around </a:t>
            </a:r>
            <a:r>
              <a:rPr b="1"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Marquez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b="1"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Internal integrations</a:t>
            </a:r>
            <a:endParaRPr b="1"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Scheduling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Batching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Streaming</a:t>
            </a:r>
            <a:endParaRPr sz="22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19" name="Google Shape;2019;p115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20" name="Google Shape;2020;p115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Future work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4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5" name="Google Shape;2025;p116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2026" name="Google Shape;2026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27" name="Google Shape;2027;p116"/>
          <p:cNvCxnSpPr/>
          <p:nvPr/>
        </p:nvCxnSpPr>
        <p:spPr>
          <a:xfrm>
            <a:off x="457200" y="456778"/>
            <a:ext cx="82299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28" name="Google Shape;2028;p116"/>
          <p:cNvSpPr txBox="1"/>
          <p:nvPr/>
        </p:nvSpPr>
        <p:spPr>
          <a:xfrm>
            <a:off x="344150" y="569775"/>
            <a:ext cx="4813800" cy="6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Karla"/>
                <a:ea typeface="Karla"/>
                <a:cs typeface="Karla"/>
                <a:sym typeface="Karla"/>
              </a:rPr>
              <a:t>Roadmap</a:t>
            </a:r>
            <a:endParaRPr sz="30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29" name="Google Shape;2029;p116"/>
          <p:cNvSpPr txBox="1"/>
          <p:nvPr/>
        </p:nvSpPr>
        <p:spPr>
          <a:xfrm>
            <a:off x="383900" y="1293875"/>
            <a:ext cx="6999300" cy="19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b="1"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Short-term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Release</a:t>
            </a: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 Marquez </a:t>
            </a:r>
            <a:r>
              <a:rPr lang="en" sz="2200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r>
              <a:rPr lang="en" sz="22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r>
              <a:rPr lang="en" sz="2200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r>
              <a:rPr lang="en" sz="22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.</a:t>
            </a:r>
            <a:r>
              <a:rPr lang="en" sz="2200">
                <a:solidFill>
                  <a:srgbClr val="3A3A3A"/>
                </a:solidFill>
                <a:latin typeface="Roboto Mono"/>
                <a:ea typeface="Roboto Mono"/>
                <a:cs typeface="Roboto Mono"/>
                <a:sym typeface="Roboto Mono"/>
              </a:rPr>
              <a:t>0</a:t>
            </a:r>
            <a:endParaRPr sz="2200"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Docs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●"/>
            </a:pPr>
            <a:r>
              <a:rPr b="1"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Long-term</a:t>
            </a:r>
            <a:endParaRPr b="1"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BA7D8"/>
              </a:buClr>
              <a:buSzPts val="2400"/>
              <a:buFont typeface="Karla"/>
              <a:buChar char="○"/>
            </a:pPr>
            <a:r>
              <a:rPr lang="en" sz="24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Marquez UI</a:t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3A3A3A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30" name="Google Shape;2030;p116"/>
          <p:cNvSpPr txBox="1"/>
          <p:nvPr/>
        </p:nvSpPr>
        <p:spPr>
          <a:xfrm>
            <a:off x="7312429" y="63250"/>
            <a:ext cx="14541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wslulciuc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31" name="Google Shape;2031;p116"/>
          <p:cNvSpPr txBox="1"/>
          <p:nvPr/>
        </p:nvSpPr>
        <p:spPr>
          <a:xfrm>
            <a:off x="383899" y="63250"/>
            <a:ext cx="3720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Marquez: Future work</a:t>
            </a:r>
            <a:endParaRPr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5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6" name="Google Shape;2036;p117"/>
          <p:cNvSpPr/>
          <p:nvPr/>
        </p:nvSpPr>
        <p:spPr>
          <a:xfrm>
            <a:off x="4199850" y="3844625"/>
            <a:ext cx="744300" cy="765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7" name="Google Shape;2037;p117"/>
          <p:cNvSpPr txBox="1"/>
          <p:nvPr/>
        </p:nvSpPr>
        <p:spPr>
          <a:xfrm>
            <a:off x="425400" y="1958850"/>
            <a:ext cx="82932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7BA7D8"/>
                </a:solidFill>
                <a:latin typeface="Karla"/>
                <a:ea typeface="Karla"/>
                <a:cs typeface="Karla"/>
                <a:sym typeface="Karla"/>
              </a:rPr>
              <a:t>github.com/MarquezProject</a:t>
            </a:r>
            <a:endParaRPr b="1" sz="3000">
              <a:solidFill>
                <a:srgbClr val="7BA7D8"/>
              </a:solidFill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38" name="Google Shape;2038;p117"/>
          <p:cNvSpPr txBox="1"/>
          <p:nvPr/>
        </p:nvSpPr>
        <p:spPr>
          <a:xfrm>
            <a:off x="3014551" y="2615250"/>
            <a:ext cx="31149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999999"/>
                </a:solidFill>
                <a:latin typeface="Karla"/>
                <a:ea typeface="Karla"/>
                <a:cs typeface="Karla"/>
                <a:sym typeface="Karla"/>
              </a:rPr>
              <a:t>@</a:t>
            </a:r>
            <a:r>
              <a:rPr lang="en" sz="24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MarquezProject</a:t>
            </a:r>
            <a:endParaRPr sz="24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2039" name="Google Shape;2039;p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8715" y="2683160"/>
            <a:ext cx="461051" cy="37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43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4" name="Google Shape;2044;p118"/>
          <p:cNvSpPr txBox="1"/>
          <p:nvPr/>
        </p:nvSpPr>
        <p:spPr>
          <a:xfrm>
            <a:off x="425400" y="2243550"/>
            <a:ext cx="82932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Karla"/>
                <a:ea typeface="Karla"/>
                <a:cs typeface="Karla"/>
                <a:sym typeface="Karla"/>
              </a:rPr>
              <a:t>Thanks!</a:t>
            </a:r>
            <a:endParaRPr b="1" sz="3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45" name="Google Shape;2045;p118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46" name="Google Shape;2046;p118"/>
          <p:cNvSpPr txBox="1"/>
          <p:nvPr/>
        </p:nvSpPr>
        <p:spPr>
          <a:xfrm>
            <a:off x="3595350" y="4605425"/>
            <a:ext cx="1953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DataEngConf NYC ‘18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2047" name="Google Shape;2047;p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1" name="Shape 2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Google Shape;2052;p119"/>
          <p:cNvPicPr preferRelativeResize="0"/>
          <p:nvPr/>
        </p:nvPicPr>
        <p:blipFill rotWithShape="1">
          <a:blip r:embed="rId3">
            <a:alphaModFix/>
          </a:blip>
          <a:srcRect b="0" l="13878" r="13878" t="0"/>
          <a:stretch/>
        </p:blipFill>
        <p:spPr>
          <a:xfrm>
            <a:off x="3931925" y="0"/>
            <a:ext cx="5212073" cy="514315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eWork-Logo-1000x250-white.png" id="2053" name="Google Shape;2053;p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4" name="Google Shape;2054;p119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55" name="Google Shape;2055;p119"/>
          <p:cNvSpPr txBox="1"/>
          <p:nvPr/>
        </p:nvSpPr>
        <p:spPr>
          <a:xfrm>
            <a:off x="555225" y="1869000"/>
            <a:ext cx="3094800" cy="12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700"/>
              <a:buFont typeface="Karla"/>
              <a:buNone/>
            </a:pPr>
            <a:r>
              <a:rPr b="1" lang="en" sz="4800">
                <a:latin typeface="Karla"/>
                <a:ea typeface="Karla"/>
                <a:cs typeface="Karla"/>
                <a:sym typeface="Karla"/>
              </a:rPr>
              <a:t>We’re hiring!</a:t>
            </a:r>
            <a:endParaRPr b="1" sz="48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56" name="Google Shape;2056;p119"/>
          <p:cNvSpPr txBox="1"/>
          <p:nvPr/>
        </p:nvSpPr>
        <p:spPr>
          <a:xfrm>
            <a:off x="395592" y="3734541"/>
            <a:ext cx="3983400" cy="3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c</a:t>
            </a:r>
            <a:r>
              <a:rPr lang="en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ontact: willy.lulciuc@wework.com</a:t>
            </a:r>
            <a:endParaRPr>
              <a:solidFill>
                <a:srgbClr val="3A3A3A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2060" name="Shape 2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1" name="Google Shape;2061;p120"/>
          <p:cNvSpPr txBox="1"/>
          <p:nvPr/>
        </p:nvSpPr>
        <p:spPr>
          <a:xfrm>
            <a:off x="425400" y="2243550"/>
            <a:ext cx="8293200" cy="65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Karla"/>
                <a:ea typeface="Karla"/>
                <a:cs typeface="Karla"/>
                <a:sym typeface="Karla"/>
              </a:rPr>
              <a:t>Questions?</a:t>
            </a:r>
            <a:endParaRPr b="1" sz="3600"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062" name="Google Shape;2062;p120"/>
          <p:cNvSpPr txBox="1"/>
          <p:nvPr/>
        </p:nvSpPr>
        <p:spPr>
          <a:xfrm>
            <a:off x="1068504" y="4645200"/>
            <a:ext cx="16050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 Platform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63" name="Google Shape;2063;p120"/>
          <p:cNvSpPr txBox="1"/>
          <p:nvPr/>
        </p:nvSpPr>
        <p:spPr>
          <a:xfrm>
            <a:off x="3595350" y="4605425"/>
            <a:ext cx="1953600" cy="33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DataEngConf NYC ‘18</a:t>
            </a:r>
            <a:endParaRPr sz="10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descr="WeWork-Logo-1000x250-white.png" id="2064" name="Google Shape;2064;p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" y="4694800"/>
            <a:ext cx="614625" cy="15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