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y="5143500" cx="9144000"/>
  <p:notesSz cx="6858000" cy="9144000"/>
  <p:embeddedFontLst>
    <p:embeddedFont>
      <p:font typeface="Montserrat"/>
      <p:regular r:id="rId39"/>
      <p:bold r:id="rId40"/>
      <p:italic r:id="rId41"/>
      <p:boldItalic r:id="rId42"/>
    </p:embeddedFont>
    <p:embeddedFont>
      <p:font typeface="PT Serif"/>
      <p:regular r:id="rId43"/>
      <p:bold r:id="rId44"/>
      <p:italic r:id="rId45"/>
      <p:boldItalic r:id="rId46"/>
    </p:embeddedFont>
    <p:embeddedFont>
      <p:font typeface="Arial Black"/>
      <p:regular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.fntdata"/><Relationship Id="rId20" Type="http://schemas.openxmlformats.org/officeDocument/2006/relationships/slide" Target="slides/slide16.xml"/><Relationship Id="rId42" Type="http://schemas.openxmlformats.org/officeDocument/2006/relationships/font" Target="fonts/Montserrat-boldItalic.fntdata"/><Relationship Id="rId41" Type="http://schemas.openxmlformats.org/officeDocument/2006/relationships/font" Target="fonts/Montserrat-italic.fntdata"/><Relationship Id="rId22" Type="http://schemas.openxmlformats.org/officeDocument/2006/relationships/slide" Target="slides/slide18.xml"/><Relationship Id="rId44" Type="http://schemas.openxmlformats.org/officeDocument/2006/relationships/font" Target="fonts/PTSerif-bold.fntdata"/><Relationship Id="rId21" Type="http://schemas.openxmlformats.org/officeDocument/2006/relationships/slide" Target="slides/slide17.xml"/><Relationship Id="rId43" Type="http://schemas.openxmlformats.org/officeDocument/2006/relationships/font" Target="fonts/PTSerif-regular.fntdata"/><Relationship Id="rId24" Type="http://schemas.openxmlformats.org/officeDocument/2006/relationships/slide" Target="slides/slide20.xml"/><Relationship Id="rId46" Type="http://schemas.openxmlformats.org/officeDocument/2006/relationships/font" Target="fonts/PTSerif-boldItalic.fntdata"/><Relationship Id="rId23" Type="http://schemas.openxmlformats.org/officeDocument/2006/relationships/slide" Target="slides/slide19.xml"/><Relationship Id="rId45" Type="http://schemas.openxmlformats.org/officeDocument/2006/relationships/font" Target="fonts/PTSerif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schemas.openxmlformats.org/officeDocument/2006/relationships/font" Target="fonts/ArialBlack-regular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Montserrat-regular.fntdata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f9b8b5994_0_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1f9b8b599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a64025e18_2_34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3a64025e18_2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a64025e18_2_33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3a64025e18_2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a64025e18_2_333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3a64025e18_2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a64025e18_2_34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3a64025e18_2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d8b63e5b2_0_9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3d8b63e5b2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d8b63e5b2_0_13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3d8b63e5b2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d8b63e5b2_0_17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3d8b63e5b2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a64025e18_2_34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g3a64025e18_2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d8b63e5b2_0_35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3d8b63e5b2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a64025e18_2_36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g3a64025e18_2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a64025e18_2_31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3a64025e18_2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d8b63e5b2_0_20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g3d8b63e5b2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a64025e18_2_35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g3a64025e18_2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d8b63e5b2_0_29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g3d8b63e5b2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a64025e18_2_36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3a64025e18_2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d8b63e5b2_0_29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g3d8b63e5b2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d8b63e5b2_0_30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g3d8b63e5b2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d8b63e5b2_0_30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g3d8b63e5b2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d8b63e5b2_0_31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g3d8b63e5b2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d8b63e5b2_0_31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g3d8b63e5b2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d8b63e5b2_0_32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g3d8b63e5b2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581837815_0_66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4581837815_0_6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581837815_0_653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g4581837815_0_6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d8b63e5b2_0_32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g3d8b63e5b2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d8b63e5b2_0_33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g3d8b63e5b2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d8b63e5b2_0_28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g3d8b63e5b2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a64025e18_2_42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g3a64025e18_2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a64025e18_2_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3a64025e18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581837815_0_63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4581837815_0_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a64025e18_2_323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3a64025e18_2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a64025e18_2_32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3a64025e18_2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d8b63e5b2_0_5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3d8b63e5b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d8b63e5b2_0_10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3d8b63e5b2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Never ending pursuit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Custom Layout 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6716775" y="1368025"/>
            <a:ext cx="22947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1pPr>
            <a:lvl2pPr indent="0" lvl="1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2pPr>
            <a:lvl3pPr indent="0" lvl="2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3pPr>
            <a:lvl4pPr indent="0" lvl="3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4pPr>
            <a:lvl5pPr indent="0" lvl="4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5pPr>
            <a:lvl6pPr indent="0" lvl="5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6pPr>
            <a:lvl7pPr indent="0" lvl="6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7pPr>
            <a:lvl8pPr indent="0" lvl="7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8pPr>
            <a:lvl9pPr indent="0" lvl="8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type="title"/>
          </p:nvPr>
        </p:nvSpPr>
        <p:spPr>
          <a:xfrm>
            <a:off x="194200" y="432475"/>
            <a:ext cx="57282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 Blac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5">
  <p:cSld name="Custom Layout 5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idx="1" type="subTitle"/>
          </p:nvPr>
        </p:nvSpPr>
        <p:spPr>
          <a:xfrm>
            <a:off x="6716775" y="1368025"/>
            <a:ext cx="22947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1pPr>
            <a:lvl2pPr indent="0" lvl="1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2pPr>
            <a:lvl3pPr indent="0" lvl="2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3pPr>
            <a:lvl4pPr indent="0" lvl="3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4pPr>
            <a:lvl5pPr indent="0" lvl="4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5pPr>
            <a:lvl6pPr indent="0" lvl="5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6pPr>
            <a:lvl7pPr indent="0" lvl="6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7pPr>
            <a:lvl8pPr indent="0" lvl="7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8pPr>
            <a:lvl9pPr indent="0" lvl="8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type="title"/>
          </p:nvPr>
        </p:nvSpPr>
        <p:spPr>
          <a:xfrm>
            <a:off x="194200" y="432475"/>
            <a:ext cx="57282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 Blac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8">
  <p:cSld name="Custom Layout 8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idx="1" type="subTitle"/>
          </p:nvPr>
        </p:nvSpPr>
        <p:spPr>
          <a:xfrm>
            <a:off x="6716775" y="1368025"/>
            <a:ext cx="22947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1pPr>
            <a:lvl2pPr indent="0" lvl="1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2pPr>
            <a:lvl3pPr indent="0" lvl="2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3pPr>
            <a:lvl4pPr indent="0" lvl="3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4pPr>
            <a:lvl5pPr indent="0" lvl="4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5pPr>
            <a:lvl6pPr indent="0" lvl="5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6pPr>
            <a:lvl7pPr indent="0" lvl="6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7pPr>
            <a:lvl8pPr indent="0" lvl="7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8pPr>
            <a:lvl9pPr indent="0" lvl="8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type="title"/>
          </p:nvPr>
        </p:nvSpPr>
        <p:spPr>
          <a:xfrm>
            <a:off x="194200" y="432475"/>
            <a:ext cx="57282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 Blac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9">
  <p:cSld name="Custom Layout 9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idx="1" type="subTitle"/>
          </p:nvPr>
        </p:nvSpPr>
        <p:spPr>
          <a:xfrm>
            <a:off x="6716775" y="1368025"/>
            <a:ext cx="22947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1pPr>
            <a:lvl2pPr indent="0" lvl="1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2pPr>
            <a:lvl3pPr indent="0" lvl="2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3pPr>
            <a:lvl4pPr indent="0" lvl="3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4pPr>
            <a:lvl5pPr indent="0" lvl="4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5pPr>
            <a:lvl6pPr indent="0" lvl="5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6pPr>
            <a:lvl7pPr indent="0" lvl="6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7pPr>
            <a:lvl8pPr indent="0" lvl="7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8pPr>
            <a:lvl9pPr indent="0" lvl="8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type="title"/>
          </p:nvPr>
        </p:nvSpPr>
        <p:spPr>
          <a:xfrm>
            <a:off x="194200" y="432475"/>
            <a:ext cx="57282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 Blac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0">
  <p:cSld name="Custom Layout 10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idx="1" type="subTitle"/>
          </p:nvPr>
        </p:nvSpPr>
        <p:spPr>
          <a:xfrm>
            <a:off x="6716775" y="1368025"/>
            <a:ext cx="22947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1pPr>
            <a:lvl2pPr indent="0" lvl="1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2pPr>
            <a:lvl3pPr indent="0" lvl="2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3pPr>
            <a:lvl4pPr indent="0" lvl="3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4pPr>
            <a:lvl5pPr indent="0" lvl="4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5pPr>
            <a:lvl6pPr indent="0" lvl="5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6pPr>
            <a:lvl7pPr indent="0" lvl="6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7pPr>
            <a:lvl8pPr indent="0" lvl="7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8pPr>
            <a:lvl9pPr indent="0" lvl="8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type="title"/>
          </p:nvPr>
        </p:nvSpPr>
        <p:spPr>
          <a:xfrm>
            <a:off x="194200" y="432475"/>
            <a:ext cx="57282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 Blac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1">
  <p:cSld name="Custom Layout 1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idx="1" type="subTitle"/>
          </p:nvPr>
        </p:nvSpPr>
        <p:spPr>
          <a:xfrm>
            <a:off x="6716775" y="1368025"/>
            <a:ext cx="22947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1pPr>
            <a:lvl2pPr indent="0" lvl="1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2pPr>
            <a:lvl3pPr indent="0" lvl="2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3pPr>
            <a:lvl4pPr indent="0" lvl="3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4pPr>
            <a:lvl5pPr indent="0" lvl="4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5pPr>
            <a:lvl6pPr indent="0" lvl="5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6pPr>
            <a:lvl7pPr indent="0" lvl="6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7pPr>
            <a:lvl8pPr indent="0" lvl="7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8pPr>
            <a:lvl9pPr indent="0" lvl="8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type="title"/>
          </p:nvPr>
        </p:nvSpPr>
        <p:spPr>
          <a:xfrm>
            <a:off x="194200" y="432475"/>
            <a:ext cx="57282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 Blac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2">
  <p:cSld name="Custom Layout 12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/>
          <p:nvPr>
            <p:ph idx="1" type="subTitle"/>
          </p:nvPr>
        </p:nvSpPr>
        <p:spPr>
          <a:xfrm>
            <a:off x="6716775" y="1368025"/>
            <a:ext cx="22947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1pPr>
            <a:lvl2pPr indent="0" lvl="1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2pPr>
            <a:lvl3pPr indent="0" lvl="2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3pPr>
            <a:lvl4pPr indent="0" lvl="3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4pPr>
            <a:lvl5pPr indent="0" lvl="4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5pPr>
            <a:lvl6pPr indent="0" lvl="5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6pPr>
            <a:lvl7pPr indent="0" lvl="6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7pPr>
            <a:lvl8pPr indent="0" lvl="7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8pPr>
            <a:lvl9pPr indent="0" lvl="8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type="title"/>
          </p:nvPr>
        </p:nvSpPr>
        <p:spPr>
          <a:xfrm>
            <a:off x="194200" y="432475"/>
            <a:ext cx="57282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 Blac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3">
  <p:cSld name="Custom Layout 13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idx="1" type="subTitle"/>
          </p:nvPr>
        </p:nvSpPr>
        <p:spPr>
          <a:xfrm>
            <a:off x="6716775" y="1368025"/>
            <a:ext cx="22947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1pPr>
            <a:lvl2pPr indent="0" lvl="1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2pPr>
            <a:lvl3pPr indent="0" lvl="2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3pPr>
            <a:lvl4pPr indent="0" lvl="3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4pPr>
            <a:lvl5pPr indent="0" lvl="4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5pPr>
            <a:lvl6pPr indent="0" lvl="5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6pPr>
            <a:lvl7pPr indent="0" lvl="6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7pPr>
            <a:lvl8pPr indent="0" lvl="7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8pPr>
            <a:lvl9pPr indent="0" lvl="8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type="title"/>
          </p:nvPr>
        </p:nvSpPr>
        <p:spPr>
          <a:xfrm>
            <a:off x="194200" y="432475"/>
            <a:ext cx="57282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 Blac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4">
  <p:cSld name="Custom Layout 14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/>
          <p:nvPr>
            <p:ph idx="1" type="subTitle"/>
          </p:nvPr>
        </p:nvSpPr>
        <p:spPr>
          <a:xfrm>
            <a:off x="6716775" y="1368025"/>
            <a:ext cx="22947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1pPr>
            <a:lvl2pPr indent="0" lvl="1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2pPr>
            <a:lvl3pPr indent="0" lvl="2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3pPr>
            <a:lvl4pPr indent="0" lvl="3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4pPr>
            <a:lvl5pPr indent="0" lvl="4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5pPr>
            <a:lvl6pPr indent="0" lvl="5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6pPr>
            <a:lvl7pPr indent="0" lvl="6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7pPr>
            <a:lvl8pPr indent="0" lvl="7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8pPr>
            <a:lvl9pPr indent="0" lvl="8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type="title"/>
          </p:nvPr>
        </p:nvSpPr>
        <p:spPr>
          <a:xfrm>
            <a:off x="194200" y="432475"/>
            <a:ext cx="57282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 Blac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5">
  <p:cSld name="Custom Layout 15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idx="1" type="subTitle"/>
          </p:nvPr>
        </p:nvSpPr>
        <p:spPr>
          <a:xfrm>
            <a:off x="6716775" y="1368025"/>
            <a:ext cx="22947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1pPr>
            <a:lvl2pPr indent="0" lvl="1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2pPr>
            <a:lvl3pPr indent="0" lvl="2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3pPr>
            <a:lvl4pPr indent="0" lvl="3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4pPr>
            <a:lvl5pPr indent="0" lvl="4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5pPr>
            <a:lvl6pPr indent="0" lvl="5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6pPr>
            <a:lvl7pPr indent="0" lvl="6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7pPr>
            <a:lvl8pPr indent="0" lvl="7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8pPr>
            <a:lvl9pPr indent="0" lvl="8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type="title"/>
          </p:nvPr>
        </p:nvSpPr>
        <p:spPr>
          <a:xfrm>
            <a:off x="194200" y="432475"/>
            <a:ext cx="57282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 Blac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7">
  <p:cSld name="Custom Layout 7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type="title"/>
          </p:nvPr>
        </p:nvSpPr>
        <p:spPr>
          <a:xfrm>
            <a:off x="194200" y="432475"/>
            <a:ext cx="57282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 Blac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" type="subTitle"/>
          </p:nvPr>
        </p:nvSpPr>
        <p:spPr>
          <a:xfrm>
            <a:off x="6716775" y="1368025"/>
            <a:ext cx="22947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1pPr>
            <a:lvl2pPr indent="0" lvl="1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2pPr>
            <a:lvl3pPr indent="0" lvl="2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3pPr>
            <a:lvl4pPr indent="0" lvl="3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4pPr>
            <a:lvl5pPr indent="0" lvl="4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5pPr>
            <a:lvl6pPr indent="0" lvl="5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6pPr>
            <a:lvl7pPr indent="0" lvl="6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7pPr>
            <a:lvl8pPr indent="0" lvl="7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8pPr>
            <a:lvl9pPr indent="0" lvl="8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/Paragraph + Image/No Image">
  <p:cSld name="Bullets/Paragraph + Image/No Imag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" type="body"/>
          </p:nvPr>
        </p:nvSpPr>
        <p:spPr>
          <a:xfrm>
            <a:off x="92750" y="1006200"/>
            <a:ext cx="4466100" cy="3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1pPr>
            <a:lvl2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indent="-3175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3pPr>
            <a:lvl4pPr indent="-3175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4pPr>
            <a:lvl5pPr indent="-3175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5pPr>
            <a:lvl6pPr indent="-3175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6pPr>
            <a:lvl7pPr indent="-3175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7pPr>
            <a:lvl8pPr indent="-3175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8pPr>
            <a:lvl9pPr indent="-3175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type="title"/>
          </p:nvPr>
        </p:nvSpPr>
        <p:spPr>
          <a:xfrm>
            <a:off x="225125" y="238450"/>
            <a:ext cx="58119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 Blac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/>
          <p:nvPr>
            <p:ph idx="1" type="body"/>
          </p:nvPr>
        </p:nvSpPr>
        <p:spPr>
          <a:xfrm>
            <a:off x="123825" y="753375"/>
            <a:ext cx="7991400" cy="34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type="title"/>
          </p:nvPr>
        </p:nvSpPr>
        <p:spPr>
          <a:xfrm>
            <a:off x="180975" y="261027"/>
            <a:ext cx="82296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/>
          <p:nvPr>
            <p:ph idx="1" type="body"/>
          </p:nvPr>
        </p:nvSpPr>
        <p:spPr>
          <a:xfrm>
            <a:off x="457200" y="1460499"/>
            <a:ext cx="4030200" cy="34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2" type="body"/>
          </p:nvPr>
        </p:nvSpPr>
        <p:spPr>
          <a:xfrm>
            <a:off x="4656667" y="1461908"/>
            <a:ext cx="4030200" cy="34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type="title"/>
          </p:nvPr>
        </p:nvSpPr>
        <p:spPr>
          <a:xfrm>
            <a:off x="180975" y="261027"/>
            <a:ext cx="82296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1">
  <p:cSld name="Title Only 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/>
          <p:nvPr>
            <p:ph idx="1" type="body"/>
          </p:nvPr>
        </p:nvSpPr>
        <p:spPr>
          <a:xfrm>
            <a:off x="4827950" y="944400"/>
            <a:ext cx="2524200" cy="30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type="title"/>
          </p:nvPr>
        </p:nvSpPr>
        <p:spPr>
          <a:xfrm>
            <a:off x="1491625" y="1721100"/>
            <a:ext cx="30804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 Black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2" type="subTitle"/>
          </p:nvPr>
        </p:nvSpPr>
        <p:spPr>
          <a:xfrm>
            <a:off x="1491625" y="2457050"/>
            <a:ext cx="30804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T Serif"/>
              <a:buNone/>
              <a:defRPr/>
            </a:lvl1pPr>
            <a:lvl2pPr indent="0" lvl="1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2pPr>
            <a:lvl3pPr indent="0" lvl="2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3pPr>
            <a:lvl4pPr indent="0" lvl="3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4pPr>
            <a:lvl5pPr indent="0" lvl="4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5pPr>
            <a:lvl6pPr indent="0" lvl="5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6pPr>
            <a:lvl7pPr indent="0" lvl="6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7pPr>
            <a:lvl8pPr indent="0" lvl="7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8pPr>
            <a:lvl9pPr indent="0" lvl="8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1 1">
  <p:cSld name="Title Only 1 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/>
          <p:nvPr>
            <p:ph idx="1" type="body"/>
          </p:nvPr>
        </p:nvSpPr>
        <p:spPr>
          <a:xfrm>
            <a:off x="4827950" y="944400"/>
            <a:ext cx="2524200" cy="30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type="title"/>
          </p:nvPr>
        </p:nvSpPr>
        <p:spPr>
          <a:xfrm>
            <a:off x="1491625" y="1721100"/>
            <a:ext cx="30804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 Black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2" type="subTitle"/>
          </p:nvPr>
        </p:nvSpPr>
        <p:spPr>
          <a:xfrm>
            <a:off x="1491625" y="2457050"/>
            <a:ext cx="30804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T Serif"/>
              <a:buNone/>
              <a:defRPr/>
            </a:lvl1pPr>
            <a:lvl2pPr indent="0" lvl="1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2pPr>
            <a:lvl3pPr indent="0" lvl="2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3pPr>
            <a:lvl4pPr indent="0" lvl="3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4pPr>
            <a:lvl5pPr indent="0" lvl="4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5pPr>
            <a:lvl6pPr indent="0" lvl="5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6pPr>
            <a:lvl7pPr indent="0" lvl="6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7pPr>
            <a:lvl8pPr indent="0" lvl="7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8pPr>
            <a:lvl9pPr indent="0" lvl="8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1 1 1">
  <p:cSld name="Title Only 1 1 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/>
          <p:nvPr>
            <p:ph idx="1" type="body"/>
          </p:nvPr>
        </p:nvSpPr>
        <p:spPr>
          <a:xfrm>
            <a:off x="4827950" y="944400"/>
            <a:ext cx="2524200" cy="30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type="title"/>
          </p:nvPr>
        </p:nvSpPr>
        <p:spPr>
          <a:xfrm>
            <a:off x="1491625" y="1721100"/>
            <a:ext cx="30804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 Black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2" type="subTitle"/>
          </p:nvPr>
        </p:nvSpPr>
        <p:spPr>
          <a:xfrm>
            <a:off x="1491625" y="2457050"/>
            <a:ext cx="30804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T Serif"/>
              <a:buNone/>
              <a:defRPr/>
            </a:lvl1pPr>
            <a:lvl2pPr indent="0" lvl="1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2pPr>
            <a:lvl3pPr indent="0" lvl="2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3pPr>
            <a:lvl4pPr indent="0" lvl="3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4pPr>
            <a:lvl5pPr indent="0" lvl="4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5pPr>
            <a:lvl6pPr indent="0" lvl="5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6pPr>
            <a:lvl7pPr indent="0" lvl="6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7pPr>
            <a:lvl8pPr indent="0" lvl="7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8pPr>
            <a:lvl9pPr indent="0" lvl="8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1 1 1 1">
  <p:cSld name="Title Only 1 1 1 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6"/>
          <p:cNvSpPr txBox="1"/>
          <p:nvPr>
            <p:ph idx="1" type="body"/>
          </p:nvPr>
        </p:nvSpPr>
        <p:spPr>
          <a:xfrm>
            <a:off x="4827950" y="944400"/>
            <a:ext cx="2524200" cy="30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type="title"/>
          </p:nvPr>
        </p:nvSpPr>
        <p:spPr>
          <a:xfrm>
            <a:off x="1491625" y="1721100"/>
            <a:ext cx="30804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 Black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2" type="subTitle"/>
          </p:nvPr>
        </p:nvSpPr>
        <p:spPr>
          <a:xfrm>
            <a:off x="1491625" y="2457050"/>
            <a:ext cx="30804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T Serif"/>
              <a:buNone/>
              <a:defRPr/>
            </a:lvl1pPr>
            <a:lvl2pPr indent="0" lvl="1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2pPr>
            <a:lvl3pPr indent="0" lvl="2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3pPr>
            <a:lvl4pPr indent="0" lvl="3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4pPr>
            <a:lvl5pPr indent="0" lvl="4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5pPr>
            <a:lvl6pPr indent="0" lvl="5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6pPr>
            <a:lvl7pPr indent="0" lvl="6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7pPr>
            <a:lvl8pPr indent="0" lvl="7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8pPr>
            <a:lvl9pPr indent="0" lvl="8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1 1 1 1 1">
  <p:cSld name="Title Only 1 1 1 1 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 txBox="1"/>
          <p:nvPr>
            <p:ph idx="1" type="body"/>
          </p:nvPr>
        </p:nvSpPr>
        <p:spPr>
          <a:xfrm>
            <a:off x="4827950" y="944400"/>
            <a:ext cx="2524200" cy="30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9pPr>
          </a:lstStyle>
          <a:p/>
        </p:txBody>
      </p:sp>
      <p:sp>
        <p:nvSpPr>
          <p:cNvPr id="91" name="Google Shape;91;p27"/>
          <p:cNvSpPr txBox="1"/>
          <p:nvPr>
            <p:ph type="title"/>
          </p:nvPr>
        </p:nvSpPr>
        <p:spPr>
          <a:xfrm>
            <a:off x="1491625" y="1721100"/>
            <a:ext cx="30804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 Black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7"/>
          <p:cNvSpPr txBox="1"/>
          <p:nvPr>
            <p:ph idx="2" type="subTitle"/>
          </p:nvPr>
        </p:nvSpPr>
        <p:spPr>
          <a:xfrm>
            <a:off x="1491625" y="2457050"/>
            <a:ext cx="30804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T Serif"/>
              <a:buNone/>
              <a:defRPr/>
            </a:lvl1pPr>
            <a:lvl2pPr indent="0" lvl="1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2pPr>
            <a:lvl3pPr indent="0" lvl="2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3pPr>
            <a:lvl4pPr indent="0" lvl="3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4pPr>
            <a:lvl5pPr indent="0" lvl="4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5pPr>
            <a:lvl6pPr indent="0" lvl="5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6pPr>
            <a:lvl7pPr indent="0" lvl="6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7pPr>
            <a:lvl8pPr indent="0" lvl="7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8pPr>
            <a:lvl9pPr indent="0" lvl="8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1 1 1 1 1 1">
  <p:cSld name="Title Only 1 1 1 1 1 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8"/>
          <p:cNvSpPr txBox="1"/>
          <p:nvPr>
            <p:ph idx="1" type="body"/>
          </p:nvPr>
        </p:nvSpPr>
        <p:spPr>
          <a:xfrm>
            <a:off x="4827950" y="944400"/>
            <a:ext cx="2524200" cy="30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9pPr>
          </a:lstStyle>
          <a:p/>
        </p:txBody>
      </p:sp>
      <p:sp>
        <p:nvSpPr>
          <p:cNvPr id="95" name="Google Shape;95;p28"/>
          <p:cNvSpPr txBox="1"/>
          <p:nvPr>
            <p:ph type="title"/>
          </p:nvPr>
        </p:nvSpPr>
        <p:spPr>
          <a:xfrm>
            <a:off x="1491625" y="1721100"/>
            <a:ext cx="30804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 Black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8"/>
          <p:cNvSpPr txBox="1"/>
          <p:nvPr>
            <p:ph idx="2" type="subTitle"/>
          </p:nvPr>
        </p:nvSpPr>
        <p:spPr>
          <a:xfrm>
            <a:off x="1491625" y="2457050"/>
            <a:ext cx="30804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T Serif"/>
              <a:buNone/>
              <a:defRPr/>
            </a:lvl1pPr>
            <a:lvl2pPr indent="0" lvl="1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2pPr>
            <a:lvl3pPr indent="0" lvl="2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3pPr>
            <a:lvl4pPr indent="0" lvl="3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4pPr>
            <a:lvl5pPr indent="0" lvl="4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5pPr>
            <a:lvl6pPr indent="0" lvl="5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6pPr>
            <a:lvl7pPr indent="0" lvl="6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7pPr>
            <a:lvl8pPr indent="0" lvl="7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8pPr>
            <a:lvl9pPr indent="0" lvl="8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1 1 1 1 1 1 1">
  <p:cSld name="Title Only 1 1 1 1 1 1 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9"/>
          <p:cNvSpPr txBox="1"/>
          <p:nvPr>
            <p:ph idx="1" type="body"/>
          </p:nvPr>
        </p:nvSpPr>
        <p:spPr>
          <a:xfrm>
            <a:off x="4827950" y="944400"/>
            <a:ext cx="2524200" cy="30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9pPr>
          </a:lstStyle>
          <a:p/>
        </p:txBody>
      </p:sp>
      <p:sp>
        <p:nvSpPr>
          <p:cNvPr id="99" name="Google Shape;99;p29"/>
          <p:cNvSpPr txBox="1"/>
          <p:nvPr>
            <p:ph type="title"/>
          </p:nvPr>
        </p:nvSpPr>
        <p:spPr>
          <a:xfrm>
            <a:off x="1491625" y="1721100"/>
            <a:ext cx="30804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 Black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9"/>
          <p:cNvSpPr txBox="1"/>
          <p:nvPr>
            <p:ph idx="2" type="subTitle"/>
          </p:nvPr>
        </p:nvSpPr>
        <p:spPr>
          <a:xfrm>
            <a:off x="1491625" y="2457050"/>
            <a:ext cx="30804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T Serif"/>
              <a:buNone/>
              <a:defRPr/>
            </a:lvl1pPr>
            <a:lvl2pPr indent="0" lvl="1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2pPr>
            <a:lvl3pPr indent="0" lvl="2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3pPr>
            <a:lvl4pPr indent="0" lvl="3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4pPr>
            <a:lvl5pPr indent="0" lvl="4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5pPr>
            <a:lvl6pPr indent="0" lvl="5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6pPr>
            <a:lvl7pPr indent="0" lvl="6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7pPr>
            <a:lvl8pPr indent="0" lvl="7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8pPr>
            <a:lvl9pPr indent="0" lvl="8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1 1 1 1 1 1 1 1">
  <p:cSld name="Title Only 1 1 1 1 1 1 1 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 txBox="1"/>
          <p:nvPr>
            <p:ph idx="1" type="body"/>
          </p:nvPr>
        </p:nvSpPr>
        <p:spPr>
          <a:xfrm>
            <a:off x="4827950" y="944400"/>
            <a:ext cx="2524200" cy="30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9pPr>
          </a:lstStyle>
          <a:p/>
        </p:txBody>
      </p:sp>
      <p:sp>
        <p:nvSpPr>
          <p:cNvPr id="103" name="Google Shape;103;p30"/>
          <p:cNvSpPr txBox="1"/>
          <p:nvPr>
            <p:ph type="title"/>
          </p:nvPr>
        </p:nvSpPr>
        <p:spPr>
          <a:xfrm>
            <a:off x="1491625" y="1721100"/>
            <a:ext cx="30804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 Black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0"/>
          <p:cNvSpPr txBox="1"/>
          <p:nvPr>
            <p:ph idx="2" type="subTitle"/>
          </p:nvPr>
        </p:nvSpPr>
        <p:spPr>
          <a:xfrm>
            <a:off x="1491625" y="2457050"/>
            <a:ext cx="30804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T Serif"/>
              <a:buNone/>
              <a:defRPr/>
            </a:lvl1pPr>
            <a:lvl2pPr indent="0" lvl="1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2pPr>
            <a:lvl3pPr indent="0" lvl="2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3pPr>
            <a:lvl4pPr indent="0" lvl="3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4pPr>
            <a:lvl5pPr indent="0" lvl="4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5pPr>
            <a:lvl6pPr indent="0" lvl="5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6pPr>
            <a:lvl7pPr indent="0" lvl="6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7pPr>
            <a:lvl8pPr indent="0" lvl="7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8pPr>
            <a:lvl9pPr indent="0" lvl="8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7">
  <p:cSld name="Custom Layout 17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idx="1" type="body"/>
          </p:nvPr>
        </p:nvSpPr>
        <p:spPr>
          <a:xfrm>
            <a:off x="2462550" y="634350"/>
            <a:ext cx="4218900" cy="3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1 1 1 1 1 1 1 1 2">
  <p:cSld name="Title Only 1 1 1 1 1 1 1 1 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1"/>
          <p:cNvSpPr txBox="1"/>
          <p:nvPr>
            <p:ph idx="1" type="body"/>
          </p:nvPr>
        </p:nvSpPr>
        <p:spPr>
          <a:xfrm>
            <a:off x="4827950" y="944400"/>
            <a:ext cx="2524200" cy="30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175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1pPr>
            <a:lvl2pPr indent="-317500" lvl="1" marL="9144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indent="-317500" lvl="2" marL="1371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3pPr>
            <a:lvl4pPr indent="-317500" lvl="3" marL="1828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4pPr>
            <a:lvl5pPr indent="-317500" lvl="4" marL="22860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5pPr>
            <a:lvl6pPr indent="-317500" lvl="5" marL="2743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6pPr>
            <a:lvl7pPr indent="-317500" lvl="6" marL="32004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7pPr>
            <a:lvl8pPr indent="-317500" lvl="7" marL="3657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8pPr>
            <a:lvl9pPr indent="-317500" lvl="8" marL="4114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1 1 1 1 1 1 1 1 1">
  <p:cSld name="Title Only 1 1 1 1 1 1 1 1 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2"/>
          <p:cNvSpPr txBox="1"/>
          <p:nvPr>
            <p:ph idx="1" type="body"/>
          </p:nvPr>
        </p:nvSpPr>
        <p:spPr>
          <a:xfrm>
            <a:off x="423650" y="1202725"/>
            <a:ext cx="2462400" cy="24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175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1pPr>
            <a:lvl2pPr indent="-317500" lvl="1" marL="9144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indent="-317500" lvl="2" marL="1371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3pPr>
            <a:lvl4pPr indent="-317500" lvl="3" marL="1828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4pPr>
            <a:lvl5pPr indent="-317500" lvl="4" marL="22860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5pPr>
            <a:lvl6pPr indent="-317500" lvl="5" marL="2743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6pPr>
            <a:lvl7pPr indent="-317500" lvl="6" marL="32004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7pPr>
            <a:lvl8pPr indent="-317500" lvl="7" marL="3657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8pPr>
            <a:lvl9pPr indent="-317500" lvl="8" marL="4114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9pPr>
          </a:lstStyle>
          <a:p/>
        </p:txBody>
      </p:sp>
      <p:sp>
        <p:nvSpPr>
          <p:cNvPr id="109" name="Google Shape;109;p32"/>
          <p:cNvSpPr txBox="1"/>
          <p:nvPr>
            <p:ph idx="2" type="body"/>
          </p:nvPr>
        </p:nvSpPr>
        <p:spPr>
          <a:xfrm>
            <a:off x="3353975" y="1202725"/>
            <a:ext cx="2462400" cy="24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175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1pPr>
            <a:lvl2pPr indent="-317500" lvl="1" marL="9144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indent="-317500" lvl="2" marL="1371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3pPr>
            <a:lvl4pPr indent="-317500" lvl="3" marL="1828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4pPr>
            <a:lvl5pPr indent="-317500" lvl="4" marL="22860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5pPr>
            <a:lvl6pPr indent="-317500" lvl="5" marL="2743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6pPr>
            <a:lvl7pPr indent="-317500" lvl="6" marL="32004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7pPr>
            <a:lvl8pPr indent="-317500" lvl="7" marL="3657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8pPr>
            <a:lvl9pPr indent="-317500" lvl="8" marL="4114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9pPr>
          </a:lstStyle>
          <a:p/>
        </p:txBody>
      </p:sp>
      <p:sp>
        <p:nvSpPr>
          <p:cNvPr id="110" name="Google Shape;110;p32"/>
          <p:cNvSpPr txBox="1"/>
          <p:nvPr>
            <p:ph idx="3" type="body"/>
          </p:nvPr>
        </p:nvSpPr>
        <p:spPr>
          <a:xfrm>
            <a:off x="6284300" y="1176250"/>
            <a:ext cx="2462400" cy="24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175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1pPr>
            <a:lvl2pPr indent="-317500" lvl="1" marL="9144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indent="-317500" lvl="2" marL="1371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3pPr>
            <a:lvl4pPr indent="-317500" lvl="3" marL="1828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4pPr>
            <a:lvl5pPr indent="-317500" lvl="4" marL="22860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5pPr>
            <a:lvl6pPr indent="-317500" lvl="5" marL="2743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6pPr>
            <a:lvl7pPr indent="-317500" lvl="6" marL="32004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7pPr>
            <a:lvl8pPr indent="-317500" lvl="7" marL="3657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8pPr>
            <a:lvl9pPr indent="-317500" lvl="8" marL="4114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9pPr>
          </a:lstStyle>
          <a:p/>
        </p:txBody>
      </p:sp>
      <p:sp>
        <p:nvSpPr>
          <p:cNvPr id="111" name="Google Shape;111;p32"/>
          <p:cNvSpPr txBox="1"/>
          <p:nvPr>
            <p:ph type="title"/>
          </p:nvPr>
        </p:nvSpPr>
        <p:spPr>
          <a:xfrm>
            <a:off x="225125" y="238450"/>
            <a:ext cx="58119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 Blac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6">
  <p:cSld name="Custom Layout 16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idx="1" type="subTitle"/>
          </p:nvPr>
        </p:nvSpPr>
        <p:spPr>
          <a:xfrm>
            <a:off x="1862350" y="3221550"/>
            <a:ext cx="4386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1pPr>
            <a:lvl2pPr indent="0" lvl="1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2pPr>
            <a:lvl3pPr indent="0" lvl="2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3pPr>
            <a:lvl4pPr indent="0" lvl="3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4pPr>
            <a:lvl5pPr indent="0" lvl="4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5pPr>
            <a:lvl6pPr indent="0" lvl="5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6pPr>
            <a:lvl7pPr indent="0" lvl="6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7pPr>
            <a:lvl8pPr indent="0" lvl="7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8pPr>
            <a:lvl9pPr indent="0" lvl="8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1862350" y="635475"/>
            <a:ext cx="5225100" cy="27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9pPr>
          </a:lstStyle>
          <a:p/>
        </p:txBody>
      </p:sp>
      <p:cxnSp>
        <p:nvCxnSpPr>
          <p:cNvPr id="19" name="Google Shape;19;p5"/>
          <p:cNvCxnSpPr/>
          <p:nvPr/>
        </p:nvCxnSpPr>
        <p:spPr>
          <a:xfrm>
            <a:off x="1950600" y="3715975"/>
            <a:ext cx="5136900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3">
  <p:cSld name="Custom Layout 3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idx="1" type="subTitle"/>
          </p:nvPr>
        </p:nvSpPr>
        <p:spPr>
          <a:xfrm>
            <a:off x="6716775" y="1368025"/>
            <a:ext cx="22947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1pPr>
            <a:lvl2pPr indent="0" lvl="1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2pPr>
            <a:lvl3pPr indent="0" lvl="2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3pPr>
            <a:lvl4pPr indent="0" lvl="3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4pPr>
            <a:lvl5pPr indent="0" lvl="4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5pPr>
            <a:lvl6pPr indent="0" lvl="5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6pPr>
            <a:lvl7pPr indent="0" lvl="6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7pPr>
            <a:lvl8pPr indent="0" lvl="7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8pPr>
            <a:lvl9pPr indent="0" lvl="8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type="title"/>
          </p:nvPr>
        </p:nvSpPr>
        <p:spPr>
          <a:xfrm>
            <a:off x="194200" y="432475"/>
            <a:ext cx="57282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 Blac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1491625" y="1721100"/>
            <a:ext cx="30804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 Black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1491625" y="2568600"/>
            <a:ext cx="30804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T Serif"/>
              <a:buNone/>
              <a:defRPr/>
            </a:lvl1pPr>
            <a:lvl2pPr indent="0" lvl="1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2pPr>
            <a:lvl3pPr indent="0" lvl="2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3pPr>
            <a:lvl4pPr indent="0" lvl="3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4pPr>
            <a:lvl5pPr indent="0" lvl="4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5pPr>
            <a:lvl6pPr indent="0" lvl="5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6pPr>
            <a:lvl7pPr indent="0" lvl="6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7pPr>
            <a:lvl8pPr indent="0" lvl="7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8pPr>
            <a:lvl9pPr indent="0" lvl="8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2" type="body"/>
          </p:nvPr>
        </p:nvSpPr>
        <p:spPr>
          <a:xfrm>
            <a:off x="4827950" y="944400"/>
            <a:ext cx="2524200" cy="30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scription + Graph">
  <p:cSld name="Description + Graph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idx="1" type="body"/>
          </p:nvPr>
        </p:nvSpPr>
        <p:spPr>
          <a:xfrm>
            <a:off x="83900" y="1747600"/>
            <a:ext cx="3199500" cy="36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type="title"/>
          </p:nvPr>
        </p:nvSpPr>
        <p:spPr>
          <a:xfrm>
            <a:off x="225125" y="238450"/>
            <a:ext cx="58119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 Blac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6">
  <p:cSld name="Custom Layout 6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idx="1" type="subTitle"/>
          </p:nvPr>
        </p:nvSpPr>
        <p:spPr>
          <a:xfrm>
            <a:off x="6716775" y="1368025"/>
            <a:ext cx="22947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1pPr>
            <a:lvl2pPr indent="0" lvl="1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2pPr>
            <a:lvl3pPr indent="0" lvl="2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3pPr>
            <a:lvl4pPr indent="0" lvl="3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4pPr>
            <a:lvl5pPr indent="0" lvl="4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5pPr>
            <a:lvl6pPr indent="0" lvl="5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6pPr>
            <a:lvl7pPr indent="0" lvl="6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7pPr>
            <a:lvl8pPr indent="0" lvl="7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8pPr>
            <a:lvl9pPr indent="0" lvl="8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type="title"/>
          </p:nvPr>
        </p:nvSpPr>
        <p:spPr>
          <a:xfrm>
            <a:off x="194200" y="432475"/>
            <a:ext cx="57282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 Blac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2">
  <p:cSld name="Custom Layout 2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idx="1" type="subTitle"/>
          </p:nvPr>
        </p:nvSpPr>
        <p:spPr>
          <a:xfrm>
            <a:off x="6716775" y="1368025"/>
            <a:ext cx="22947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1pPr>
            <a:lvl2pPr indent="0" lvl="1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2pPr>
            <a:lvl3pPr indent="0" lvl="2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3pPr>
            <a:lvl4pPr indent="0" lvl="3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4pPr>
            <a:lvl5pPr indent="0" lvl="4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5pPr>
            <a:lvl6pPr indent="0" lvl="5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6pPr>
            <a:lvl7pPr indent="0" lvl="6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7pPr>
            <a:lvl8pPr indent="0" lvl="7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8pPr>
            <a:lvl9pPr indent="0" lvl="8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type="title"/>
          </p:nvPr>
        </p:nvSpPr>
        <p:spPr>
          <a:xfrm>
            <a:off x="194200" y="432475"/>
            <a:ext cx="57282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 Blac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136875" y="917925"/>
            <a:ext cx="4466100" cy="36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Char char="❏"/>
              <a:defRPr/>
            </a:lvl1pPr>
            <a:lvl2pPr indent="-3175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Char char="❏"/>
              <a:defRPr/>
            </a:lvl2pPr>
            <a:lvl3pPr indent="-317500" lvl="2" marL="1371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Char char="❏"/>
              <a:defRPr/>
            </a:lvl3pPr>
            <a:lvl4pPr indent="-317500" lvl="3" marL="18288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Char char="❏"/>
              <a:defRPr/>
            </a:lvl4pPr>
            <a:lvl5pPr indent="-317500" lvl="4" marL="2286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Char char="❏"/>
              <a:defRPr/>
            </a:lvl5pPr>
            <a:lvl6pPr indent="-317500" lvl="5" marL="2743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Char char="❏"/>
              <a:defRPr/>
            </a:lvl6pPr>
            <a:lvl7pPr indent="-317500" lvl="6" marL="3200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Char char="❏"/>
              <a:defRPr/>
            </a:lvl7pPr>
            <a:lvl8pPr indent="-317500" lvl="7" marL="3657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Char char="❏"/>
              <a:defRPr/>
            </a:lvl8pPr>
            <a:lvl9pPr indent="-317500" lvl="8" marL="41148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erif"/>
              <a:buChar char="❏"/>
              <a:defRPr/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47125" y="353025"/>
            <a:ext cx="57900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Black"/>
              <a:buNone/>
              <a:defRPr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3"/>
          <p:cNvSpPr/>
          <p:nvPr/>
        </p:nvSpPr>
        <p:spPr>
          <a:xfrm>
            <a:off x="3696125" y="2947987"/>
            <a:ext cx="4980000" cy="18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3"/>
          <p:cNvSpPr txBox="1"/>
          <p:nvPr/>
        </p:nvSpPr>
        <p:spPr>
          <a:xfrm>
            <a:off x="3589825" y="2425325"/>
            <a:ext cx="53079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 Black"/>
              <a:buNone/>
            </a:pPr>
            <a:r>
              <a:rPr b="1" lang="en" sz="2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Building a Music Analytics Pipeline at Pandora</a:t>
            </a:r>
            <a:endParaRPr b="1" sz="28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8" name="Google Shape;118;p33"/>
          <p:cNvSpPr txBox="1"/>
          <p:nvPr/>
        </p:nvSpPr>
        <p:spPr>
          <a:xfrm>
            <a:off x="3651125" y="3138526"/>
            <a:ext cx="50700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 Black"/>
              <a:buNone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BRIAN FEMIANO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2"/>
          <p:cNvSpPr txBox="1"/>
          <p:nvPr>
            <p:ph idx="1" type="body"/>
          </p:nvPr>
        </p:nvSpPr>
        <p:spPr>
          <a:xfrm>
            <a:off x="393925" y="956000"/>
            <a:ext cx="8235600" cy="30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Directed acyclic graph (DAG) of tasks.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Parameters supplied on the CLI at launch.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Tasks </a:t>
            </a: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propagate</a:t>
            </a: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 parameters down the DAG.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Label and date parameters become task instance variables. Enables code reuse.  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3"/>
          <p:cNvSpPr/>
          <p:nvPr/>
        </p:nvSpPr>
        <p:spPr>
          <a:xfrm>
            <a:off x="215950" y="2100600"/>
            <a:ext cx="942300" cy="942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Push to S3</a:t>
            </a:r>
            <a:endParaRPr b="1"/>
          </a:p>
        </p:txBody>
      </p:sp>
      <p:sp>
        <p:nvSpPr>
          <p:cNvPr id="198" name="Google Shape;198;p43"/>
          <p:cNvSpPr/>
          <p:nvPr/>
        </p:nvSpPr>
        <p:spPr>
          <a:xfrm>
            <a:off x="1560700" y="2100600"/>
            <a:ext cx="1433100" cy="942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Coalesce</a:t>
            </a:r>
            <a:endParaRPr b="1"/>
          </a:p>
        </p:txBody>
      </p:sp>
      <p:sp>
        <p:nvSpPr>
          <p:cNvPr id="199" name="Google Shape;199;p43"/>
          <p:cNvSpPr/>
          <p:nvPr/>
        </p:nvSpPr>
        <p:spPr>
          <a:xfrm>
            <a:off x="3455150" y="2100600"/>
            <a:ext cx="1433100" cy="942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Generate and validate</a:t>
            </a:r>
            <a:endParaRPr b="1"/>
          </a:p>
        </p:txBody>
      </p:sp>
      <p:sp>
        <p:nvSpPr>
          <p:cNvPr id="200" name="Google Shape;200;p43"/>
          <p:cNvSpPr/>
          <p:nvPr/>
        </p:nvSpPr>
        <p:spPr>
          <a:xfrm>
            <a:off x="5158450" y="937675"/>
            <a:ext cx="1433100" cy="942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Distcp metadata</a:t>
            </a:r>
            <a:endParaRPr b="1"/>
          </a:p>
        </p:txBody>
      </p:sp>
      <p:sp>
        <p:nvSpPr>
          <p:cNvPr id="201" name="Google Shape;201;p43"/>
          <p:cNvSpPr/>
          <p:nvPr/>
        </p:nvSpPr>
        <p:spPr>
          <a:xfrm>
            <a:off x="5158450" y="3151400"/>
            <a:ext cx="1433100" cy="942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Distcp raw events</a:t>
            </a:r>
            <a:endParaRPr b="1"/>
          </a:p>
        </p:txBody>
      </p:sp>
      <p:sp>
        <p:nvSpPr>
          <p:cNvPr id="202" name="Google Shape;202;p43"/>
          <p:cNvSpPr/>
          <p:nvPr/>
        </p:nvSpPr>
        <p:spPr>
          <a:xfrm>
            <a:off x="7362375" y="937675"/>
            <a:ext cx="1504500" cy="942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Transform </a:t>
            </a:r>
            <a:r>
              <a:rPr b="1" lang="en"/>
              <a:t>metadata</a:t>
            </a:r>
            <a:endParaRPr b="1"/>
          </a:p>
        </p:txBody>
      </p:sp>
      <p:sp>
        <p:nvSpPr>
          <p:cNvPr id="203" name="Google Shape;203;p43"/>
          <p:cNvSpPr/>
          <p:nvPr/>
        </p:nvSpPr>
        <p:spPr>
          <a:xfrm>
            <a:off x="7465700" y="3151400"/>
            <a:ext cx="1504500" cy="942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Transform raw events</a:t>
            </a:r>
            <a:endParaRPr b="1"/>
          </a:p>
        </p:txBody>
      </p:sp>
      <p:cxnSp>
        <p:nvCxnSpPr>
          <p:cNvPr id="204" name="Google Shape;204;p43"/>
          <p:cNvCxnSpPr>
            <a:stCxn id="197" idx="6"/>
            <a:endCxn id="198" idx="2"/>
          </p:cNvCxnSpPr>
          <p:nvPr/>
        </p:nvCxnSpPr>
        <p:spPr>
          <a:xfrm>
            <a:off x="1158250" y="2571750"/>
            <a:ext cx="402600" cy="0"/>
          </a:xfrm>
          <a:prstGeom prst="straightConnector1">
            <a:avLst/>
          </a:prstGeom>
          <a:noFill/>
          <a:ln cap="flat" cmpd="sng" w="19050">
            <a:solidFill>
              <a:srgbClr val="BEFFF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5" name="Google Shape;205;p43"/>
          <p:cNvCxnSpPr>
            <a:stCxn id="198" idx="6"/>
            <a:endCxn id="199" idx="2"/>
          </p:cNvCxnSpPr>
          <p:nvPr/>
        </p:nvCxnSpPr>
        <p:spPr>
          <a:xfrm>
            <a:off x="2993800" y="2571750"/>
            <a:ext cx="461400" cy="0"/>
          </a:xfrm>
          <a:prstGeom prst="straightConnector1">
            <a:avLst/>
          </a:prstGeom>
          <a:noFill/>
          <a:ln cap="flat" cmpd="sng" w="19050">
            <a:solidFill>
              <a:srgbClr val="BEFFF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6" name="Google Shape;206;p43"/>
          <p:cNvCxnSpPr>
            <a:stCxn id="199" idx="7"/>
            <a:endCxn id="200" idx="3"/>
          </p:cNvCxnSpPr>
          <p:nvPr/>
        </p:nvCxnSpPr>
        <p:spPr>
          <a:xfrm flipH="1" rot="10800000">
            <a:off x="4678377" y="1742097"/>
            <a:ext cx="690000" cy="496500"/>
          </a:xfrm>
          <a:prstGeom prst="straightConnector1">
            <a:avLst/>
          </a:prstGeom>
          <a:noFill/>
          <a:ln cap="flat" cmpd="sng" w="19050">
            <a:solidFill>
              <a:srgbClr val="BEFFF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7" name="Google Shape;207;p43"/>
          <p:cNvCxnSpPr>
            <a:stCxn id="199" idx="5"/>
            <a:endCxn id="201" idx="1"/>
          </p:cNvCxnSpPr>
          <p:nvPr/>
        </p:nvCxnSpPr>
        <p:spPr>
          <a:xfrm>
            <a:off x="4678377" y="2904903"/>
            <a:ext cx="690000" cy="384600"/>
          </a:xfrm>
          <a:prstGeom prst="straightConnector1">
            <a:avLst/>
          </a:prstGeom>
          <a:noFill/>
          <a:ln cap="flat" cmpd="sng" w="19050">
            <a:solidFill>
              <a:srgbClr val="BEFFF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" name="Google Shape;208;p43"/>
          <p:cNvCxnSpPr>
            <a:stCxn id="200" idx="6"/>
            <a:endCxn id="202" idx="2"/>
          </p:cNvCxnSpPr>
          <p:nvPr/>
        </p:nvCxnSpPr>
        <p:spPr>
          <a:xfrm>
            <a:off x="6591550" y="1408825"/>
            <a:ext cx="770700" cy="0"/>
          </a:xfrm>
          <a:prstGeom prst="straightConnector1">
            <a:avLst/>
          </a:prstGeom>
          <a:noFill/>
          <a:ln cap="flat" cmpd="sng" w="19050">
            <a:solidFill>
              <a:srgbClr val="BEFFF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" name="Google Shape;209;p43"/>
          <p:cNvCxnSpPr>
            <a:stCxn id="201" idx="6"/>
            <a:endCxn id="203" idx="2"/>
          </p:cNvCxnSpPr>
          <p:nvPr/>
        </p:nvCxnSpPr>
        <p:spPr>
          <a:xfrm>
            <a:off x="6591550" y="3622550"/>
            <a:ext cx="874200" cy="0"/>
          </a:xfrm>
          <a:prstGeom prst="straightConnector1">
            <a:avLst/>
          </a:prstGeom>
          <a:noFill/>
          <a:ln cap="flat" cmpd="sng" w="19050">
            <a:solidFill>
              <a:srgbClr val="BEFFF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" name="Google Shape;210;p43"/>
          <p:cNvCxnSpPr/>
          <p:nvPr/>
        </p:nvCxnSpPr>
        <p:spPr>
          <a:xfrm>
            <a:off x="912875" y="380850"/>
            <a:ext cx="1629300" cy="0"/>
          </a:xfrm>
          <a:prstGeom prst="straightConnector1">
            <a:avLst/>
          </a:prstGeom>
          <a:noFill/>
          <a:ln cap="flat" cmpd="sng" w="38100">
            <a:solidFill>
              <a:srgbClr val="BEFFF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1" name="Google Shape;211;p43"/>
          <p:cNvSpPr txBox="1"/>
          <p:nvPr/>
        </p:nvSpPr>
        <p:spPr>
          <a:xfrm>
            <a:off x="369175" y="446100"/>
            <a:ext cx="43092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   Depends 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4"/>
          <p:cNvSpPr txBox="1"/>
          <p:nvPr>
            <p:ph idx="1" type="body"/>
          </p:nvPr>
        </p:nvSpPr>
        <p:spPr>
          <a:xfrm>
            <a:off x="412275" y="496800"/>
            <a:ext cx="8235600" cy="30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 Black"/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Each pipeline task defines….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 Black"/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EFFFA"/>
              </a:buClr>
              <a:buSzPts val="2400"/>
              <a:buFont typeface="Arial Black"/>
              <a:buAutoNum type="arabicParenR"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Upstream dependent pipeline tasks.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EFFFA"/>
              </a:buClr>
              <a:buSzPts val="2400"/>
              <a:buFont typeface="Arial Black"/>
              <a:buAutoNum type="arabicParenR"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A done-state evaluation function.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EFFFA"/>
              </a:buClr>
              <a:buSzPts val="2400"/>
              <a:buFont typeface="Arial Black"/>
              <a:buAutoNum type="arabicParenR"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An execution function designed to programatically arrive at the done-state.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5"/>
          <p:cNvSpPr txBox="1"/>
          <p:nvPr>
            <p:ph idx="1" type="body"/>
          </p:nvPr>
        </p:nvSpPr>
        <p:spPr>
          <a:xfrm>
            <a:off x="176675" y="213975"/>
            <a:ext cx="8471100" cy="47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class PushS3(Task):</a:t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def __init__(self, date, label):</a:t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self.date = date</a:t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self.label = label	</a:t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def requires(self):</a:t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	return CoalesceDataset(self.date, self.label)</a:t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def run(self):</a:t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i="1" lang="en" sz="1400">
                <a:solidFill>
                  <a:srgbClr val="BEFFFA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b="1" i="1" lang="en">
                <a:solidFill>
                  <a:srgbClr val="BEFFFA"/>
                </a:solidFill>
              </a:rPr>
              <a:t> </a:t>
            </a:r>
            <a:r>
              <a:rPr b="1" i="1" lang="en" sz="1400">
                <a:solidFill>
                  <a:srgbClr val="BEFFFA"/>
                </a:solidFill>
                <a:latin typeface="Arial"/>
                <a:ea typeface="Arial"/>
                <a:cs typeface="Arial"/>
                <a:sym typeface="Arial"/>
              </a:rPr>
              <a:t>Work to push coalesced file to S3 for the specific date and label </a:t>
            </a:r>
            <a:r>
              <a:rPr b="1" i="1" lang="en" sz="1400">
                <a:solidFill>
                  <a:srgbClr val="BEFFFA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1" i="1" sz="1400">
              <a:solidFill>
                <a:srgbClr val="BEFFF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def complete(self):</a:t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i="1" lang="en" sz="1400">
                <a:solidFill>
                  <a:srgbClr val="BEFFFA"/>
                </a:solidFill>
                <a:latin typeface="Arial"/>
                <a:ea typeface="Arial"/>
                <a:cs typeface="Arial"/>
                <a:sym typeface="Arial"/>
              </a:rPr>
              <a:t>” Does a file for this date and label already exist in S3? ”</a:t>
            </a:r>
            <a:endParaRPr b="1" i="1" sz="1400">
              <a:solidFill>
                <a:srgbClr val="BEFFF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6"/>
          <p:cNvSpPr/>
          <p:nvPr/>
        </p:nvSpPr>
        <p:spPr>
          <a:xfrm>
            <a:off x="215950" y="2100600"/>
            <a:ext cx="942300" cy="942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Push to S3</a:t>
            </a:r>
            <a:endParaRPr b="1"/>
          </a:p>
        </p:txBody>
      </p:sp>
      <p:sp>
        <p:nvSpPr>
          <p:cNvPr id="227" name="Google Shape;227;p46"/>
          <p:cNvSpPr/>
          <p:nvPr/>
        </p:nvSpPr>
        <p:spPr>
          <a:xfrm>
            <a:off x="1560700" y="2100600"/>
            <a:ext cx="1433100" cy="942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Coalesce</a:t>
            </a:r>
            <a:endParaRPr b="1"/>
          </a:p>
        </p:txBody>
      </p:sp>
      <p:sp>
        <p:nvSpPr>
          <p:cNvPr id="228" name="Google Shape;228;p46"/>
          <p:cNvSpPr/>
          <p:nvPr/>
        </p:nvSpPr>
        <p:spPr>
          <a:xfrm>
            <a:off x="3455150" y="2100600"/>
            <a:ext cx="1433100" cy="942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Generate and validate</a:t>
            </a:r>
            <a:endParaRPr b="1"/>
          </a:p>
        </p:txBody>
      </p:sp>
      <p:sp>
        <p:nvSpPr>
          <p:cNvPr id="229" name="Google Shape;229;p46"/>
          <p:cNvSpPr/>
          <p:nvPr/>
        </p:nvSpPr>
        <p:spPr>
          <a:xfrm>
            <a:off x="5158450" y="937675"/>
            <a:ext cx="1433100" cy="942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Distcp metadata</a:t>
            </a:r>
            <a:endParaRPr b="1"/>
          </a:p>
        </p:txBody>
      </p:sp>
      <p:sp>
        <p:nvSpPr>
          <p:cNvPr id="230" name="Google Shape;230;p46"/>
          <p:cNvSpPr/>
          <p:nvPr/>
        </p:nvSpPr>
        <p:spPr>
          <a:xfrm>
            <a:off x="5158450" y="3151400"/>
            <a:ext cx="1433100" cy="942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Distcp raw events</a:t>
            </a:r>
            <a:endParaRPr b="1"/>
          </a:p>
        </p:txBody>
      </p:sp>
      <p:sp>
        <p:nvSpPr>
          <p:cNvPr id="231" name="Google Shape;231;p46"/>
          <p:cNvSpPr/>
          <p:nvPr/>
        </p:nvSpPr>
        <p:spPr>
          <a:xfrm>
            <a:off x="7362375" y="937675"/>
            <a:ext cx="1536300" cy="942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Transform new metadata</a:t>
            </a:r>
            <a:endParaRPr b="1"/>
          </a:p>
        </p:txBody>
      </p:sp>
      <p:sp>
        <p:nvSpPr>
          <p:cNvPr id="232" name="Google Shape;232;p46"/>
          <p:cNvSpPr/>
          <p:nvPr/>
        </p:nvSpPr>
        <p:spPr>
          <a:xfrm>
            <a:off x="7465700" y="3151400"/>
            <a:ext cx="1536300" cy="942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Transform new raw events</a:t>
            </a:r>
            <a:endParaRPr b="1"/>
          </a:p>
        </p:txBody>
      </p:sp>
      <p:cxnSp>
        <p:nvCxnSpPr>
          <p:cNvPr id="233" name="Google Shape;233;p46"/>
          <p:cNvCxnSpPr>
            <a:stCxn id="226" idx="6"/>
            <a:endCxn id="227" idx="2"/>
          </p:cNvCxnSpPr>
          <p:nvPr/>
        </p:nvCxnSpPr>
        <p:spPr>
          <a:xfrm>
            <a:off x="1158250" y="2571750"/>
            <a:ext cx="402600" cy="0"/>
          </a:xfrm>
          <a:prstGeom prst="straightConnector1">
            <a:avLst/>
          </a:prstGeom>
          <a:noFill/>
          <a:ln cap="flat" cmpd="sng" w="19050">
            <a:solidFill>
              <a:srgbClr val="BEFFF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4" name="Google Shape;234;p46"/>
          <p:cNvCxnSpPr>
            <a:stCxn id="227" idx="6"/>
            <a:endCxn id="228" idx="2"/>
          </p:cNvCxnSpPr>
          <p:nvPr/>
        </p:nvCxnSpPr>
        <p:spPr>
          <a:xfrm>
            <a:off x="2993800" y="2571750"/>
            <a:ext cx="461400" cy="0"/>
          </a:xfrm>
          <a:prstGeom prst="straightConnector1">
            <a:avLst/>
          </a:prstGeom>
          <a:noFill/>
          <a:ln cap="flat" cmpd="sng" w="19050">
            <a:solidFill>
              <a:srgbClr val="BEFFF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5" name="Google Shape;235;p46"/>
          <p:cNvCxnSpPr>
            <a:stCxn id="228" idx="7"/>
            <a:endCxn id="229" idx="3"/>
          </p:cNvCxnSpPr>
          <p:nvPr/>
        </p:nvCxnSpPr>
        <p:spPr>
          <a:xfrm flipH="1" rot="10800000">
            <a:off x="4678377" y="1742097"/>
            <a:ext cx="690000" cy="496500"/>
          </a:xfrm>
          <a:prstGeom prst="straightConnector1">
            <a:avLst/>
          </a:prstGeom>
          <a:noFill/>
          <a:ln cap="flat" cmpd="sng" w="19050">
            <a:solidFill>
              <a:srgbClr val="BEFFF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6" name="Google Shape;236;p46"/>
          <p:cNvCxnSpPr>
            <a:stCxn id="228" idx="5"/>
            <a:endCxn id="230" idx="1"/>
          </p:cNvCxnSpPr>
          <p:nvPr/>
        </p:nvCxnSpPr>
        <p:spPr>
          <a:xfrm>
            <a:off x="4678377" y="2904903"/>
            <a:ext cx="690000" cy="384600"/>
          </a:xfrm>
          <a:prstGeom prst="straightConnector1">
            <a:avLst/>
          </a:prstGeom>
          <a:noFill/>
          <a:ln cap="flat" cmpd="sng" w="19050">
            <a:solidFill>
              <a:srgbClr val="BEFFF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7" name="Google Shape;237;p46"/>
          <p:cNvCxnSpPr>
            <a:stCxn id="229" idx="6"/>
            <a:endCxn id="231" idx="2"/>
          </p:cNvCxnSpPr>
          <p:nvPr/>
        </p:nvCxnSpPr>
        <p:spPr>
          <a:xfrm>
            <a:off x="6591550" y="1408825"/>
            <a:ext cx="770700" cy="0"/>
          </a:xfrm>
          <a:prstGeom prst="straightConnector1">
            <a:avLst/>
          </a:prstGeom>
          <a:noFill/>
          <a:ln cap="flat" cmpd="sng" w="19050">
            <a:solidFill>
              <a:srgbClr val="BEFFF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8" name="Google Shape;238;p46"/>
          <p:cNvCxnSpPr>
            <a:stCxn id="230" idx="6"/>
            <a:endCxn id="232" idx="2"/>
          </p:cNvCxnSpPr>
          <p:nvPr/>
        </p:nvCxnSpPr>
        <p:spPr>
          <a:xfrm>
            <a:off x="6591550" y="3622550"/>
            <a:ext cx="874200" cy="0"/>
          </a:xfrm>
          <a:prstGeom prst="straightConnector1">
            <a:avLst/>
          </a:prstGeom>
          <a:noFill/>
          <a:ln cap="flat" cmpd="sng" w="19050">
            <a:solidFill>
              <a:srgbClr val="BEFFF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9" name="Google Shape;239;p46"/>
          <p:cNvCxnSpPr/>
          <p:nvPr/>
        </p:nvCxnSpPr>
        <p:spPr>
          <a:xfrm>
            <a:off x="912875" y="380850"/>
            <a:ext cx="1629300" cy="0"/>
          </a:xfrm>
          <a:prstGeom prst="straightConnector1">
            <a:avLst/>
          </a:prstGeom>
          <a:noFill/>
          <a:ln cap="flat" cmpd="sng" w="38100">
            <a:solidFill>
              <a:srgbClr val="BEFFF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0" name="Google Shape;240;p46"/>
          <p:cNvSpPr txBox="1"/>
          <p:nvPr/>
        </p:nvSpPr>
        <p:spPr>
          <a:xfrm>
            <a:off x="446625" y="416100"/>
            <a:ext cx="43092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   Depends </a:t>
            </a: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on</a:t>
            </a:r>
            <a:endParaRPr/>
          </a:p>
        </p:txBody>
      </p:sp>
      <p:sp>
        <p:nvSpPr>
          <p:cNvPr id="241" name="Google Shape;241;p46"/>
          <p:cNvSpPr txBox="1"/>
          <p:nvPr/>
        </p:nvSpPr>
        <p:spPr>
          <a:xfrm>
            <a:off x="122650" y="3042900"/>
            <a:ext cx="13203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date, label_id</a:t>
            </a:r>
            <a:endParaRPr sz="1200"/>
          </a:p>
        </p:txBody>
      </p:sp>
      <p:sp>
        <p:nvSpPr>
          <p:cNvPr id="242" name="Google Shape;242;p46"/>
          <p:cNvSpPr txBox="1"/>
          <p:nvPr/>
        </p:nvSpPr>
        <p:spPr>
          <a:xfrm>
            <a:off x="1617100" y="3042900"/>
            <a:ext cx="13203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date, label_id</a:t>
            </a:r>
            <a:endParaRPr sz="1200"/>
          </a:p>
        </p:txBody>
      </p:sp>
      <p:sp>
        <p:nvSpPr>
          <p:cNvPr id="243" name="Google Shape;243;p46"/>
          <p:cNvSpPr txBox="1"/>
          <p:nvPr/>
        </p:nvSpPr>
        <p:spPr>
          <a:xfrm>
            <a:off x="3511550" y="3042900"/>
            <a:ext cx="13203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date, label_id</a:t>
            </a:r>
            <a:endParaRPr sz="1200"/>
          </a:p>
        </p:txBody>
      </p:sp>
      <p:sp>
        <p:nvSpPr>
          <p:cNvPr id="244" name="Google Shape;244;p46"/>
          <p:cNvSpPr txBox="1"/>
          <p:nvPr/>
        </p:nvSpPr>
        <p:spPr>
          <a:xfrm>
            <a:off x="5530000" y="4093700"/>
            <a:ext cx="6900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date</a:t>
            </a:r>
            <a:endParaRPr sz="1200"/>
          </a:p>
        </p:txBody>
      </p:sp>
      <p:sp>
        <p:nvSpPr>
          <p:cNvPr id="245" name="Google Shape;245;p46"/>
          <p:cNvSpPr txBox="1"/>
          <p:nvPr/>
        </p:nvSpPr>
        <p:spPr>
          <a:xfrm>
            <a:off x="5530000" y="1879975"/>
            <a:ext cx="6900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date</a:t>
            </a:r>
            <a:endParaRPr sz="1200"/>
          </a:p>
        </p:txBody>
      </p:sp>
      <p:sp>
        <p:nvSpPr>
          <p:cNvPr id="246" name="Google Shape;246;p46"/>
          <p:cNvSpPr txBox="1"/>
          <p:nvPr/>
        </p:nvSpPr>
        <p:spPr>
          <a:xfrm>
            <a:off x="7675000" y="1879975"/>
            <a:ext cx="6900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date</a:t>
            </a:r>
            <a:endParaRPr sz="1200"/>
          </a:p>
        </p:txBody>
      </p:sp>
      <p:sp>
        <p:nvSpPr>
          <p:cNvPr id="247" name="Google Shape;247;p46"/>
          <p:cNvSpPr txBox="1"/>
          <p:nvPr/>
        </p:nvSpPr>
        <p:spPr>
          <a:xfrm>
            <a:off x="7837250" y="4093700"/>
            <a:ext cx="6900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date</a:t>
            </a:r>
            <a:endParaRPr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7"/>
          <p:cNvSpPr/>
          <p:nvPr/>
        </p:nvSpPr>
        <p:spPr>
          <a:xfrm>
            <a:off x="215950" y="2100600"/>
            <a:ext cx="942300" cy="942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Push to S3</a:t>
            </a:r>
            <a:endParaRPr b="1"/>
          </a:p>
        </p:txBody>
      </p:sp>
      <p:sp>
        <p:nvSpPr>
          <p:cNvPr id="253" name="Google Shape;253;p47"/>
          <p:cNvSpPr/>
          <p:nvPr/>
        </p:nvSpPr>
        <p:spPr>
          <a:xfrm>
            <a:off x="1560700" y="2100600"/>
            <a:ext cx="1433100" cy="942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Coalesce</a:t>
            </a:r>
            <a:endParaRPr b="1"/>
          </a:p>
        </p:txBody>
      </p:sp>
      <p:sp>
        <p:nvSpPr>
          <p:cNvPr id="254" name="Google Shape;254;p47"/>
          <p:cNvSpPr/>
          <p:nvPr/>
        </p:nvSpPr>
        <p:spPr>
          <a:xfrm>
            <a:off x="3455150" y="2100600"/>
            <a:ext cx="1433100" cy="942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Generate and validate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55" name="Google Shape;255;p47"/>
          <p:cNvSpPr/>
          <p:nvPr/>
        </p:nvSpPr>
        <p:spPr>
          <a:xfrm>
            <a:off x="5158450" y="937675"/>
            <a:ext cx="1433100" cy="942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Distcp metadata</a:t>
            </a:r>
            <a:endParaRPr b="1"/>
          </a:p>
        </p:txBody>
      </p:sp>
      <p:sp>
        <p:nvSpPr>
          <p:cNvPr id="256" name="Google Shape;256;p47"/>
          <p:cNvSpPr/>
          <p:nvPr/>
        </p:nvSpPr>
        <p:spPr>
          <a:xfrm>
            <a:off x="5158450" y="3151400"/>
            <a:ext cx="1433100" cy="942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Distcp raw events</a:t>
            </a:r>
            <a:endParaRPr b="1"/>
          </a:p>
        </p:txBody>
      </p:sp>
      <p:sp>
        <p:nvSpPr>
          <p:cNvPr id="257" name="Google Shape;257;p47"/>
          <p:cNvSpPr/>
          <p:nvPr/>
        </p:nvSpPr>
        <p:spPr>
          <a:xfrm>
            <a:off x="7362375" y="937675"/>
            <a:ext cx="1536300" cy="942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Transform new metadata</a:t>
            </a:r>
            <a:endParaRPr b="1"/>
          </a:p>
        </p:txBody>
      </p:sp>
      <p:sp>
        <p:nvSpPr>
          <p:cNvPr id="258" name="Google Shape;258;p47"/>
          <p:cNvSpPr/>
          <p:nvPr/>
        </p:nvSpPr>
        <p:spPr>
          <a:xfrm>
            <a:off x="7465700" y="3151400"/>
            <a:ext cx="1536300" cy="942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Transform new raw events</a:t>
            </a:r>
            <a:endParaRPr b="1"/>
          </a:p>
        </p:txBody>
      </p:sp>
      <p:cxnSp>
        <p:nvCxnSpPr>
          <p:cNvPr id="259" name="Google Shape;259;p47"/>
          <p:cNvCxnSpPr>
            <a:stCxn id="252" idx="6"/>
            <a:endCxn id="253" idx="2"/>
          </p:cNvCxnSpPr>
          <p:nvPr/>
        </p:nvCxnSpPr>
        <p:spPr>
          <a:xfrm>
            <a:off x="1158250" y="2571750"/>
            <a:ext cx="402600" cy="0"/>
          </a:xfrm>
          <a:prstGeom prst="straightConnector1">
            <a:avLst/>
          </a:prstGeom>
          <a:noFill/>
          <a:ln cap="flat" cmpd="sng" w="19050">
            <a:solidFill>
              <a:srgbClr val="BEFFF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0" name="Google Shape;260;p47"/>
          <p:cNvCxnSpPr>
            <a:stCxn id="253" idx="6"/>
            <a:endCxn id="254" idx="2"/>
          </p:cNvCxnSpPr>
          <p:nvPr/>
        </p:nvCxnSpPr>
        <p:spPr>
          <a:xfrm>
            <a:off x="2993800" y="2571750"/>
            <a:ext cx="461400" cy="0"/>
          </a:xfrm>
          <a:prstGeom prst="straightConnector1">
            <a:avLst/>
          </a:prstGeom>
          <a:noFill/>
          <a:ln cap="flat" cmpd="sng" w="19050">
            <a:solidFill>
              <a:srgbClr val="BEFFF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1" name="Google Shape;261;p47"/>
          <p:cNvCxnSpPr>
            <a:stCxn id="254" idx="7"/>
            <a:endCxn id="255" idx="3"/>
          </p:cNvCxnSpPr>
          <p:nvPr/>
        </p:nvCxnSpPr>
        <p:spPr>
          <a:xfrm flipH="1" rot="10800000">
            <a:off x="4678377" y="1742097"/>
            <a:ext cx="690000" cy="496500"/>
          </a:xfrm>
          <a:prstGeom prst="straightConnector1">
            <a:avLst/>
          </a:prstGeom>
          <a:noFill/>
          <a:ln cap="flat" cmpd="sng" w="19050">
            <a:solidFill>
              <a:srgbClr val="BEFFF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2" name="Google Shape;262;p47"/>
          <p:cNvCxnSpPr>
            <a:stCxn id="254" idx="5"/>
            <a:endCxn id="256" idx="1"/>
          </p:cNvCxnSpPr>
          <p:nvPr/>
        </p:nvCxnSpPr>
        <p:spPr>
          <a:xfrm>
            <a:off x="4678377" y="2904903"/>
            <a:ext cx="690000" cy="384600"/>
          </a:xfrm>
          <a:prstGeom prst="straightConnector1">
            <a:avLst/>
          </a:prstGeom>
          <a:noFill/>
          <a:ln cap="flat" cmpd="sng" w="19050">
            <a:solidFill>
              <a:srgbClr val="BEFFF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3" name="Google Shape;263;p47"/>
          <p:cNvCxnSpPr>
            <a:stCxn id="255" idx="6"/>
            <a:endCxn id="257" idx="2"/>
          </p:cNvCxnSpPr>
          <p:nvPr/>
        </p:nvCxnSpPr>
        <p:spPr>
          <a:xfrm>
            <a:off x="6591550" y="1408825"/>
            <a:ext cx="770700" cy="0"/>
          </a:xfrm>
          <a:prstGeom prst="straightConnector1">
            <a:avLst/>
          </a:prstGeom>
          <a:noFill/>
          <a:ln cap="flat" cmpd="sng" w="19050">
            <a:solidFill>
              <a:srgbClr val="BEFFF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4" name="Google Shape;264;p47"/>
          <p:cNvCxnSpPr>
            <a:stCxn id="256" idx="6"/>
            <a:endCxn id="258" idx="2"/>
          </p:cNvCxnSpPr>
          <p:nvPr/>
        </p:nvCxnSpPr>
        <p:spPr>
          <a:xfrm>
            <a:off x="6591550" y="3622550"/>
            <a:ext cx="874200" cy="0"/>
          </a:xfrm>
          <a:prstGeom prst="straightConnector1">
            <a:avLst/>
          </a:prstGeom>
          <a:noFill/>
          <a:ln cap="flat" cmpd="sng" w="19050">
            <a:solidFill>
              <a:srgbClr val="BEFFF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5" name="Google Shape;265;p47"/>
          <p:cNvSpPr txBox="1"/>
          <p:nvPr/>
        </p:nvSpPr>
        <p:spPr>
          <a:xfrm>
            <a:off x="461250" y="416100"/>
            <a:ext cx="43092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1st attempt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266" name="Google Shape;266;p47"/>
          <p:cNvCxnSpPr>
            <a:endCxn id="254" idx="0"/>
          </p:cNvCxnSpPr>
          <p:nvPr/>
        </p:nvCxnSpPr>
        <p:spPr>
          <a:xfrm>
            <a:off x="4161800" y="312300"/>
            <a:ext cx="9900" cy="1788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7" name="Google Shape;267;p47"/>
          <p:cNvSpPr txBox="1"/>
          <p:nvPr/>
        </p:nvSpPr>
        <p:spPr>
          <a:xfrm>
            <a:off x="5158450" y="277975"/>
            <a:ext cx="13155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47"/>
          <p:cNvSpPr txBox="1"/>
          <p:nvPr/>
        </p:nvSpPr>
        <p:spPr>
          <a:xfrm>
            <a:off x="461250" y="3763350"/>
            <a:ext cx="34773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Error occurs during generation task. </a:t>
            </a:r>
            <a:endParaRPr b="1">
              <a:solidFill>
                <a:srgbClr val="FF0000"/>
              </a:solidFill>
            </a:endParaRPr>
          </a:p>
        </p:txBody>
      </p:sp>
      <p:cxnSp>
        <p:nvCxnSpPr>
          <p:cNvPr id="269" name="Google Shape;269;p47"/>
          <p:cNvCxnSpPr>
            <a:stCxn id="254" idx="4"/>
          </p:cNvCxnSpPr>
          <p:nvPr/>
        </p:nvCxnSpPr>
        <p:spPr>
          <a:xfrm>
            <a:off x="4171700" y="3042900"/>
            <a:ext cx="0" cy="2100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"/>
          <p:cNvSpPr/>
          <p:nvPr/>
        </p:nvSpPr>
        <p:spPr>
          <a:xfrm>
            <a:off x="215950" y="2100600"/>
            <a:ext cx="942300" cy="942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Push to S3</a:t>
            </a:r>
            <a:endParaRPr b="1"/>
          </a:p>
        </p:txBody>
      </p:sp>
      <p:sp>
        <p:nvSpPr>
          <p:cNvPr id="275" name="Google Shape;275;p48"/>
          <p:cNvSpPr/>
          <p:nvPr/>
        </p:nvSpPr>
        <p:spPr>
          <a:xfrm>
            <a:off x="1560700" y="2100600"/>
            <a:ext cx="1433100" cy="942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Coalesce</a:t>
            </a:r>
            <a:endParaRPr b="1"/>
          </a:p>
        </p:txBody>
      </p:sp>
      <p:sp>
        <p:nvSpPr>
          <p:cNvPr id="276" name="Google Shape;276;p48"/>
          <p:cNvSpPr/>
          <p:nvPr/>
        </p:nvSpPr>
        <p:spPr>
          <a:xfrm>
            <a:off x="3455150" y="2100600"/>
            <a:ext cx="1433100" cy="942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AA84F"/>
                </a:solidFill>
              </a:rPr>
              <a:t>Generate and validate</a:t>
            </a:r>
            <a:endParaRPr b="1">
              <a:solidFill>
                <a:srgbClr val="6AA84F"/>
              </a:solidFill>
            </a:endParaRPr>
          </a:p>
        </p:txBody>
      </p:sp>
      <p:sp>
        <p:nvSpPr>
          <p:cNvPr id="277" name="Google Shape;277;p48"/>
          <p:cNvSpPr/>
          <p:nvPr/>
        </p:nvSpPr>
        <p:spPr>
          <a:xfrm>
            <a:off x="5158450" y="937675"/>
            <a:ext cx="1433100" cy="942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Distcp metadata</a:t>
            </a:r>
            <a:endParaRPr b="1"/>
          </a:p>
        </p:txBody>
      </p:sp>
      <p:sp>
        <p:nvSpPr>
          <p:cNvPr id="278" name="Google Shape;278;p48"/>
          <p:cNvSpPr/>
          <p:nvPr/>
        </p:nvSpPr>
        <p:spPr>
          <a:xfrm>
            <a:off x="5158450" y="3151400"/>
            <a:ext cx="1433100" cy="942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Distcp raw events</a:t>
            </a:r>
            <a:endParaRPr b="1"/>
          </a:p>
        </p:txBody>
      </p:sp>
      <p:sp>
        <p:nvSpPr>
          <p:cNvPr id="279" name="Google Shape;279;p48"/>
          <p:cNvSpPr/>
          <p:nvPr/>
        </p:nvSpPr>
        <p:spPr>
          <a:xfrm>
            <a:off x="7362375" y="937675"/>
            <a:ext cx="1536300" cy="942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Transform new metadata</a:t>
            </a:r>
            <a:endParaRPr b="1"/>
          </a:p>
        </p:txBody>
      </p:sp>
      <p:sp>
        <p:nvSpPr>
          <p:cNvPr id="280" name="Google Shape;280;p48"/>
          <p:cNvSpPr/>
          <p:nvPr/>
        </p:nvSpPr>
        <p:spPr>
          <a:xfrm>
            <a:off x="7465700" y="3151400"/>
            <a:ext cx="1536300" cy="942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Transform new raw events</a:t>
            </a:r>
            <a:endParaRPr b="1"/>
          </a:p>
        </p:txBody>
      </p:sp>
      <p:cxnSp>
        <p:nvCxnSpPr>
          <p:cNvPr id="281" name="Google Shape;281;p48"/>
          <p:cNvCxnSpPr>
            <a:stCxn id="274" idx="6"/>
            <a:endCxn id="275" idx="2"/>
          </p:cNvCxnSpPr>
          <p:nvPr/>
        </p:nvCxnSpPr>
        <p:spPr>
          <a:xfrm>
            <a:off x="1158250" y="2571750"/>
            <a:ext cx="402600" cy="0"/>
          </a:xfrm>
          <a:prstGeom prst="straightConnector1">
            <a:avLst/>
          </a:prstGeom>
          <a:noFill/>
          <a:ln cap="flat" cmpd="sng" w="19050">
            <a:solidFill>
              <a:srgbClr val="BEFFF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2" name="Google Shape;282;p48"/>
          <p:cNvCxnSpPr>
            <a:stCxn id="275" idx="6"/>
            <a:endCxn id="276" idx="2"/>
          </p:cNvCxnSpPr>
          <p:nvPr/>
        </p:nvCxnSpPr>
        <p:spPr>
          <a:xfrm>
            <a:off x="2993800" y="2571750"/>
            <a:ext cx="461400" cy="0"/>
          </a:xfrm>
          <a:prstGeom prst="straightConnector1">
            <a:avLst/>
          </a:prstGeom>
          <a:noFill/>
          <a:ln cap="flat" cmpd="sng" w="19050">
            <a:solidFill>
              <a:srgbClr val="BEFFF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3" name="Google Shape;283;p48"/>
          <p:cNvCxnSpPr>
            <a:stCxn id="276" idx="7"/>
            <a:endCxn id="277" idx="3"/>
          </p:cNvCxnSpPr>
          <p:nvPr/>
        </p:nvCxnSpPr>
        <p:spPr>
          <a:xfrm flipH="1" rot="10800000">
            <a:off x="4678377" y="1742097"/>
            <a:ext cx="690000" cy="496500"/>
          </a:xfrm>
          <a:prstGeom prst="straightConnector1">
            <a:avLst/>
          </a:prstGeom>
          <a:noFill/>
          <a:ln cap="flat" cmpd="sng" w="19050">
            <a:solidFill>
              <a:srgbClr val="BEFFF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4" name="Google Shape;284;p48"/>
          <p:cNvCxnSpPr>
            <a:stCxn id="276" idx="5"/>
            <a:endCxn id="278" idx="1"/>
          </p:cNvCxnSpPr>
          <p:nvPr/>
        </p:nvCxnSpPr>
        <p:spPr>
          <a:xfrm>
            <a:off x="4678377" y="2904903"/>
            <a:ext cx="690000" cy="384600"/>
          </a:xfrm>
          <a:prstGeom prst="straightConnector1">
            <a:avLst/>
          </a:prstGeom>
          <a:noFill/>
          <a:ln cap="flat" cmpd="sng" w="19050">
            <a:solidFill>
              <a:srgbClr val="BEFFF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5" name="Google Shape;285;p48"/>
          <p:cNvCxnSpPr>
            <a:stCxn id="277" idx="6"/>
            <a:endCxn id="279" idx="2"/>
          </p:cNvCxnSpPr>
          <p:nvPr/>
        </p:nvCxnSpPr>
        <p:spPr>
          <a:xfrm>
            <a:off x="6591550" y="1408825"/>
            <a:ext cx="770700" cy="0"/>
          </a:xfrm>
          <a:prstGeom prst="straightConnector1">
            <a:avLst/>
          </a:prstGeom>
          <a:noFill/>
          <a:ln cap="flat" cmpd="sng" w="19050">
            <a:solidFill>
              <a:srgbClr val="BEFFF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6" name="Google Shape;286;p48"/>
          <p:cNvCxnSpPr>
            <a:stCxn id="278" idx="6"/>
            <a:endCxn id="280" idx="2"/>
          </p:cNvCxnSpPr>
          <p:nvPr/>
        </p:nvCxnSpPr>
        <p:spPr>
          <a:xfrm>
            <a:off x="6591550" y="3622550"/>
            <a:ext cx="874200" cy="0"/>
          </a:xfrm>
          <a:prstGeom prst="straightConnector1">
            <a:avLst/>
          </a:prstGeom>
          <a:noFill/>
          <a:ln cap="flat" cmpd="sng" w="19050">
            <a:solidFill>
              <a:srgbClr val="BEFFF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7" name="Google Shape;287;p48"/>
          <p:cNvSpPr txBox="1"/>
          <p:nvPr/>
        </p:nvSpPr>
        <p:spPr>
          <a:xfrm>
            <a:off x="461250" y="416100"/>
            <a:ext cx="43092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2nd</a:t>
            </a: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 scheduler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attempt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288" name="Google Shape;288;p48"/>
          <p:cNvCxnSpPr>
            <a:endCxn id="276" idx="0"/>
          </p:cNvCxnSpPr>
          <p:nvPr/>
        </p:nvCxnSpPr>
        <p:spPr>
          <a:xfrm>
            <a:off x="4142300" y="125700"/>
            <a:ext cx="29400" cy="1974900"/>
          </a:xfrm>
          <a:prstGeom prst="straightConnector1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9" name="Google Shape;289;p48"/>
          <p:cNvSpPr txBox="1"/>
          <p:nvPr/>
        </p:nvSpPr>
        <p:spPr>
          <a:xfrm>
            <a:off x="5158450" y="277975"/>
            <a:ext cx="13155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8"/>
          <p:cNvSpPr txBox="1"/>
          <p:nvPr/>
        </p:nvSpPr>
        <p:spPr>
          <a:xfrm>
            <a:off x="215951" y="3700550"/>
            <a:ext cx="38526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AA84F"/>
                </a:solidFill>
              </a:rPr>
              <a:t>Dependency completeness recurses to distcp stages, therefore restart from generate step.  </a:t>
            </a:r>
            <a:endParaRPr b="1">
              <a:solidFill>
                <a:srgbClr val="6AA84F"/>
              </a:solidFill>
            </a:endParaRPr>
          </a:p>
        </p:txBody>
      </p:sp>
      <p:cxnSp>
        <p:nvCxnSpPr>
          <p:cNvPr id="291" name="Google Shape;291;p48"/>
          <p:cNvCxnSpPr/>
          <p:nvPr/>
        </p:nvCxnSpPr>
        <p:spPr>
          <a:xfrm>
            <a:off x="4157000" y="3042950"/>
            <a:ext cx="29400" cy="1974900"/>
          </a:xfrm>
          <a:prstGeom prst="straightConnector1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2" name="Google Shape;292;p48"/>
          <p:cNvSpPr txBox="1"/>
          <p:nvPr/>
        </p:nvSpPr>
        <p:spPr>
          <a:xfrm>
            <a:off x="5158450" y="1912050"/>
            <a:ext cx="13155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8"/>
          <p:cNvSpPr txBox="1"/>
          <p:nvPr/>
        </p:nvSpPr>
        <p:spPr>
          <a:xfrm>
            <a:off x="4991975" y="2062588"/>
            <a:ext cx="10701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DONE From 1st attempt</a:t>
            </a:r>
            <a:endParaRPr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9"/>
          <p:cNvSpPr txBox="1"/>
          <p:nvPr>
            <p:ph idx="1" type="body"/>
          </p:nvPr>
        </p:nvSpPr>
        <p:spPr>
          <a:xfrm>
            <a:off x="412275" y="496800"/>
            <a:ext cx="8235600" cy="30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Bottom-up execution: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EFFFA"/>
              </a:buClr>
              <a:buSzPts val="2400"/>
              <a:buFont typeface="Arial Black"/>
              <a:buAutoNum type="arabicParenR"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Naturally leads to work checkpointing.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EFFFA"/>
              </a:buClr>
              <a:buSzPts val="2400"/>
              <a:buFont typeface="Arial Black"/>
              <a:buAutoNum type="arabicParenR"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Allows for very aggressive scheduling. 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EFFFA"/>
              </a:buClr>
              <a:buSzPts val="2400"/>
              <a:buFont typeface="Arial Black"/>
              <a:buAutoNum type="arabicParenR"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Relies on scheduler knowing task state (done, running, ready, </a:t>
            </a: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etc.</a:t>
            </a: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)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0"/>
          <p:cNvSpPr txBox="1"/>
          <p:nvPr>
            <p:ph idx="1" type="body"/>
          </p:nvPr>
        </p:nvSpPr>
        <p:spPr>
          <a:xfrm>
            <a:off x="454200" y="989150"/>
            <a:ext cx="8235600" cy="30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We need a base case for our bottom-up   execution.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How do we know when the raw events for the day are available on the Analytics cluster?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1"/>
          <p:cNvSpPr txBox="1"/>
          <p:nvPr>
            <p:ph idx="1" type="body"/>
          </p:nvPr>
        </p:nvSpPr>
        <p:spPr>
          <a:xfrm>
            <a:off x="364450" y="592500"/>
            <a:ext cx="8235600" cy="30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Our team has no </a:t>
            </a: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programmatic</a:t>
            </a: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 control to generate this dependency.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We need a mechanism to define leaf nodes in the pipeline DAG.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4"/>
          <p:cNvSpPr txBox="1"/>
          <p:nvPr>
            <p:ph idx="1" type="body"/>
          </p:nvPr>
        </p:nvSpPr>
        <p:spPr>
          <a:xfrm>
            <a:off x="696925" y="977775"/>
            <a:ext cx="7622400" cy="30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76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erif"/>
              <a:buNone/>
            </a:pPr>
            <a:r>
              <a:t/>
            </a:r>
            <a:endParaRPr sz="36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</a:pPr>
            <a:r>
              <a:rPr b="1" i="1" lang="en" sz="36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Everyday we send the music labels a dataset containing song play events.</a:t>
            </a:r>
            <a:endParaRPr b="1" i="1" sz="36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76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erif"/>
              <a:buNone/>
            </a:pPr>
            <a:r>
              <a:t/>
            </a:r>
            <a:endParaRPr b="1" i="1" sz="36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2"/>
          <p:cNvSpPr txBox="1"/>
          <p:nvPr>
            <p:ph idx="1" type="body"/>
          </p:nvPr>
        </p:nvSpPr>
        <p:spPr>
          <a:xfrm>
            <a:off x="176675" y="213975"/>
            <a:ext cx="8471100" cy="47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class </a:t>
            </a:r>
            <a:r>
              <a:rPr b="1" i="1" lang="en" sz="14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TransformRawEventData</a:t>
            </a:r>
            <a:r>
              <a:rPr b="1" i="1" lang="en" sz="14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(Task):</a:t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def __init__(self, date, minrows):</a:t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	self.date = date</a:t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	self.minrows = minrows</a:t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def requires(self):</a:t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return None</a:t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76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1" i="1" lang="en" sz="14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 run(self):</a:t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76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	”Hive query to generate the transformed events for self.date”. </a:t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def complete(self):</a:t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	”Issue Hive count(*) query over our table partition for self.date</a:t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1" lang="en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1" lang="en" sz="14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Return count &gt;= self.minrows”</a:t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endParaRPr b="1" i="1" sz="14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3"/>
          <p:cNvSpPr txBox="1"/>
          <p:nvPr>
            <p:ph idx="1" type="body"/>
          </p:nvPr>
        </p:nvSpPr>
        <p:spPr>
          <a:xfrm>
            <a:off x="412275" y="997400"/>
            <a:ext cx="8235600" cy="30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Raw data delays happen frequently.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Try to trigger the pipeline every X minutes.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Supply current date as parameter.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E</a:t>
            </a: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xecution</a:t>
            </a: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 will start no more than X minutes after the raw data becomes available.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4"/>
          <p:cNvSpPr txBox="1"/>
          <p:nvPr>
            <p:ph idx="1" type="body"/>
          </p:nvPr>
        </p:nvSpPr>
        <p:spPr>
          <a:xfrm>
            <a:off x="412275" y="496800"/>
            <a:ext cx="8235600" cy="30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How does each stage generate a done state?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5"/>
          <p:cNvSpPr txBox="1"/>
          <p:nvPr>
            <p:ph idx="1" type="body"/>
          </p:nvPr>
        </p:nvSpPr>
        <p:spPr>
          <a:xfrm>
            <a:off x="454200" y="1213350"/>
            <a:ext cx="8235600" cy="30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Dozens of Pandora metadata tables → 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10 focused metadata tables.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Raw events partitioned by YYYY-MM-DD → transformed event table (deduped, filtered, a few joins). Same partitioning structure.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Makes for fewer cross-cluster </a:t>
            </a: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synchronizations</a:t>
            </a: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29" name="Google Shape;329;p55"/>
          <p:cNvSpPr txBox="1"/>
          <p:nvPr/>
        </p:nvSpPr>
        <p:spPr>
          <a:xfrm>
            <a:off x="454200" y="390650"/>
            <a:ext cx="78918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Transform stage</a:t>
            </a:r>
            <a:endParaRPr b="1" i="1" sz="36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6"/>
          <p:cNvSpPr txBox="1"/>
          <p:nvPr>
            <p:ph idx="1" type="body"/>
          </p:nvPr>
        </p:nvSpPr>
        <p:spPr>
          <a:xfrm>
            <a:off x="454200" y="1213350"/>
            <a:ext cx="8235600" cy="30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76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New </a:t>
            </a: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partitions have record count(*) &gt;= expected min rows.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76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35" name="Google Shape;335;p56"/>
          <p:cNvSpPr txBox="1"/>
          <p:nvPr/>
        </p:nvSpPr>
        <p:spPr>
          <a:xfrm>
            <a:off x="454200" y="289600"/>
            <a:ext cx="78918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Done-state for this stage</a:t>
            </a:r>
            <a:endParaRPr b="1" i="1" sz="36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7"/>
          <p:cNvSpPr txBox="1"/>
          <p:nvPr>
            <p:ph idx="1" type="body"/>
          </p:nvPr>
        </p:nvSpPr>
        <p:spPr>
          <a:xfrm>
            <a:off x="454200" y="1213350"/>
            <a:ext cx="8235600" cy="30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Atomically distcp the new partitions to a private cluster.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Add the partitions to Hive warehouse.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41" name="Google Shape;341;p57"/>
          <p:cNvSpPr txBox="1"/>
          <p:nvPr/>
        </p:nvSpPr>
        <p:spPr>
          <a:xfrm>
            <a:off x="454200" y="266725"/>
            <a:ext cx="78918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Distcp stage</a:t>
            </a:r>
            <a:endParaRPr b="1" i="1" sz="36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8"/>
          <p:cNvSpPr txBox="1"/>
          <p:nvPr>
            <p:ph idx="1" type="body"/>
          </p:nvPr>
        </p:nvSpPr>
        <p:spPr>
          <a:xfrm>
            <a:off x="454200" y="1213350"/>
            <a:ext cx="8235600" cy="30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Check whether the table partitions exist in private Hive cluster.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47" name="Google Shape;347;p58"/>
          <p:cNvSpPr txBox="1"/>
          <p:nvPr/>
        </p:nvSpPr>
        <p:spPr>
          <a:xfrm>
            <a:off x="454200" y="390650"/>
            <a:ext cx="78918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Done-state for this stage</a:t>
            </a:r>
            <a:endParaRPr b="1" i="1" sz="36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9"/>
          <p:cNvSpPr txBox="1"/>
          <p:nvPr>
            <p:ph idx="1" type="body"/>
          </p:nvPr>
        </p:nvSpPr>
        <p:spPr>
          <a:xfrm>
            <a:off x="454200" y="1452150"/>
            <a:ext cx="8235600" cy="30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FFFA"/>
              </a:buClr>
              <a:buSzPts val="2400"/>
              <a:buFont typeface="Arial Black"/>
              <a:buAutoNum type="arabicParenR"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Use SparkSQL over Hive. Filter parquet events by label and day.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FFFA"/>
              </a:buClr>
              <a:buSzPts val="2400"/>
              <a:buFont typeface="Arial Black"/>
              <a:buAutoNum type="arabicParenR"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Join metadata.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FFFA"/>
              </a:buClr>
              <a:buSzPts val="2400"/>
              <a:buFont typeface="Arial Black"/>
              <a:buAutoNum type="arabicParenR"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In the Spark driver, validate row count falls within lower/upper bounds.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FFFA"/>
              </a:buClr>
              <a:buSzPts val="2400"/>
              <a:buFont typeface="Arial Black"/>
              <a:buAutoNum type="arabicParenR"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If so, output multiple part files to HDFS.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53" name="Google Shape;353;p59"/>
          <p:cNvSpPr txBox="1"/>
          <p:nvPr/>
        </p:nvSpPr>
        <p:spPr>
          <a:xfrm>
            <a:off x="454200" y="390650"/>
            <a:ext cx="78918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Generation stage (Spark)</a:t>
            </a:r>
            <a:endParaRPr b="1" i="1" sz="36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0"/>
          <p:cNvSpPr txBox="1"/>
          <p:nvPr>
            <p:ph idx="1" type="body"/>
          </p:nvPr>
        </p:nvSpPr>
        <p:spPr>
          <a:xfrm>
            <a:off x="454200" y="1048050"/>
            <a:ext cx="8235600" cy="30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76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BEFFF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76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val results = session.sql(sqlText).</a:t>
            </a:r>
            <a:endParaRPr b="1" i="1" sz="1800">
              <a:solidFill>
                <a:srgbClr val="BEFFF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persist(StorageLevel.MEMORY_AND_DISK)</a:t>
            </a:r>
            <a:endParaRPr b="1" i="1" sz="1800">
              <a:solidFill>
                <a:srgbClr val="BEFFFA"/>
              </a:solidFill>
            </a:endParaRPr>
          </a:p>
          <a:p>
            <a:pPr indent="76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checkRowBounds(results.count(), lower_bound, upper_bound)</a:t>
            </a:r>
            <a:endParaRPr b="1" i="1" sz="1800">
              <a:solidFill>
                <a:srgbClr val="BEFFFA"/>
              </a:solidFill>
            </a:endParaRPr>
          </a:p>
          <a:p>
            <a:pPr indent="76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BEFFFA"/>
                </a:solidFill>
                <a:latin typeface="Courier New"/>
                <a:ea typeface="Courier New"/>
                <a:cs typeface="Courier New"/>
                <a:sym typeface="Courier New"/>
              </a:rPr>
              <a:t>results.save(“/hdfs/sony/2018/06/10/”)</a:t>
            </a:r>
            <a:endParaRPr b="1" i="1" sz="18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59" name="Google Shape;359;p60"/>
          <p:cNvSpPr txBox="1"/>
          <p:nvPr/>
        </p:nvSpPr>
        <p:spPr>
          <a:xfrm>
            <a:off x="454200" y="390650"/>
            <a:ext cx="78918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Generation stage (Spark)</a:t>
            </a:r>
            <a:endParaRPr b="1" i="1" sz="36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1"/>
          <p:cNvSpPr txBox="1"/>
          <p:nvPr>
            <p:ph idx="1" type="body"/>
          </p:nvPr>
        </p:nvSpPr>
        <p:spPr>
          <a:xfrm>
            <a:off x="454200" y="1452150"/>
            <a:ext cx="8235600" cy="30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The music labels </a:t>
            </a: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want a single file for delivery.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Some customers want Bzip, others Gzip.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65" name="Google Shape;365;p61"/>
          <p:cNvSpPr txBox="1"/>
          <p:nvPr/>
        </p:nvSpPr>
        <p:spPr>
          <a:xfrm>
            <a:off x="454200" y="390650"/>
            <a:ext cx="78918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Coalesce</a:t>
            </a:r>
            <a:r>
              <a:rPr b="1" i="1" lang="en" sz="36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 single file stage </a:t>
            </a:r>
            <a:endParaRPr b="1" i="1" sz="36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5"/>
          <p:cNvSpPr txBox="1"/>
          <p:nvPr/>
        </p:nvSpPr>
        <p:spPr>
          <a:xfrm>
            <a:off x="0" y="526725"/>
            <a:ext cx="89031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Why do this?</a:t>
            </a:r>
            <a:endParaRPr b="1" i="1" sz="36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457200" lvl="0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6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We have to now that Pandora supports on-demand streaming.</a:t>
            </a:r>
            <a:endParaRPr b="1" i="1" sz="36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2"/>
          <p:cNvSpPr txBox="1"/>
          <p:nvPr>
            <p:ph idx="1" type="body"/>
          </p:nvPr>
        </p:nvSpPr>
        <p:spPr>
          <a:xfrm>
            <a:off x="454200" y="1452150"/>
            <a:ext cx="8235600" cy="30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For Bzip: 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81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FFFA"/>
              </a:buClr>
              <a:buSzPts val="2400"/>
              <a:buFont typeface="Arial Black"/>
              <a:buAutoNum type="arabicParenR"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Dataframe output → Bzip files.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81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FFFA"/>
              </a:buClr>
              <a:buSzPts val="2400"/>
              <a:buFont typeface="Arial Black"/>
              <a:buAutoNum type="arabicParenR"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Hadoop copyMerge → Single Bzip file.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For Gzip: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81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FFFA"/>
              </a:buClr>
              <a:buSzPts val="2400"/>
              <a:buFont typeface="Arial Black"/>
              <a:buAutoNum type="arabicParenR"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Dataframe output→ uncompressed files.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81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FFFA"/>
              </a:buClr>
              <a:buSzPts val="2400"/>
              <a:buFont typeface="Arial Black"/>
              <a:buAutoNum type="arabicParenR"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Hadoop copyMerge →	 Single uncompressed file.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81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FFFA"/>
              </a:buClr>
              <a:buSzPts val="2400"/>
              <a:buFont typeface="Arial Black"/>
              <a:buAutoNum type="arabicParenR"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Gzip compress the single file.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71" name="Google Shape;371;p62"/>
          <p:cNvSpPr txBox="1"/>
          <p:nvPr/>
        </p:nvSpPr>
        <p:spPr>
          <a:xfrm>
            <a:off x="454200" y="390650"/>
            <a:ext cx="78918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Coalesce single file stage </a:t>
            </a:r>
            <a:endParaRPr b="1" i="1" sz="36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3"/>
          <p:cNvSpPr txBox="1"/>
          <p:nvPr>
            <p:ph idx="1" type="body"/>
          </p:nvPr>
        </p:nvSpPr>
        <p:spPr>
          <a:xfrm>
            <a:off x="454200" y="1452150"/>
            <a:ext cx="8235600" cy="30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Check for the existence of a single compressed file in HDFS defined for a given label and date.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77" name="Google Shape;377;p63"/>
          <p:cNvSpPr txBox="1"/>
          <p:nvPr/>
        </p:nvSpPr>
        <p:spPr>
          <a:xfrm>
            <a:off x="454200" y="390650"/>
            <a:ext cx="78918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Done-state for this stage</a:t>
            </a:r>
            <a:endParaRPr b="1" i="1" sz="36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4"/>
          <p:cNvSpPr txBox="1"/>
          <p:nvPr>
            <p:ph idx="1" type="body"/>
          </p:nvPr>
        </p:nvSpPr>
        <p:spPr>
          <a:xfrm>
            <a:off x="454200" y="1231700"/>
            <a:ext cx="8235600" cy="30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Copy</a:t>
            </a: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 the compressed file to a named object in a specific S3 location. 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Done state defined by whether an object exists in S3 for the given date and label.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83" name="Google Shape;383;p64"/>
          <p:cNvSpPr txBox="1"/>
          <p:nvPr/>
        </p:nvSpPr>
        <p:spPr>
          <a:xfrm>
            <a:off x="454200" y="390650"/>
            <a:ext cx="78918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S3 push stage</a:t>
            </a:r>
            <a:endParaRPr b="1" i="1" sz="36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5"/>
          <p:cNvSpPr txBox="1"/>
          <p:nvPr>
            <p:ph idx="1" type="body"/>
          </p:nvPr>
        </p:nvSpPr>
        <p:spPr>
          <a:xfrm>
            <a:off x="371725" y="1158350"/>
            <a:ext cx="8235600" cy="38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6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457200" lvl="0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Takeaways</a:t>
            </a:r>
            <a:endParaRPr b="1" i="1" sz="36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FFFA"/>
              </a:buClr>
              <a:buSzPts val="2400"/>
              <a:buFont typeface="Arial Black"/>
              <a:buAutoNum type="arabicParenR"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Pipeline designed</a:t>
            </a: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 to run automatically and aggressively from cron.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FFFA"/>
              </a:buClr>
              <a:buSzPts val="2400"/>
              <a:buFont typeface="Arial Black"/>
              <a:buAutoNum type="arabicParenR"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No guessing what time of day to run.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FFFA"/>
              </a:buClr>
              <a:buSzPts val="2400"/>
              <a:buFont typeface="Arial Black"/>
              <a:buAutoNum type="arabicParenR"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Pickup where the pipeline last stopped.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FFFA"/>
              </a:buClr>
              <a:buSzPts val="2400"/>
              <a:buFont typeface="Arial Black"/>
              <a:buAutoNum type="arabicParenR"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Task composition designed around checkpoints.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FFFA"/>
              </a:buClr>
              <a:buSzPts val="2400"/>
              <a:buFont typeface="Arial Black"/>
              <a:buAutoNum type="arabicParenR"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Use latest open-source frameworks that make processing easy and efficient.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6"/>
          <p:cNvSpPr txBox="1"/>
          <p:nvPr>
            <p:ph idx="1" type="body"/>
          </p:nvPr>
        </p:nvSpPr>
        <p:spPr>
          <a:xfrm>
            <a:off x="412275" y="496800"/>
            <a:ext cx="8235600" cy="30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Questions?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6"/>
          <p:cNvSpPr txBox="1"/>
          <p:nvPr>
            <p:ph idx="1" type="body"/>
          </p:nvPr>
        </p:nvSpPr>
        <p:spPr>
          <a:xfrm>
            <a:off x="245400" y="693125"/>
            <a:ext cx="8657700" cy="30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 Black"/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 Black"/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 Black"/>
              <a:buNone/>
            </a:pPr>
            <a:r>
              <a:rPr b="1" i="1" lang="en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play_time    			track_title		elapsed_seconds</a:t>
            </a:r>
            <a:r>
              <a:rPr b="1" i="1" lang="en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	play_source</a:t>
            </a:r>
            <a:endParaRPr b="1" i="1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 Black"/>
              <a:buNone/>
            </a:pPr>
            <a:r>
              <a:t/>
            </a:r>
            <a:endParaRPr b="1" i="1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 Black"/>
              <a:buNone/>
            </a:pPr>
            <a:r>
              <a:t/>
            </a:r>
            <a:endParaRPr b="1" i="1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 Black"/>
              <a:buNone/>
            </a:pPr>
            <a:r>
              <a:rPr b="1" i="1" lang="en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2018-05-06 11:12:34	God’s Plan 		30 seconds		station add   </a:t>
            </a:r>
            <a:endParaRPr b="1" i="1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 Black"/>
              <a:buNone/>
            </a:pPr>
            <a:r>
              <a:rPr b="1" i="1" lang="en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2018-05-06 01:10:12	Hotel California 	230 seconds		premium access</a:t>
            </a:r>
            <a:endParaRPr b="1" i="1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 Black"/>
              <a:buNone/>
            </a:pPr>
            <a:r>
              <a:rPr b="1" i="1" lang="en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2018-05-06 16:10:12	Closer 			67 seconds		playlist autoplay		 </a:t>
            </a:r>
            <a:endParaRPr b="1" i="1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4" name="Google Shape;134;p36"/>
          <p:cNvSpPr txBox="1"/>
          <p:nvPr/>
        </p:nvSpPr>
        <p:spPr>
          <a:xfrm>
            <a:off x="0" y="526725"/>
            <a:ext cx="89031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Sample events</a:t>
            </a:r>
            <a:endParaRPr b="1" i="1" sz="36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457200" lvl="0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6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6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7"/>
          <p:cNvSpPr/>
          <p:nvPr/>
        </p:nvSpPr>
        <p:spPr>
          <a:xfrm>
            <a:off x="4074525" y="333100"/>
            <a:ext cx="3594300" cy="2804100"/>
          </a:xfrm>
          <a:prstGeom prst="rect">
            <a:avLst/>
          </a:prstGeom>
          <a:solidFill>
            <a:srgbClr val="BEFF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7"/>
          <p:cNvSpPr txBox="1"/>
          <p:nvPr/>
        </p:nvSpPr>
        <p:spPr>
          <a:xfrm>
            <a:off x="4446350" y="415200"/>
            <a:ext cx="31110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Analytics</a:t>
            </a:r>
            <a:r>
              <a:rPr b="1" lang="en" sz="2400"/>
              <a:t> Hive Cluster</a:t>
            </a:r>
            <a:endParaRPr b="1" sz="2400"/>
          </a:p>
        </p:txBody>
      </p:sp>
      <p:sp>
        <p:nvSpPr>
          <p:cNvPr id="141" name="Google Shape;141;p37"/>
          <p:cNvSpPr/>
          <p:nvPr/>
        </p:nvSpPr>
        <p:spPr>
          <a:xfrm>
            <a:off x="4337925" y="1426025"/>
            <a:ext cx="1192800" cy="13740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Spins data</a:t>
            </a:r>
            <a:endParaRPr b="1"/>
          </a:p>
        </p:txBody>
      </p:sp>
      <p:sp>
        <p:nvSpPr>
          <p:cNvPr id="142" name="Google Shape;142;p37"/>
          <p:cNvSpPr/>
          <p:nvPr/>
        </p:nvSpPr>
        <p:spPr>
          <a:xfrm>
            <a:off x="6643250" y="1209100"/>
            <a:ext cx="914100" cy="7401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User stations</a:t>
            </a:r>
            <a:r>
              <a:rPr b="1" lang="en"/>
              <a:t> </a:t>
            </a:r>
            <a:endParaRPr b="1"/>
          </a:p>
        </p:txBody>
      </p:sp>
      <p:sp>
        <p:nvSpPr>
          <p:cNvPr id="143" name="Google Shape;143;p37"/>
          <p:cNvSpPr/>
          <p:nvPr/>
        </p:nvSpPr>
        <p:spPr>
          <a:xfrm>
            <a:off x="5629938" y="1209100"/>
            <a:ext cx="914100" cy="7401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Listener info</a:t>
            </a:r>
            <a:endParaRPr b="1"/>
          </a:p>
        </p:txBody>
      </p:sp>
      <p:sp>
        <p:nvSpPr>
          <p:cNvPr id="144" name="Google Shape;144;p37"/>
          <p:cNvSpPr/>
          <p:nvPr/>
        </p:nvSpPr>
        <p:spPr>
          <a:xfrm>
            <a:off x="387325" y="806050"/>
            <a:ext cx="1936500" cy="1858200"/>
          </a:xfrm>
          <a:prstGeom prst="rect">
            <a:avLst/>
          </a:prstGeom>
          <a:solidFill>
            <a:srgbClr val="BEFF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Private</a:t>
            </a:r>
            <a:r>
              <a:rPr b="1" lang="en" sz="2400"/>
              <a:t> Hive Cluster</a:t>
            </a:r>
            <a:endParaRPr b="1" sz="2400"/>
          </a:p>
        </p:txBody>
      </p:sp>
      <p:cxnSp>
        <p:nvCxnSpPr>
          <p:cNvPr id="145" name="Google Shape;145;p37"/>
          <p:cNvCxnSpPr>
            <a:stCxn id="139" idx="1"/>
            <a:endCxn id="144" idx="3"/>
          </p:cNvCxnSpPr>
          <p:nvPr/>
        </p:nvCxnSpPr>
        <p:spPr>
          <a:xfrm rot="10800000">
            <a:off x="2323725" y="1735150"/>
            <a:ext cx="1750800" cy="0"/>
          </a:xfrm>
          <a:prstGeom prst="straightConnector1">
            <a:avLst/>
          </a:prstGeom>
          <a:noFill/>
          <a:ln cap="flat" cmpd="sng" w="38100">
            <a:solidFill>
              <a:srgbClr val="00ADEE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6" name="Google Shape;146;p37"/>
          <p:cNvSpPr txBox="1"/>
          <p:nvPr/>
        </p:nvSpPr>
        <p:spPr>
          <a:xfrm>
            <a:off x="2695550" y="1307200"/>
            <a:ext cx="1750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ADEE"/>
                </a:solidFill>
              </a:rPr>
              <a:t>Daily DistCP</a:t>
            </a:r>
            <a:endParaRPr b="1">
              <a:solidFill>
                <a:srgbClr val="00ADEE"/>
              </a:solidFill>
            </a:endParaRPr>
          </a:p>
        </p:txBody>
      </p:sp>
      <p:sp>
        <p:nvSpPr>
          <p:cNvPr id="147" name="Google Shape;147;p37"/>
          <p:cNvSpPr/>
          <p:nvPr/>
        </p:nvSpPr>
        <p:spPr>
          <a:xfrm>
            <a:off x="4074525" y="3591150"/>
            <a:ext cx="3594300" cy="43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Dev </a:t>
            </a:r>
            <a:r>
              <a:rPr b="1" lang="en" sz="2400"/>
              <a:t>Kafka Queues</a:t>
            </a:r>
            <a:endParaRPr b="1" sz="2400"/>
          </a:p>
        </p:txBody>
      </p:sp>
      <p:cxnSp>
        <p:nvCxnSpPr>
          <p:cNvPr id="148" name="Google Shape;148;p37"/>
          <p:cNvCxnSpPr/>
          <p:nvPr/>
        </p:nvCxnSpPr>
        <p:spPr>
          <a:xfrm flipH="1">
            <a:off x="7668650" y="1794025"/>
            <a:ext cx="1487400" cy="2100"/>
          </a:xfrm>
          <a:prstGeom prst="straightConnector1">
            <a:avLst/>
          </a:prstGeom>
          <a:noFill/>
          <a:ln cap="flat" cmpd="sng" w="38100">
            <a:solidFill>
              <a:srgbClr val="00ADEE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9" name="Google Shape;149;p37"/>
          <p:cNvSpPr txBox="1"/>
          <p:nvPr/>
        </p:nvSpPr>
        <p:spPr>
          <a:xfrm>
            <a:off x="7842275" y="1151200"/>
            <a:ext cx="1453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ADEE"/>
                </a:solidFill>
              </a:rPr>
              <a:t>Sink processes</a:t>
            </a:r>
            <a:endParaRPr b="1">
              <a:solidFill>
                <a:srgbClr val="00ADEE"/>
              </a:solidFill>
            </a:endParaRPr>
          </a:p>
        </p:txBody>
      </p:sp>
      <p:cxnSp>
        <p:nvCxnSpPr>
          <p:cNvPr id="150" name="Google Shape;150;p37"/>
          <p:cNvCxnSpPr>
            <a:endCxn id="147" idx="3"/>
          </p:cNvCxnSpPr>
          <p:nvPr/>
        </p:nvCxnSpPr>
        <p:spPr>
          <a:xfrm flipH="1">
            <a:off x="7668825" y="2166150"/>
            <a:ext cx="1487100" cy="1641900"/>
          </a:xfrm>
          <a:prstGeom prst="straightConnector1">
            <a:avLst/>
          </a:prstGeom>
          <a:noFill/>
          <a:ln cap="flat" cmpd="sng" w="38100">
            <a:solidFill>
              <a:srgbClr val="00ADEE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" name="Google Shape;151;p37"/>
          <p:cNvCxnSpPr>
            <a:endCxn id="152" idx="3"/>
          </p:cNvCxnSpPr>
          <p:nvPr/>
        </p:nvCxnSpPr>
        <p:spPr>
          <a:xfrm rot="10800000">
            <a:off x="2571625" y="3808050"/>
            <a:ext cx="1503000" cy="0"/>
          </a:xfrm>
          <a:prstGeom prst="straightConnector1">
            <a:avLst/>
          </a:prstGeom>
          <a:noFill/>
          <a:ln cap="flat" cmpd="sng" w="38100">
            <a:solidFill>
              <a:srgbClr val="00ADEE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2" name="Google Shape;152;p37"/>
          <p:cNvSpPr/>
          <p:nvPr/>
        </p:nvSpPr>
        <p:spPr>
          <a:xfrm>
            <a:off x="387325" y="3188400"/>
            <a:ext cx="2184300" cy="1239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??????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(Near future)</a:t>
            </a:r>
            <a:endParaRPr b="1" sz="2400"/>
          </a:p>
        </p:txBody>
      </p:sp>
      <p:sp>
        <p:nvSpPr>
          <p:cNvPr id="153" name="Google Shape;153;p37"/>
          <p:cNvSpPr txBox="1"/>
          <p:nvPr/>
        </p:nvSpPr>
        <p:spPr>
          <a:xfrm>
            <a:off x="5941400" y="2003175"/>
            <a:ext cx="1192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ADEE"/>
                </a:solidFill>
              </a:rPr>
              <a:t>Parquet Hive tables</a:t>
            </a:r>
            <a:endParaRPr b="1">
              <a:solidFill>
                <a:srgbClr val="00ADE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 txBox="1"/>
          <p:nvPr>
            <p:ph idx="1" type="body"/>
          </p:nvPr>
        </p:nvSpPr>
        <p:spPr>
          <a:xfrm>
            <a:off x="696925" y="977775"/>
            <a:ext cx="7622400" cy="30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76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erif"/>
              <a:buNone/>
            </a:pPr>
            <a:r>
              <a:t/>
            </a:r>
            <a:endParaRPr sz="24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The 1st iteration lagged several days.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Goal: Improve this latency by improving overall pipeline runtime and fault tolerance.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76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erif"/>
              <a:buNone/>
            </a:pPr>
            <a:r>
              <a:t/>
            </a:r>
            <a:endParaRPr b="1" i="1" sz="36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/>
          <p:nvPr>
            <p:ph idx="1" type="body"/>
          </p:nvPr>
        </p:nvSpPr>
        <p:spPr>
          <a:xfrm>
            <a:off x="696925" y="977775"/>
            <a:ext cx="7622400" cy="30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76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erif"/>
              <a:buNone/>
            </a:pPr>
            <a:r>
              <a:t/>
            </a:r>
            <a:endParaRPr sz="24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76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BEFFFA"/>
              </a:buClr>
              <a:buSzPts val="2400"/>
              <a:buFont typeface="Arial Black"/>
              <a:buAutoNum type="arabicParenR"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Upstream delays on raw data.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BEFFFA"/>
              </a:buClr>
              <a:buSzPts val="2400"/>
              <a:buFont typeface="Arial Black"/>
              <a:buAutoNum type="arabicParenR"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Dataset generation was slow.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BEFFFA"/>
              </a:buClr>
              <a:buSzPts val="2400"/>
              <a:buFont typeface="Arial Black"/>
              <a:buAutoNum type="arabicParenR"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One file per-delivery requirement. 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BEFFFA"/>
              </a:buClr>
              <a:buSzPts val="2400"/>
              <a:buFont typeface="Arial Black"/>
              <a:buAutoNum type="arabicParenR"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Steps 2 and 3 were tightly coupled.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76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erif"/>
              <a:buNone/>
            </a:pPr>
            <a:r>
              <a:t/>
            </a:r>
            <a:endParaRPr b="1" i="1" sz="36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4" name="Google Shape;164;p39"/>
          <p:cNvSpPr txBox="1"/>
          <p:nvPr/>
        </p:nvSpPr>
        <p:spPr>
          <a:xfrm>
            <a:off x="120450" y="0"/>
            <a:ext cx="89031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Choke points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0"/>
          <p:cNvSpPr txBox="1"/>
          <p:nvPr/>
        </p:nvSpPr>
        <p:spPr>
          <a:xfrm>
            <a:off x="-79675" y="846400"/>
            <a:ext cx="2026800" cy="18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EFFFA"/>
              </a:buClr>
              <a:buSzPts val="1800"/>
              <a:buFont typeface="Arial Black"/>
              <a:buAutoNum type="arabicParenR"/>
            </a:pPr>
            <a:r>
              <a:rPr b="1" i="1" lang="en" sz="18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Transform raw data and metadata</a:t>
            </a:r>
            <a:endParaRPr b="1" i="1" sz="18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0" name="Google Shape;170;p40"/>
          <p:cNvCxnSpPr/>
          <p:nvPr/>
        </p:nvCxnSpPr>
        <p:spPr>
          <a:xfrm flipH="1">
            <a:off x="1786525" y="706825"/>
            <a:ext cx="24900" cy="39930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40"/>
          <p:cNvCxnSpPr/>
          <p:nvPr/>
        </p:nvCxnSpPr>
        <p:spPr>
          <a:xfrm flipH="1">
            <a:off x="3455250" y="726475"/>
            <a:ext cx="36000" cy="3953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2" name="Google Shape;172;p40"/>
          <p:cNvCxnSpPr/>
          <p:nvPr/>
        </p:nvCxnSpPr>
        <p:spPr>
          <a:xfrm flipH="1">
            <a:off x="5634275" y="726475"/>
            <a:ext cx="31500" cy="39438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40"/>
          <p:cNvCxnSpPr/>
          <p:nvPr/>
        </p:nvCxnSpPr>
        <p:spPr>
          <a:xfrm flipH="1">
            <a:off x="7648525" y="726475"/>
            <a:ext cx="15000" cy="3788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74" name="Google Shape;174;p40"/>
          <p:cNvSpPr txBox="1"/>
          <p:nvPr/>
        </p:nvSpPr>
        <p:spPr>
          <a:xfrm>
            <a:off x="2022850" y="846400"/>
            <a:ext cx="17472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2) Distcp </a:t>
            </a:r>
            <a:endParaRPr b="1" i="1" sz="18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to private cluster</a:t>
            </a:r>
            <a:endParaRPr b="1" i="1" sz="18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40"/>
          <p:cNvSpPr txBox="1"/>
          <p:nvPr/>
        </p:nvSpPr>
        <p:spPr>
          <a:xfrm>
            <a:off x="3652413" y="846400"/>
            <a:ext cx="1820700" cy="1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3) Generate dataset </a:t>
            </a:r>
            <a:endParaRPr b="1" i="1" sz="18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0"/>
          <p:cNvSpPr txBox="1"/>
          <p:nvPr/>
        </p:nvSpPr>
        <p:spPr>
          <a:xfrm>
            <a:off x="5783538" y="846400"/>
            <a:ext cx="1747200" cy="15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4) Coalesce </a:t>
            </a:r>
            <a:endParaRPr b="1" i="1" sz="18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40"/>
          <p:cNvSpPr txBox="1"/>
          <p:nvPr/>
        </p:nvSpPr>
        <p:spPr>
          <a:xfrm>
            <a:off x="7648525" y="846400"/>
            <a:ext cx="1382100" cy="14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5) Upload </a:t>
            </a:r>
            <a:endParaRPr b="1" i="1" sz="18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146" y="2506125"/>
            <a:ext cx="1112829" cy="100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5450" y="2506125"/>
            <a:ext cx="2543500" cy="100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48375" y="2506125"/>
            <a:ext cx="162877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9475" y="2506125"/>
            <a:ext cx="2543500" cy="100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63475" y="2805275"/>
            <a:ext cx="952200" cy="95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1"/>
          <p:cNvSpPr txBox="1"/>
          <p:nvPr>
            <p:ph idx="1" type="body"/>
          </p:nvPr>
        </p:nvSpPr>
        <p:spPr>
          <a:xfrm>
            <a:off x="408275" y="919425"/>
            <a:ext cx="8235600" cy="30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Each pipeline task is codified using Python classes.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EFFFA"/>
                </a:solidFill>
                <a:latin typeface="Arial Black"/>
                <a:ea typeface="Arial Black"/>
                <a:cs typeface="Arial Black"/>
                <a:sym typeface="Arial Black"/>
              </a:rPr>
              <a:t>A given task might launch a Scala Spark job or distcp command. </a:t>
            </a:r>
            <a:endParaRPr b="1" i="1" sz="2400">
              <a:solidFill>
                <a:srgbClr val="BEFFF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