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Lst>
  <p:sldSz cy="5143500" cx="9144000"/>
  <p:notesSz cx="6858000" cy="9144000"/>
  <p:embeddedFontLst>
    <p:embeddedFont>
      <p:font typeface="Roboto Thin"/>
      <p:regular r:id="rId43"/>
      <p:bold r:id="rId44"/>
      <p:italic r:id="rId45"/>
      <p:boldItalic r:id="rId46"/>
    </p:embeddedFont>
    <p:embeddedFont>
      <p:font typeface="Roboto"/>
      <p:regular r:id="rId47"/>
      <p:bold r:id="rId48"/>
      <p:italic r:id="rId49"/>
      <p:boldItalic r:id="rId50"/>
    </p:embeddedFont>
    <p:embeddedFont>
      <p:font typeface="Roboto Medium"/>
      <p:regular r:id="rId51"/>
      <p:bold r:id="rId52"/>
      <p:italic r:id="rId53"/>
      <p:boldItalic r:id="rId54"/>
    </p:embeddedFont>
    <p:embeddedFont>
      <p:font typeface="Roboto Light"/>
      <p:regular r:id="rId55"/>
      <p:bold r:id="rId56"/>
      <p:italic r:id="rId57"/>
      <p:boldItalic r:id="rId5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Author clrIdx="0" id="0" initials="" lastIdx="1" name="Cecelia Shao"/>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07D8BAB5-390F-41A3-9115-86B47C3B8A92}">
  <a:tblStyle styleId="{07D8BAB5-390F-41A3-9115-86B47C3B8A92}"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42" Type="http://schemas.openxmlformats.org/officeDocument/2006/relationships/slide" Target="slides/slide35.xml"/><Relationship Id="rId41" Type="http://schemas.openxmlformats.org/officeDocument/2006/relationships/slide" Target="slides/slide34.xml"/><Relationship Id="rId44" Type="http://schemas.openxmlformats.org/officeDocument/2006/relationships/font" Target="fonts/RobotoThin-bold.fntdata"/><Relationship Id="rId43" Type="http://schemas.openxmlformats.org/officeDocument/2006/relationships/font" Target="fonts/RobotoThin-regular.fntdata"/><Relationship Id="rId46" Type="http://schemas.openxmlformats.org/officeDocument/2006/relationships/font" Target="fonts/RobotoThin-boldItalic.fntdata"/><Relationship Id="rId45" Type="http://schemas.openxmlformats.org/officeDocument/2006/relationships/font" Target="fonts/RobotoThin-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48" Type="http://schemas.openxmlformats.org/officeDocument/2006/relationships/font" Target="fonts/Roboto-bold.fntdata"/><Relationship Id="rId47" Type="http://schemas.openxmlformats.org/officeDocument/2006/relationships/font" Target="fonts/Roboto-regular.fntdata"/><Relationship Id="rId49" Type="http://schemas.openxmlformats.org/officeDocument/2006/relationships/font" Target="fonts/Roboto-italic.fntdata"/><Relationship Id="rId5" Type="http://schemas.openxmlformats.org/officeDocument/2006/relationships/commentAuthors" Target="commentAuthors.xml"/><Relationship Id="rId6" Type="http://schemas.openxmlformats.org/officeDocument/2006/relationships/slideMaster" Target="slideMasters/slideMaster1.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33" Type="http://schemas.openxmlformats.org/officeDocument/2006/relationships/slide" Target="slides/slide26.xml"/><Relationship Id="rId32" Type="http://schemas.openxmlformats.org/officeDocument/2006/relationships/slide" Target="slides/slide25.xml"/><Relationship Id="rId35" Type="http://schemas.openxmlformats.org/officeDocument/2006/relationships/slide" Target="slides/slide28.xml"/><Relationship Id="rId34" Type="http://schemas.openxmlformats.org/officeDocument/2006/relationships/slide" Target="slides/slide27.xml"/><Relationship Id="rId37" Type="http://schemas.openxmlformats.org/officeDocument/2006/relationships/slide" Target="slides/slide30.xml"/><Relationship Id="rId36" Type="http://schemas.openxmlformats.org/officeDocument/2006/relationships/slide" Target="slides/slide29.xml"/><Relationship Id="rId39" Type="http://schemas.openxmlformats.org/officeDocument/2006/relationships/slide" Target="slides/slide32.xml"/><Relationship Id="rId38" Type="http://schemas.openxmlformats.org/officeDocument/2006/relationships/slide" Target="slides/slide31.xml"/><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51" Type="http://schemas.openxmlformats.org/officeDocument/2006/relationships/font" Target="fonts/RobotoMedium-regular.fntdata"/><Relationship Id="rId50" Type="http://schemas.openxmlformats.org/officeDocument/2006/relationships/font" Target="fonts/Roboto-boldItalic.fntdata"/><Relationship Id="rId53" Type="http://schemas.openxmlformats.org/officeDocument/2006/relationships/font" Target="fonts/RobotoMedium-italic.fntdata"/><Relationship Id="rId52" Type="http://schemas.openxmlformats.org/officeDocument/2006/relationships/font" Target="fonts/RobotoMedium-bold.fntdata"/><Relationship Id="rId11" Type="http://schemas.openxmlformats.org/officeDocument/2006/relationships/slide" Target="slides/slide4.xml"/><Relationship Id="rId55" Type="http://schemas.openxmlformats.org/officeDocument/2006/relationships/font" Target="fonts/RobotoLight-regular.fntdata"/><Relationship Id="rId10" Type="http://schemas.openxmlformats.org/officeDocument/2006/relationships/slide" Target="slides/slide3.xml"/><Relationship Id="rId54" Type="http://schemas.openxmlformats.org/officeDocument/2006/relationships/font" Target="fonts/RobotoMedium-boldItalic.fntdata"/><Relationship Id="rId13" Type="http://schemas.openxmlformats.org/officeDocument/2006/relationships/slide" Target="slides/slide6.xml"/><Relationship Id="rId57" Type="http://schemas.openxmlformats.org/officeDocument/2006/relationships/font" Target="fonts/RobotoLight-italic.fntdata"/><Relationship Id="rId12" Type="http://schemas.openxmlformats.org/officeDocument/2006/relationships/slide" Target="slides/slide5.xml"/><Relationship Id="rId56" Type="http://schemas.openxmlformats.org/officeDocument/2006/relationships/font" Target="fonts/RobotoLight-bold.fntdata"/><Relationship Id="rId15" Type="http://schemas.openxmlformats.org/officeDocument/2006/relationships/slide" Target="slides/slide8.xml"/><Relationship Id="rId14" Type="http://schemas.openxmlformats.org/officeDocument/2006/relationships/slide" Target="slides/slide7.xml"/><Relationship Id="rId58" Type="http://schemas.openxmlformats.org/officeDocument/2006/relationships/font" Target="fonts/RobotoLight-boldItalic.fntdata"/><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 authorId="0" idx="1" dt="2018-11-07T02:34:43.048">
    <p:pos x="280" y="1552"/>
    <p:text>+gideon@comet-ml.com - what do you think about this tag line?</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google.com/search?q=ngrams&amp;source=lnms&amp;tbm=isch&amp;sa=X&amp;ved=0ahUKEwibg6D5usDeAhUnqlkKHShoDEUQ_AUIFSgD&amp;biw=1440&amp;bih=767&amp;dpr=2#imgrc=Gg47q31rH0xCgM" TargetMode="Externa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cogprints.org/7691/7/ICMLws09.pdf" TargetMode="External"/><Relationship Id="rId3" Type="http://schemas.openxmlformats.org/officeDocument/2006/relationships/hyperlink" Target="https://retractionwatch.com/2016/06/01/what-does-reproducibility-mean-new-paper-seeks-to-standardize-the-lexicon/" TargetMode="External"/><Relationship Id="rId4" Type="http://schemas.openxmlformats.org/officeDocument/2006/relationships/hyperlink" Target="https://openreview.net/pdf?id=By4l2PbQ-" TargetMode="External"/><Relationship Id="rId5" Type="http://schemas.openxmlformats.org/officeDocument/2006/relationships/hyperlink" Target="https://petewarden.com/2018/03/19/the-machine-learning-reproducibility-crisis/" TargetMode="External"/><Relationship Id="rId6" Type="http://schemas.openxmlformats.org/officeDocument/2006/relationships/hyperlink" Target="https://www.coursera.org/learn/data-results/lecture/v27fG/reproducibility-and-data-science" TargetMode="External"/><Relationship Id="rId7" Type="http://schemas.openxmlformats.org/officeDocument/2006/relationships/hyperlink" Target="https://towardsdatascience.com/data-sciences-reproducibility-crisis-b87792d88513" TargetMode="External"/><Relationship Id="rId8" Type="http://schemas.openxmlformats.org/officeDocument/2006/relationships/hyperlink" Target="https://determined.ai/blog/reproducibility-in-ml/" TargetMode="Externa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reddit.com/r/MachineLearning/comments/85pxck/d_the_machine_learning_reproducibility_crisis/" TargetMode="External"/><Relationship Id="rId3" Type="http://schemas.openxmlformats.org/officeDocument/2006/relationships/hyperlink" Target="http://dataconomy.com/2017/07/10-rules-results-data-science/" TargetMode="Externa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google.com/search?q=software+engineering+ci+cd+coding+testing&amp;source=lnms&amp;tbm=isch&amp;sa=X&amp;ved=0ahUKEwiwsvbVg77eAhXOc98KHRyHDA0Q_AUIEygB&amp;biw=1920&amp;bih=947#imgrc=MawA-Ky8VYXJbM" TargetMode="External"/><Relationship Id="rId3" Type="http://schemas.openxmlformats.org/officeDocument/2006/relationships/hyperlink" Target="http://fgiasson.com/blog/index.php/2017/03/10/a-machine-learning-workflow/" TargetMode="Externa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eng.uber.com/michelangelo/" TargetMode="External"/><Relationship Id="rId3" Type="http://schemas.openxmlformats.org/officeDocument/2006/relationships/hyperlink" Target="https://code.facebook.com/posts/1072626246134461/introducing-fblearner-flow-facebook-s-ai-backbone/" TargetMode="Externa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en.wikipedia.org/w/index.php?title=Alex_Krizhevsky&amp;action=edit&amp;redlink=1" TargetMode="External"/><Relationship Id="rId3" Type="http://schemas.openxmlformats.org/officeDocument/2006/relationships/hyperlink" Target="https://en.wikipedia.org/wiki/Convolutional_neural_network" TargetMode="External"/><Relationship Id="rId4" Type="http://schemas.openxmlformats.org/officeDocument/2006/relationships/hyperlink" Target="https://en.wikipedia.org/w/index.php?title=Alex_Krizhevsky&amp;action=edit&amp;redlink=1" TargetMode="External"/><Relationship Id="rId10" Type="http://schemas.openxmlformats.org/officeDocument/2006/relationships/hyperlink" Target="https://en.wikipedia.org/wiki/AlexNet#cite_note-quartz-1" TargetMode="External"/><Relationship Id="rId9" Type="http://schemas.openxmlformats.org/officeDocument/2006/relationships/hyperlink" Target="https://en.wikipedia.org/wiki/AlexNet#cite_note-:2-3" TargetMode="External"/><Relationship Id="rId5" Type="http://schemas.openxmlformats.org/officeDocument/2006/relationships/hyperlink" Target="https://en.wikipedia.org/wiki/AlexNet#cite_note-quartz-1" TargetMode="External"/><Relationship Id="rId6" Type="http://schemas.openxmlformats.org/officeDocument/2006/relationships/hyperlink" Target="https://en.wikipedia.org/wiki/Ilya_Sutskever" TargetMode="External"/><Relationship Id="rId7" Type="http://schemas.openxmlformats.org/officeDocument/2006/relationships/hyperlink" Target="https://en.wikipedia.org/wiki/Geoffrey_Hinton" TargetMode="External"/><Relationship Id="rId8" Type="http://schemas.openxmlformats.org/officeDocument/2006/relationships/hyperlink" Target="https://en.wikipedia.org/wiki/AlexNet#cite_note-:1-2"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800">
                <a:solidFill>
                  <a:schemeClr val="dk2"/>
                </a:solidFill>
              </a:rPr>
              <a:t>Thank you for coming</a:t>
            </a:r>
            <a:endParaRPr sz="1800">
              <a:solidFill>
                <a:schemeClr val="dk2"/>
              </a:solidFill>
            </a:endParaRPr>
          </a:p>
          <a:p>
            <a:pPr indent="0" lvl="0" marL="0" rtl="0" algn="l">
              <a:lnSpc>
                <a:spcPct val="115000"/>
              </a:lnSpc>
              <a:spcBef>
                <a:spcPts val="1600"/>
              </a:spcBef>
              <a:spcAft>
                <a:spcPts val="0"/>
              </a:spcAft>
              <a:buNone/>
            </a:pPr>
            <a:r>
              <a:rPr lang="en" sz="1800">
                <a:solidFill>
                  <a:schemeClr val="dk2"/>
                </a:solidFill>
              </a:rPr>
              <a:t>My name is Gideon Mendels and I’m the CEO of Comet.ml -&gt; we like…</a:t>
            </a:r>
            <a:endParaRPr sz="1800">
              <a:solidFill>
                <a:schemeClr val="dk2"/>
              </a:solidFill>
            </a:endParaRPr>
          </a:p>
          <a:p>
            <a:pPr indent="0" lvl="0" marL="0" rtl="0" algn="l">
              <a:lnSpc>
                <a:spcPct val="115000"/>
              </a:lnSpc>
              <a:spcBef>
                <a:spcPts val="1600"/>
              </a:spcBef>
              <a:spcAft>
                <a:spcPts val="0"/>
              </a:spcAft>
              <a:buNone/>
            </a:pPr>
            <a:r>
              <a:rPr lang="en" sz="1800">
                <a:solidFill>
                  <a:schemeClr val="dk2"/>
                </a:solidFill>
              </a:rPr>
              <a:t>I started my career as a software engineer but have been focused on ML for the past 5 years.</a:t>
            </a:r>
            <a:endParaRPr sz="1800">
              <a:solidFill>
                <a:schemeClr val="dk2"/>
              </a:solidFill>
            </a:endParaRPr>
          </a:p>
          <a:p>
            <a:pPr indent="0" lvl="0" marL="0" rtl="0" algn="l">
              <a:lnSpc>
                <a:spcPct val="115000"/>
              </a:lnSpc>
              <a:spcBef>
                <a:spcPts val="1600"/>
              </a:spcBef>
              <a:spcAft>
                <a:spcPts val="0"/>
              </a:spcAft>
              <a:buNone/>
            </a:pPr>
            <a:r>
              <a:rPr lang="en" sz="1800">
                <a:solidFill>
                  <a:schemeClr val="dk2"/>
                </a:solidFill>
              </a:rPr>
              <a:t>Grad student here at Columbia, Google and Groupwize </a:t>
            </a:r>
            <a:endParaRPr sz="1800">
              <a:solidFill>
                <a:schemeClr val="dk2"/>
              </a:solidFill>
            </a:endParaRPr>
          </a:p>
          <a:p>
            <a:pPr indent="0" lvl="0" marL="0" rtl="0" algn="l">
              <a:lnSpc>
                <a:spcPct val="115000"/>
              </a:lnSpc>
              <a:spcBef>
                <a:spcPts val="1600"/>
              </a:spcBef>
              <a:spcAft>
                <a:spcPts val="0"/>
              </a:spcAft>
              <a:buNone/>
            </a:pPr>
            <a:r>
              <a:t/>
            </a:r>
            <a:endParaRPr sz="1800">
              <a:solidFill>
                <a:schemeClr val="dk2"/>
              </a:solidFill>
            </a:endParaRPr>
          </a:p>
          <a:p>
            <a:pPr indent="0" lvl="0" marL="0" rtl="0" algn="l">
              <a:spcBef>
                <a:spcPts val="160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9" name="Shape 139"/>
        <p:cNvGrpSpPr/>
        <p:nvPr/>
      </p:nvGrpSpPr>
      <p:grpSpPr>
        <a:xfrm>
          <a:off x="0" y="0"/>
          <a:ext cx="0" cy="0"/>
          <a:chOff x="0" y="0"/>
          <a:chExt cx="0" cy="0"/>
        </a:xfrm>
      </p:grpSpPr>
      <p:sp>
        <p:nvSpPr>
          <p:cNvPr id="140" name="Google Shape;140;g46c6974953_0_4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46c6974953_0_4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Need to find all the pieces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Does this sound familiar?</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4" name="Shape 164"/>
        <p:cNvGrpSpPr/>
        <p:nvPr/>
      </p:nvGrpSpPr>
      <p:grpSpPr>
        <a:xfrm>
          <a:off x="0" y="0"/>
          <a:ext cx="0" cy="0"/>
          <a:chOff x="0" y="0"/>
          <a:chExt cx="0" cy="0"/>
        </a:xfrm>
      </p:grpSpPr>
      <p:sp>
        <p:nvSpPr>
          <p:cNvPr id="165" name="Google Shape;165;g46c6974953_0_4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46c6974953_0_4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3" name="Shape 173"/>
        <p:cNvGrpSpPr/>
        <p:nvPr/>
      </p:nvGrpSpPr>
      <p:grpSpPr>
        <a:xfrm>
          <a:off x="0" y="0"/>
          <a:ext cx="0" cy="0"/>
          <a:chOff x="0" y="0"/>
          <a:chExt cx="0" cy="0"/>
        </a:xfrm>
      </p:grpSpPr>
      <p:sp>
        <p:nvSpPr>
          <p:cNvPr id="174" name="Google Shape;174;g46c6974953_0_4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46c6974953_0_4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Describe what is baseline</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6" name="Shape 186"/>
        <p:cNvGrpSpPr/>
        <p:nvPr/>
      </p:nvGrpSpPr>
      <p:grpSpPr>
        <a:xfrm>
          <a:off x="0" y="0"/>
          <a:ext cx="0" cy="0"/>
          <a:chOff x="0" y="0"/>
          <a:chExt cx="0" cy="0"/>
        </a:xfrm>
      </p:grpSpPr>
      <p:sp>
        <p:nvSpPr>
          <p:cNvPr id="187" name="Google Shape;187;g46c6974953_0_5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46c6974953_0_5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Add more information on what ngrams and stemming are</a:t>
            </a:r>
            <a:endParaRPr/>
          </a:p>
          <a:p>
            <a:pPr indent="0" lvl="0" marL="0" rtl="0" algn="l">
              <a:spcBef>
                <a:spcPts val="0"/>
              </a:spcBef>
              <a:spcAft>
                <a:spcPts val="0"/>
              </a:spcAft>
              <a:buNone/>
            </a:pPr>
            <a:r>
              <a:rPr lang="en" u="sng">
                <a:solidFill>
                  <a:schemeClr val="hlink"/>
                </a:solidFill>
                <a:hlinkClick r:id="rId2"/>
              </a:rPr>
              <a:t>https://www.google.com/search?q=ngrams&amp;source=lnms&amp;tbm=isch&amp;sa=X&amp;ved=0ahUKEwibg6D5usDeAhUnqlkKHShoDEUQ_AUIFSgD&amp;biw=1440&amp;bih=767&amp;dpr=2#imgrc=Gg47q31rH0xCgM</a:t>
            </a:r>
            <a:r>
              <a:rPr lang="en"/>
              <a:t>:</a:t>
            </a:r>
            <a:endParaRPr/>
          </a:p>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1" name="Shape 201"/>
        <p:cNvGrpSpPr/>
        <p:nvPr/>
      </p:nvGrpSpPr>
      <p:grpSpPr>
        <a:xfrm>
          <a:off x="0" y="0"/>
          <a:ext cx="0" cy="0"/>
          <a:chOff x="0" y="0"/>
          <a:chExt cx="0" cy="0"/>
        </a:xfrm>
      </p:grpSpPr>
      <p:sp>
        <p:nvSpPr>
          <p:cNvPr id="202" name="Google Shape;202;g46c6974953_0_5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46c6974953_0_5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Describe what is baseline</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2" name="Shape 212"/>
        <p:cNvGrpSpPr/>
        <p:nvPr/>
      </p:nvGrpSpPr>
      <p:grpSpPr>
        <a:xfrm>
          <a:off x="0" y="0"/>
          <a:ext cx="0" cy="0"/>
          <a:chOff x="0" y="0"/>
          <a:chExt cx="0" cy="0"/>
        </a:xfrm>
      </p:grpSpPr>
      <p:sp>
        <p:nvSpPr>
          <p:cNvPr id="213" name="Google Shape;213;g46c6974953_0_5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4" name="Google Shape;214;g46c6974953_0_5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Convert results table to accuracy (100 - value)</a:t>
            </a:r>
            <a:endParaRPr/>
          </a:p>
          <a:p>
            <a:pPr indent="0" lvl="0" marL="0" rtl="0" algn="l">
              <a:spcBef>
                <a:spcPts val="0"/>
              </a:spcBef>
              <a:spcAft>
                <a:spcPts val="0"/>
              </a:spcAft>
              <a:buNone/>
            </a:pPr>
            <a:r>
              <a:rPr lang="en"/>
              <a:t>BOW</a:t>
            </a:r>
            <a:endParaRPr/>
          </a:p>
          <a:p>
            <a:pPr indent="0" lvl="0" marL="0" rtl="0" algn="l">
              <a:spcBef>
                <a:spcPts val="0"/>
              </a:spcBef>
              <a:spcAft>
                <a:spcPts val="0"/>
              </a:spcAft>
              <a:buNone/>
            </a:pPr>
            <a:r>
              <a:rPr lang="en"/>
              <a:t>Ngrams tfidf</a:t>
            </a:r>
            <a:endParaRPr/>
          </a:p>
          <a:p>
            <a:pPr indent="0" lvl="0" marL="0" rtl="0" algn="l">
              <a:spcBef>
                <a:spcPts val="0"/>
              </a:spcBef>
              <a:spcAft>
                <a:spcPts val="0"/>
              </a:spcAft>
              <a:buNone/>
            </a:pPr>
            <a:r>
              <a:rPr lang="en"/>
              <a:t>LG. Conv. Th</a:t>
            </a:r>
            <a:endParaRPr/>
          </a:p>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5" name="Shape 225"/>
        <p:cNvGrpSpPr/>
        <p:nvPr/>
      </p:nvGrpSpPr>
      <p:grpSpPr>
        <a:xfrm>
          <a:off x="0" y="0"/>
          <a:ext cx="0" cy="0"/>
          <a:chOff x="0" y="0"/>
          <a:chExt cx="0" cy="0"/>
        </a:xfrm>
      </p:grpSpPr>
      <p:sp>
        <p:nvSpPr>
          <p:cNvPr id="226" name="Google Shape;226;g46c6974953_0_5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7" name="Google Shape;227;g46c6974953_0_5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@cece: This one can be static. Don’t hit the update button.</a:t>
            </a:r>
            <a:endParaRPr/>
          </a:p>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6" name="Shape 236"/>
        <p:cNvGrpSpPr/>
        <p:nvPr/>
      </p:nvGrpSpPr>
      <p:grpSpPr>
        <a:xfrm>
          <a:off x="0" y="0"/>
          <a:ext cx="0" cy="0"/>
          <a:chOff x="0" y="0"/>
          <a:chExt cx="0" cy="0"/>
        </a:xfrm>
      </p:grpSpPr>
      <p:sp>
        <p:nvSpPr>
          <p:cNvPr id="237" name="Google Shape;237;g46c6974953_0_6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8" name="Google Shape;238;g46c6974953_0_6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7" name="Shape 247"/>
        <p:cNvGrpSpPr/>
        <p:nvPr/>
      </p:nvGrpSpPr>
      <p:grpSpPr>
        <a:xfrm>
          <a:off x="0" y="0"/>
          <a:ext cx="0" cy="0"/>
          <a:chOff x="0" y="0"/>
          <a:chExt cx="0" cy="0"/>
        </a:xfrm>
      </p:grpSpPr>
      <p:sp>
        <p:nvSpPr>
          <p:cNvPr id="248" name="Google Shape;248;g46c6974953_0_6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9" name="Google Shape;249;g46c6974953_0_6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9" name="Shape 259"/>
        <p:cNvGrpSpPr/>
        <p:nvPr/>
      </p:nvGrpSpPr>
      <p:grpSpPr>
        <a:xfrm>
          <a:off x="0" y="0"/>
          <a:ext cx="0" cy="0"/>
          <a:chOff x="0" y="0"/>
          <a:chExt cx="0" cy="0"/>
        </a:xfrm>
      </p:grpSpPr>
      <p:sp>
        <p:nvSpPr>
          <p:cNvPr id="260" name="Google Shape;260;g47b47774fd_0_2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1" name="Google Shape;261;g47b47774fd_0_2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 name="Shape 62"/>
        <p:cNvGrpSpPr/>
        <p:nvPr/>
      </p:nvGrpSpPr>
      <p:grpSpPr>
        <a:xfrm>
          <a:off x="0" y="0"/>
          <a:ext cx="0" cy="0"/>
          <a:chOff x="0" y="0"/>
          <a:chExt cx="0" cy="0"/>
        </a:xfrm>
      </p:grpSpPr>
      <p:sp>
        <p:nvSpPr>
          <p:cNvPr id="63" name="Google Shape;63;g47b47774fd_0_2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47b47774fd_0_2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In today’s talk i’ll cover some of the advances we’ve seenn in DL</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I’ll share a case study of my team’s efforts on building ML models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And then i’ll address the main problems as we see them - visibility, reproducibility, collaboration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7" name="Shape 267"/>
        <p:cNvGrpSpPr/>
        <p:nvPr/>
      </p:nvGrpSpPr>
      <p:grpSpPr>
        <a:xfrm>
          <a:off x="0" y="0"/>
          <a:ext cx="0" cy="0"/>
          <a:chOff x="0" y="0"/>
          <a:chExt cx="0" cy="0"/>
        </a:xfrm>
      </p:grpSpPr>
      <p:sp>
        <p:nvSpPr>
          <p:cNvPr id="268" name="Google Shape;268;g46c6974953_0_1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9" name="Google Shape;269;g46c6974953_0_1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85750" lvl="0" marL="457200" rtl="0" algn="l">
              <a:lnSpc>
                <a:spcPct val="115000"/>
              </a:lnSpc>
              <a:spcBef>
                <a:spcPts val="0"/>
              </a:spcBef>
              <a:spcAft>
                <a:spcPts val="0"/>
              </a:spcAft>
              <a:buClr>
                <a:schemeClr val="dk1"/>
              </a:buClr>
              <a:buSzPts val="900"/>
              <a:buChar char="-"/>
            </a:pPr>
            <a:r>
              <a:rPr b="1" lang="en" sz="900">
                <a:solidFill>
                  <a:schemeClr val="dk1"/>
                </a:solidFill>
                <a:latin typeface="Roboto"/>
                <a:ea typeface="Roboto"/>
                <a:cs typeface="Roboto"/>
                <a:sym typeface="Roboto"/>
              </a:rPr>
              <a:t>The ability to access, view and react to Machine Learning processes and deliverables.</a:t>
            </a:r>
            <a:endParaRPr b="1" sz="900">
              <a:solidFill>
                <a:schemeClr val="dk1"/>
              </a:solidFill>
              <a:latin typeface="Roboto"/>
              <a:ea typeface="Roboto"/>
              <a:cs typeface="Roboto"/>
              <a:sym typeface="Roboto"/>
            </a:endParaRPr>
          </a:p>
          <a:p>
            <a:pPr indent="-285750" lvl="0" marL="457200" rtl="0" algn="l">
              <a:lnSpc>
                <a:spcPct val="115000"/>
              </a:lnSpc>
              <a:spcBef>
                <a:spcPts val="0"/>
              </a:spcBef>
              <a:spcAft>
                <a:spcPts val="0"/>
              </a:spcAft>
              <a:buClr>
                <a:schemeClr val="dk1"/>
              </a:buClr>
              <a:buSzPts val="900"/>
              <a:buChar char="-"/>
            </a:pPr>
            <a:r>
              <a:rPr b="1" lang="en" sz="900">
                <a:solidFill>
                  <a:schemeClr val="dk1"/>
                </a:solidFill>
                <a:latin typeface="Roboto"/>
                <a:ea typeface="Roboto"/>
                <a:cs typeface="Roboto"/>
                <a:sym typeface="Roboto"/>
              </a:rPr>
              <a:t>Can a Manager observe what ML engineers are training?</a:t>
            </a:r>
            <a:endParaRPr b="1" sz="900">
              <a:solidFill>
                <a:schemeClr val="dk1"/>
              </a:solidFill>
              <a:latin typeface="Roboto"/>
              <a:ea typeface="Roboto"/>
              <a:cs typeface="Roboto"/>
              <a:sym typeface="Roboto"/>
            </a:endParaRPr>
          </a:p>
          <a:p>
            <a:pPr indent="-285750" lvl="0" marL="457200" rtl="0" algn="l">
              <a:lnSpc>
                <a:spcPct val="115000"/>
              </a:lnSpc>
              <a:spcBef>
                <a:spcPts val="0"/>
              </a:spcBef>
              <a:spcAft>
                <a:spcPts val="0"/>
              </a:spcAft>
              <a:buClr>
                <a:schemeClr val="dk1"/>
              </a:buClr>
              <a:buSzPts val="900"/>
              <a:buFont typeface="Roboto"/>
              <a:buChar char="-"/>
            </a:pPr>
            <a:r>
              <a:rPr b="1" lang="en" sz="900">
                <a:solidFill>
                  <a:schemeClr val="dk1"/>
                </a:solidFill>
                <a:latin typeface="Roboto"/>
                <a:ea typeface="Roboto"/>
                <a:cs typeface="Roboto"/>
                <a:sym typeface="Roboto"/>
              </a:rPr>
              <a:t>What model is running production? </a:t>
            </a:r>
            <a:endParaRPr b="1" sz="900">
              <a:solidFill>
                <a:schemeClr val="dk1"/>
              </a:solidFill>
              <a:latin typeface="Roboto"/>
              <a:ea typeface="Roboto"/>
              <a:cs typeface="Roboto"/>
              <a:sym typeface="Roboto"/>
            </a:endParaRPr>
          </a:p>
          <a:p>
            <a:pPr indent="-285750" lvl="0" marL="457200" rtl="0" algn="l">
              <a:lnSpc>
                <a:spcPct val="115000"/>
              </a:lnSpc>
              <a:spcBef>
                <a:spcPts val="0"/>
              </a:spcBef>
              <a:spcAft>
                <a:spcPts val="0"/>
              </a:spcAft>
              <a:buClr>
                <a:schemeClr val="dk1"/>
              </a:buClr>
              <a:buSzPts val="900"/>
              <a:buFont typeface="Roboto"/>
              <a:buChar char="-"/>
            </a:pPr>
            <a:r>
              <a:rPr b="1" lang="en" sz="900">
                <a:solidFill>
                  <a:schemeClr val="dk1"/>
                </a:solidFill>
                <a:latin typeface="Roboto"/>
                <a:ea typeface="Roboto"/>
                <a:cs typeface="Roboto"/>
                <a:sym typeface="Roboto"/>
              </a:rPr>
              <a:t>What’s our models’ performance? </a:t>
            </a:r>
            <a:endParaRPr b="1" sz="900">
              <a:solidFill>
                <a:schemeClr val="dk1"/>
              </a:solidFill>
              <a:latin typeface="Roboto"/>
              <a:ea typeface="Roboto"/>
              <a:cs typeface="Roboto"/>
              <a:sym typeface="Roboto"/>
            </a:endParaRPr>
          </a:p>
          <a:p>
            <a:pPr indent="-285750" lvl="0" marL="457200" rtl="0" algn="l">
              <a:lnSpc>
                <a:spcPct val="115000"/>
              </a:lnSpc>
              <a:spcBef>
                <a:spcPts val="0"/>
              </a:spcBef>
              <a:spcAft>
                <a:spcPts val="0"/>
              </a:spcAft>
              <a:buClr>
                <a:schemeClr val="dk1"/>
              </a:buClr>
              <a:buSzPts val="900"/>
              <a:buFont typeface="Roboto"/>
              <a:buChar char="-"/>
            </a:pPr>
            <a:r>
              <a:rPr b="1" lang="en" sz="900">
                <a:solidFill>
                  <a:schemeClr val="dk1"/>
                </a:solidFill>
                <a:latin typeface="Roboto"/>
                <a:ea typeface="Roboto"/>
                <a:cs typeface="Roboto"/>
                <a:sym typeface="Roboto"/>
              </a:rPr>
              <a:t>What metric was used to optimize a model?</a:t>
            </a:r>
            <a:endParaRPr b="1" sz="900">
              <a:solidFill>
                <a:schemeClr val="dk1"/>
              </a:solidFill>
              <a:latin typeface="Roboto"/>
              <a:ea typeface="Roboto"/>
              <a:cs typeface="Roboto"/>
              <a:sym typeface="Roboto"/>
            </a:endParaRPr>
          </a:p>
          <a:p>
            <a:pPr indent="-285750" lvl="0" marL="457200" rtl="0" algn="l">
              <a:lnSpc>
                <a:spcPct val="115000"/>
              </a:lnSpc>
              <a:spcBef>
                <a:spcPts val="0"/>
              </a:spcBef>
              <a:spcAft>
                <a:spcPts val="0"/>
              </a:spcAft>
              <a:buClr>
                <a:schemeClr val="dk1"/>
              </a:buClr>
              <a:buSzPts val="900"/>
              <a:buFont typeface="Roboto"/>
              <a:buChar char="-"/>
            </a:pPr>
            <a:r>
              <a:rPr b="1" lang="en" sz="900">
                <a:solidFill>
                  <a:schemeClr val="dk1"/>
                </a:solidFill>
                <a:latin typeface="Roboto"/>
                <a:ea typeface="Roboto"/>
                <a:cs typeface="Roboto"/>
                <a:sym typeface="Roboto"/>
              </a:rPr>
              <a:t>What data was used to train a model?</a:t>
            </a:r>
            <a:endParaRPr b="1" sz="900">
              <a:solidFill>
                <a:schemeClr val="dk1"/>
              </a:solidFill>
              <a:latin typeface="Roboto"/>
              <a:ea typeface="Roboto"/>
              <a:cs typeface="Roboto"/>
              <a:sym typeface="Roboto"/>
            </a:endParaRPr>
          </a:p>
          <a:p>
            <a:pPr indent="-285750" lvl="0" marL="457200" rtl="0" algn="l">
              <a:lnSpc>
                <a:spcPct val="115000"/>
              </a:lnSpc>
              <a:spcBef>
                <a:spcPts val="0"/>
              </a:spcBef>
              <a:spcAft>
                <a:spcPts val="0"/>
              </a:spcAft>
              <a:buClr>
                <a:schemeClr val="dk1"/>
              </a:buClr>
              <a:buSzPts val="900"/>
              <a:buFont typeface="Roboto"/>
              <a:buChar char="-"/>
            </a:pPr>
            <a:r>
              <a:rPr b="1" lang="en" sz="900">
                <a:solidFill>
                  <a:schemeClr val="dk1"/>
                </a:solidFill>
                <a:latin typeface="Roboto"/>
                <a:ea typeface="Roboto"/>
                <a:cs typeface="Roboto"/>
                <a:sym typeface="Roboto"/>
              </a:rPr>
              <a:t>What hyperparameters were used to train a model?</a:t>
            </a:r>
            <a:endParaRPr b="1" sz="900">
              <a:solidFill>
                <a:schemeClr val="dk1"/>
              </a:solidFill>
              <a:latin typeface="Roboto"/>
              <a:ea typeface="Roboto"/>
              <a:cs typeface="Roboto"/>
              <a:sym typeface="Roboto"/>
            </a:endParaRPr>
          </a:p>
          <a:p>
            <a:pPr indent="-285750" lvl="0" marL="457200" rtl="0" algn="l">
              <a:lnSpc>
                <a:spcPct val="115000"/>
              </a:lnSpc>
              <a:spcBef>
                <a:spcPts val="0"/>
              </a:spcBef>
              <a:spcAft>
                <a:spcPts val="0"/>
              </a:spcAft>
              <a:buClr>
                <a:schemeClr val="dk1"/>
              </a:buClr>
              <a:buSzPts val="900"/>
              <a:buFont typeface="Roboto"/>
              <a:buChar char="-"/>
            </a:pPr>
            <a:r>
              <a:rPr b="1" lang="en" sz="900">
                <a:solidFill>
                  <a:schemeClr val="dk1"/>
                </a:solidFill>
                <a:latin typeface="Roboto"/>
                <a:ea typeface="Roboto"/>
                <a:cs typeface="Roboto"/>
                <a:sym typeface="Roboto"/>
              </a:rPr>
              <a:t>Teammates churn about every 18 months</a:t>
            </a:r>
            <a:endParaRPr b="1" sz="900">
              <a:solidFill>
                <a:schemeClr val="dk1"/>
              </a:solidFill>
              <a:latin typeface="Roboto"/>
              <a:ea typeface="Roboto"/>
              <a:cs typeface="Roboto"/>
              <a:sym typeface="Roboto"/>
            </a:endParaRPr>
          </a:p>
          <a:p>
            <a:pPr indent="0" lvl="0" marL="0" rtl="0" algn="l">
              <a:spcBef>
                <a:spcPts val="1600"/>
              </a:spcBef>
              <a:spcAft>
                <a:spcPts val="0"/>
              </a:spcAft>
              <a:buNone/>
            </a:pPr>
            <a:r>
              <a:t/>
            </a:r>
            <a:endParaRPr sz="900"/>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5" name="Shape 275"/>
        <p:cNvGrpSpPr/>
        <p:nvPr/>
      </p:nvGrpSpPr>
      <p:grpSpPr>
        <a:xfrm>
          <a:off x="0" y="0"/>
          <a:ext cx="0" cy="0"/>
          <a:chOff x="0" y="0"/>
          <a:chExt cx="0" cy="0"/>
        </a:xfrm>
      </p:grpSpPr>
      <p:sp>
        <p:nvSpPr>
          <p:cNvPr id="276" name="Google Shape;276;g46c6974953_0_1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7" name="Google Shape;277;g46c6974953_0_1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https://cdn-images-1.medium.com/max/1600/1*6Kh0EXVHQ9zmau8kLs4pzQ.jpeg</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1" name="Shape 291"/>
        <p:cNvGrpSpPr/>
        <p:nvPr/>
      </p:nvGrpSpPr>
      <p:grpSpPr>
        <a:xfrm>
          <a:off x="0" y="0"/>
          <a:ext cx="0" cy="0"/>
          <a:chOff x="0" y="0"/>
          <a:chExt cx="0" cy="0"/>
        </a:xfrm>
      </p:grpSpPr>
      <p:sp>
        <p:nvSpPr>
          <p:cNvPr id="292" name="Google Shape;292;g46c6974953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3" name="Google Shape;293;g46c6974953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en"/>
              <a:t>“So we'll start with the formal definition because we are scientists after all (Joke about computer science?).</a:t>
            </a:r>
            <a:endParaRPr/>
          </a:p>
          <a:p>
            <a:pPr indent="0" lvl="0" marL="0" rtl="0" algn="l">
              <a:spcBef>
                <a:spcPts val="0"/>
              </a:spcBef>
              <a:spcAft>
                <a:spcPts val="0"/>
              </a:spcAft>
              <a:buClr>
                <a:schemeClr val="dk1"/>
              </a:buClr>
              <a:buSzPts val="1100"/>
              <a:buFont typeface="Arial"/>
              <a:buNone/>
            </a:pPr>
            <a:r>
              <a:rPr lang="en"/>
              <a:t>reproducibility is really one of the cornerstones of science. The ability to take an experiment, repeat the steps and get to the same conclusion.  If flip a coin enough times I'm pretty confident that about 50% of the observations would be tails.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Now there's long discussion whether reproducibility is the same thing as replicability. An interesting paper by Chris Drummond ( http://cogprints.org/7691/7/ICMLws09.pdf) separates the two. replicability which  is the ability to take an experiment recipe, repeat the steps and get the same outcome. And reproducibility which is the ability to perform two or different and independent experiments that proves the same thesis. For example in physics - X,Y.</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In machine learning most of the discussion is around replicability but the underlying importance is much much than just simply being able to recreate the same result twice.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Methods repro: </a:t>
            </a:r>
            <a:endParaRPr/>
          </a:p>
          <a:p>
            <a:pPr indent="0" lvl="0" marL="0" rtl="0" algn="l">
              <a:spcBef>
                <a:spcPts val="0"/>
              </a:spcBef>
              <a:spcAft>
                <a:spcPts val="0"/>
              </a:spcAft>
              <a:buNone/>
            </a:pPr>
            <a:r>
              <a:rPr lang="en"/>
              <a:t>	Being able to take a method and apply it on a different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Replicability is not Reproducibility - </a:t>
            </a:r>
            <a:r>
              <a:rPr lang="en" u="sng">
                <a:solidFill>
                  <a:schemeClr val="hlink"/>
                </a:solidFill>
                <a:hlinkClick r:id="rId2"/>
              </a:rPr>
              <a:t>http://cogprints.org/7691/7/ICMLws09.pdf</a:t>
            </a:r>
            <a:endParaRPr/>
          </a:p>
          <a:p>
            <a:pPr indent="0" lvl="0" marL="0" rtl="0" algn="l">
              <a:spcBef>
                <a:spcPts val="0"/>
              </a:spcBef>
              <a:spcAft>
                <a:spcPts val="0"/>
              </a:spcAft>
              <a:buNone/>
            </a:pPr>
            <a:r>
              <a:rPr lang="en" u="sng">
                <a:solidFill>
                  <a:schemeClr val="hlink"/>
                </a:solidFill>
                <a:hlinkClick r:id="rId3"/>
              </a:rPr>
              <a:t>https://retractionwatch.com/2016/06/01/what-does-reproducibility-mean-new-paper-seeks-to-standardize-the-lexicon/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Reproducibility in Machine Learning-Based Studies: An Example of Text Mining - </a:t>
            </a:r>
            <a:r>
              <a:rPr lang="en" u="sng">
                <a:solidFill>
                  <a:schemeClr val="hlink"/>
                </a:solidFill>
                <a:hlinkClick r:id="rId4"/>
              </a:rPr>
              <a:t>https://openreview.net/pdf?id=By4l2PbQ-</a:t>
            </a:r>
            <a:r>
              <a:rPr lang="en"/>
              <a:t> </a:t>
            </a:r>
            <a:endParaRPr/>
          </a:p>
          <a:p>
            <a:pPr indent="0" lvl="0" marL="0" rtl="0" algn="l">
              <a:spcBef>
                <a:spcPts val="0"/>
              </a:spcBef>
              <a:spcAft>
                <a:spcPts val="0"/>
              </a:spcAft>
              <a:buNone/>
            </a:pPr>
            <a:r>
              <a:rPr lang="en" u="sng">
                <a:solidFill>
                  <a:schemeClr val="hlink"/>
                </a:solidFill>
                <a:hlinkClick r:id="rId5"/>
              </a:rPr>
              <a:t>https://petewarden.com/2018/03/19/the-machine-learning-reproducibility-crisis/</a:t>
            </a:r>
            <a:r>
              <a:rPr lang="en"/>
              <a:t> </a:t>
            </a:r>
            <a:endParaRPr/>
          </a:p>
          <a:p>
            <a:pPr indent="0" lvl="0" marL="0" rtl="0" algn="l">
              <a:spcBef>
                <a:spcPts val="0"/>
              </a:spcBef>
              <a:spcAft>
                <a:spcPts val="0"/>
              </a:spcAft>
              <a:buNone/>
            </a:pPr>
            <a:r>
              <a:rPr lang="en" u="sng">
                <a:solidFill>
                  <a:schemeClr val="hlink"/>
                </a:solidFill>
                <a:hlinkClick r:id="rId6"/>
              </a:rPr>
              <a:t>https://www.coursera.org/learn/data-results/lecture/v27fG/reproducibility-and-data-science</a:t>
            </a:r>
            <a:endParaRPr/>
          </a:p>
          <a:p>
            <a:pPr indent="0" lvl="0" marL="0" rtl="0" algn="l">
              <a:spcBef>
                <a:spcPts val="0"/>
              </a:spcBef>
              <a:spcAft>
                <a:spcPts val="0"/>
              </a:spcAft>
              <a:buNone/>
            </a:pPr>
            <a:r>
              <a:rPr lang="en" u="sng">
                <a:solidFill>
                  <a:schemeClr val="hlink"/>
                </a:solidFill>
                <a:hlinkClick r:id="rId7"/>
              </a:rPr>
              <a:t>https://towardsdatascience.com/data-sciences-reproducibility-crisis-b87792d88513</a:t>
            </a:r>
            <a:endParaRPr/>
          </a:p>
          <a:p>
            <a:pPr indent="0" lvl="0" marL="0" rtl="0" algn="l">
              <a:spcBef>
                <a:spcPts val="0"/>
              </a:spcBef>
              <a:spcAft>
                <a:spcPts val="0"/>
              </a:spcAft>
              <a:buNone/>
            </a:pPr>
            <a:r>
              <a:t/>
            </a:r>
            <a:endParaRPr/>
          </a:p>
          <a:p>
            <a:pPr indent="0" lvl="0" marL="0" rtl="0" algn="l">
              <a:spcBef>
                <a:spcPts val="0"/>
              </a:spcBef>
              <a:spcAft>
                <a:spcPts val="0"/>
              </a:spcAft>
              <a:buNone/>
            </a:pPr>
            <a:r>
              <a:rPr lang="en" u="sng">
                <a:solidFill>
                  <a:schemeClr val="hlink"/>
                </a:solidFill>
                <a:hlinkClick r:id="rId8"/>
              </a:rPr>
              <a:t>https://determined.ai/blog/reproducibility-in-ml/</a:t>
            </a:r>
            <a:r>
              <a:rPr lang="en"/>
              <a:t>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4" name="Shape 304"/>
        <p:cNvGrpSpPr/>
        <p:nvPr/>
      </p:nvGrpSpPr>
      <p:grpSpPr>
        <a:xfrm>
          <a:off x="0" y="0"/>
          <a:ext cx="0" cy="0"/>
          <a:chOff x="0" y="0"/>
          <a:chExt cx="0" cy="0"/>
        </a:xfrm>
      </p:grpSpPr>
      <p:sp>
        <p:nvSpPr>
          <p:cNvPr id="305" name="Google Shape;305;g46c6974953_0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6" name="Google Shape;306;g46c6974953_0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8" name="Shape 328"/>
        <p:cNvGrpSpPr/>
        <p:nvPr/>
      </p:nvGrpSpPr>
      <p:grpSpPr>
        <a:xfrm>
          <a:off x="0" y="0"/>
          <a:ext cx="0" cy="0"/>
          <a:chOff x="0" y="0"/>
          <a:chExt cx="0" cy="0"/>
        </a:xfrm>
      </p:grpSpPr>
      <p:sp>
        <p:nvSpPr>
          <p:cNvPr id="329" name="Google Shape;329;g46c6974953_0_1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0" name="Google Shape;330;g46c6974953_0_1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Lone wolf meme?</a:t>
            </a:r>
            <a:endParaRPr/>
          </a:p>
          <a:p>
            <a:pPr indent="0" lvl="0" marL="0" rtl="0" algn="l">
              <a:spcBef>
                <a:spcPts val="0"/>
              </a:spcBef>
              <a:spcAft>
                <a:spcPts val="0"/>
              </a:spcAft>
              <a:buNone/>
            </a:pPr>
            <a:r>
              <a:rPr lang="en"/>
              <a:t>Team churn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6" name="Shape 336"/>
        <p:cNvGrpSpPr/>
        <p:nvPr/>
      </p:nvGrpSpPr>
      <p:grpSpPr>
        <a:xfrm>
          <a:off x="0" y="0"/>
          <a:ext cx="0" cy="0"/>
          <a:chOff x="0" y="0"/>
          <a:chExt cx="0" cy="0"/>
        </a:xfrm>
      </p:grpSpPr>
      <p:sp>
        <p:nvSpPr>
          <p:cNvPr id="337" name="Google Shape;337;g47b47774fd_0_2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8" name="Google Shape;338;g47b47774fd_0_2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3" name="Shape 343"/>
        <p:cNvGrpSpPr/>
        <p:nvPr/>
      </p:nvGrpSpPr>
      <p:grpSpPr>
        <a:xfrm>
          <a:off x="0" y="0"/>
          <a:ext cx="0" cy="0"/>
          <a:chOff x="0" y="0"/>
          <a:chExt cx="0" cy="0"/>
        </a:xfrm>
      </p:grpSpPr>
      <p:sp>
        <p:nvSpPr>
          <p:cNvPr id="344" name="Google Shape;344;g46c6974953_0_2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5" name="Google Shape;345;g46c6974953_0_2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u="sng">
                <a:solidFill>
                  <a:schemeClr val="hlink"/>
                </a:solidFill>
                <a:hlinkClick r:id="rId2"/>
              </a:rPr>
              <a:t>https://www.reddit.com/r/MachineLearning/comments/85pxck/d_the_machine_learning_reproducibility_crisis/</a:t>
            </a:r>
            <a:endParaRPr/>
          </a:p>
          <a:p>
            <a:pPr indent="0" lvl="0" marL="0" rtl="0" algn="l">
              <a:spcBef>
                <a:spcPts val="0"/>
              </a:spcBef>
              <a:spcAft>
                <a:spcPts val="0"/>
              </a:spcAft>
              <a:buNone/>
            </a:pPr>
            <a:r>
              <a:t/>
            </a:r>
            <a:endParaRPr/>
          </a:p>
          <a:p>
            <a:pPr indent="0" lvl="0" marL="0" rtl="0" algn="l">
              <a:spcBef>
                <a:spcPts val="0"/>
              </a:spcBef>
              <a:spcAft>
                <a:spcPts val="0"/>
              </a:spcAft>
              <a:buNone/>
            </a:pPr>
            <a:r>
              <a:rPr lang="en" u="sng">
                <a:solidFill>
                  <a:schemeClr val="hlink"/>
                </a:solidFill>
                <a:hlinkClick r:id="rId3"/>
              </a:rPr>
              <a:t>http://dataconomy.com/2017/07/10-rules-results-data-science/</a:t>
            </a:r>
            <a:r>
              <a:rPr lang="en"/>
              <a:t>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3" name="Shape 353"/>
        <p:cNvGrpSpPr/>
        <p:nvPr/>
      </p:nvGrpSpPr>
      <p:grpSpPr>
        <a:xfrm>
          <a:off x="0" y="0"/>
          <a:ext cx="0" cy="0"/>
          <a:chOff x="0" y="0"/>
          <a:chExt cx="0" cy="0"/>
        </a:xfrm>
      </p:grpSpPr>
      <p:sp>
        <p:nvSpPr>
          <p:cNvPr id="354" name="Google Shape;354;g46c6974953_0_2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5" name="Google Shape;355;g46c6974953_0_2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Can you make two screenshots:</a:t>
            </a:r>
            <a:endParaRPr/>
          </a:p>
          <a:p>
            <a:pPr indent="0" lvl="0" marL="0" rtl="0" algn="l">
              <a:spcBef>
                <a:spcPts val="0"/>
              </a:spcBef>
              <a:spcAft>
                <a:spcPts val="0"/>
              </a:spcAft>
              <a:buNone/>
            </a:pPr>
            <a:r>
              <a:t/>
            </a:r>
            <a:endParaRPr/>
          </a:p>
          <a:p>
            <a:pPr indent="-298450" lvl="0" marL="457200" rtl="0" algn="l">
              <a:spcBef>
                <a:spcPts val="0"/>
              </a:spcBef>
              <a:spcAft>
                <a:spcPts val="0"/>
              </a:spcAft>
              <a:buSzPts val="1100"/>
              <a:buAutoNum type="arabicPeriod"/>
            </a:pPr>
            <a:r>
              <a:rPr lang="en"/>
              <a:t>The github branch drop down with experiment1, experimeet2 …</a:t>
            </a:r>
            <a:endParaRPr/>
          </a:p>
          <a:p>
            <a:pPr indent="-298450" lvl="0" marL="457200" rtl="0" algn="l">
              <a:spcBef>
                <a:spcPts val="0"/>
              </a:spcBef>
              <a:spcAft>
                <a:spcPts val="0"/>
              </a:spcAft>
              <a:buSzPts val="1100"/>
              <a:buAutoNum type="arabicPeriod"/>
            </a:pPr>
            <a:r>
              <a:rPr lang="en"/>
              <a:t>A github view of a code folder with the following files:</a:t>
            </a:r>
            <a:endParaRPr/>
          </a:p>
          <a:p>
            <a:pPr indent="-298450" lvl="1" marL="914400" rtl="0" algn="l">
              <a:spcBef>
                <a:spcPts val="0"/>
              </a:spcBef>
              <a:spcAft>
                <a:spcPts val="0"/>
              </a:spcAft>
              <a:buSzPts val="1100"/>
              <a:buAutoNum type="alphaLcPeriod"/>
            </a:pPr>
            <a:r>
              <a:rPr lang="en"/>
              <a:t>train.py</a:t>
            </a:r>
            <a:endParaRPr/>
          </a:p>
          <a:p>
            <a:pPr indent="-298450" lvl="1" marL="914400" rtl="0" algn="l">
              <a:spcBef>
                <a:spcPts val="0"/>
              </a:spcBef>
              <a:spcAft>
                <a:spcPts val="0"/>
              </a:spcAft>
              <a:buSzPts val="1100"/>
              <a:buAutoNum type="alphaLcPeriod"/>
            </a:pPr>
            <a:r>
              <a:rPr lang="en"/>
              <a:t>train2.py</a:t>
            </a:r>
            <a:endParaRPr/>
          </a:p>
          <a:p>
            <a:pPr indent="-298450" lvl="1" marL="914400" rtl="0" algn="l">
              <a:spcBef>
                <a:spcPts val="0"/>
              </a:spcBef>
              <a:spcAft>
                <a:spcPts val="0"/>
              </a:spcAft>
              <a:buSzPts val="1100"/>
              <a:buAutoNum type="alphaLcPeriod"/>
            </a:pPr>
            <a:r>
              <a:rPr lang="en"/>
              <a:t>results.txt</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idea behind 1 is to show you can’t find your stuff if you use branches</a:t>
            </a:r>
            <a:endParaRPr/>
          </a:p>
          <a:p>
            <a:pPr indent="0" lvl="0" marL="0" rtl="0" algn="l">
              <a:spcBef>
                <a:spcPts val="0"/>
              </a:spcBef>
              <a:spcAft>
                <a:spcPts val="0"/>
              </a:spcAft>
              <a:buNone/>
            </a:pPr>
            <a:r>
              <a:rPr lang="en"/>
              <a:t>And behind 2 that you’re not sure why of the files (train1,train2) actually created the result file</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8" name="Shape 368"/>
        <p:cNvGrpSpPr/>
        <p:nvPr/>
      </p:nvGrpSpPr>
      <p:grpSpPr>
        <a:xfrm>
          <a:off x="0" y="0"/>
          <a:ext cx="0" cy="0"/>
          <a:chOff x="0" y="0"/>
          <a:chExt cx="0" cy="0"/>
        </a:xfrm>
      </p:grpSpPr>
      <p:sp>
        <p:nvSpPr>
          <p:cNvPr id="369" name="Google Shape;369;g46c6974953_0_1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0" name="Google Shape;370;g46c6974953_0_1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2"/>
                </a:solidFill>
              </a:rPr>
              <a:t>Software Engineering Workflow:</a:t>
            </a:r>
            <a:endParaRPr>
              <a:solidFill>
                <a:schemeClr val="dk2"/>
              </a:solidFill>
            </a:endParaRPr>
          </a:p>
          <a:p>
            <a:pPr indent="0" lvl="0" marL="0" rtl="0" algn="l">
              <a:lnSpc>
                <a:spcPct val="115000"/>
              </a:lnSpc>
              <a:spcBef>
                <a:spcPts val="1600"/>
              </a:spcBef>
              <a:spcAft>
                <a:spcPts val="0"/>
              </a:spcAft>
              <a:buClr>
                <a:schemeClr val="dk1"/>
              </a:buClr>
              <a:buSzPts val="1100"/>
              <a:buFont typeface="Arial"/>
              <a:buNone/>
            </a:pPr>
            <a:r>
              <a:rPr lang="en" u="sng">
                <a:solidFill>
                  <a:schemeClr val="accent5"/>
                </a:solidFill>
                <a:hlinkClick r:id="rId2"/>
              </a:rPr>
              <a:t>https://www.google.com/search?q=software+engineering+ci+cd+coding+testing&amp;source=lnms&amp;tbm=isch&amp;sa=X&amp;ved=0ahUKEwiwsvbVg77eAhXOc98KHRyHDA0Q_AUIEygB&amp;biw=1920&amp;bih=947#imgrc=MawA-Ky8VYXJbM</a:t>
            </a:r>
            <a:r>
              <a:rPr lang="en">
                <a:solidFill>
                  <a:schemeClr val="dk2"/>
                </a:solidFill>
              </a:rPr>
              <a:t>:</a:t>
            </a:r>
            <a:endParaRPr>
              <a:solidFill>
                <a:schemeClr val="dk2"/>
              </a:solidFill>
            </a:endParaRPr>
          </a:p>
          <a:p>
            <a:pPr indent="0" lvl="0" marL="0" rtl="0" algn="l">
              <a:lnSpc>
                <a:spcPct val="115000"/>
              </a:lnSpc>
              <a:spcBef>
                <a:spcPts val="1600"/>
              </a:spcBef>
              <a:spcAft>
                <a:spcPts val="0"/>
              </a:spcAft>
              <a:buClr>
                <a:schemeClr val="dk1"/>
              </a:buClr>
              <a:buSzPts val="1100"/>
              <a:buFont typeface="Arial"/>
              <a:buNone/>
            </a:pPr>
            <a:r>
              <a:rPr lang="en">
                <a:solidFill>
                  <a:schemeClr val="dk2"/>
                </a:solidFill>
              </a:rPr>
              <a:t>Recreate without logos and noise (just pipeline)</a:t>
            </a:r>
            <a:endParaRPr>
              <a:solidFill>
                <a:schemeClr val="dk2"/>
              </a:solidFill>
            </a:endParaRPr>
          </a:p>
          <a:p>
            <a:pPr indent="0" lvl="0" marL="0" rtl="0" algn="l">
              <a:lnSpc>
                <a:spcPct val="115000"/>
              </a:lnSpc>
              <a:spcBef>
                <a:spcPts val="1600"/>
              </a:spcBef>
              <a:spcAft>
                <a:spcPts val="0"/>
              </a:spcAft>
              <a:buClr>
                <a:schemeClr val="dk1"/>
              </a:buClr>
              <a:buSzPts val="1100"/>
              <a:buFont typeface="Arial"/>
              <a:buNone/>
            </a:pPr>
            <a:r>
              <a:t/>
            </a:r>
            <a:endParaRPr>
              <a:solidFill>
                <a:schemeClr val="dk2"/>
              </a:solidFill>
            </a:endParaRPr>
          </a:p>
          <a:p>
            <a:pPr indent="0" lvl="0" marL="0" rtl="0" algn="l">
              <a:lnSpc>
                <a:spcPct val="115000"/>
              </a:lnSpc>
              <a:spcBef>
                <a:spcPts val="1600"/>
              </a:spcBef>
              <a:spcAft>
                <a:spcPts val="0"/>
              </a:spcAft>
              <a:buClr>
                <a:schemeClr val="dk1"/>
              </a:buClr>
              <a:buSzPts val="1100"/>
              <a:buFont typeface="Arial"/>
              <a:buNone/>
            </a:pPr>
            <a:r>
              <a:rPr lang="en">
                <a:solidFill>
                  <a:schemeClr val="dk2"/>
                </a:solidFill>
              </a:rPr>
              <a:t>ML Worfklow: </a:t>
            </a:r>
            <a:r>
              <a:rPr lang="en" u="sng">
                <a:solidFill>
                  <a:schemeClr val="accent5"/>
                </a:solidFill>
                <a:hlinkClick r:id="rId3"/>
              </a:rPr>
              <a:t>http://fgiasson.com/blog/index.php/2017/03/10/a-machine-learning-workflow/</a:t>
            </a:r>
            <a:endParaRPr>
              <a:solidFill>
                <a:schemeClr val="dk2"/>
              </a:solidFill>
            </a:endParaRPr>
          </a:p>
          <a:p>
            <a:pPr indent="-298450" lvl="0" marL="457200" rtl="0" algn="l">
              <a:lnSpc>
                <a:spcPct val="115000"/>
              </a:lnSpc>
              <a:spcBef>
                <a:spcPts val="1600"/>
              </a:spcBef>
              <a:spcAft>
                <a:spcPts val="0"/>
              </a:spcAft>
              <a:buClr>
                <a:schemeClr val="dk2"/>
              </a:buClr>
              <a:buSzPts val="1100"/>
              <a:buChar char="-"/>
            </a:pPr>
            <a:r>
              <a:t/>
            </a:r>
            <a:endParaRPr>
              <a:solidFill>
                <a:schemeClr val="dk2"/>
              </a:solidFill>
            </a:endParaRPr>
          </a:p>
          <a:p>
            <a:pPr indent="0" lvl="0" marL="0" rtl="0" algn="l">
              <a:lnSpc>
                <a:spcPct val="115000"/>
              </a:lnSpc>
              <a:spcBef>
                <a:spcPts val="1600"/>
              </a:spcBef>
              <a:spcAft>
                <a:spcPts val="0"/>
              </a:spcAft>
              <a:buClr>
                <a:schemeClr val="dk1"/>
              </a:buClr>
              <a:buSzPts val="1100"/>
              <a:buFont typeface="Arial"/>
              <a:buNone/>
            </a:pPr>
            <a:r>
              <a:t/>
            </a:r>
            <a:endParaRPr>
              <a:solidFill>
                <a:schemeClr val="dk2"/>
              </a:solidFill>
            </a:endParaRPr>
          </a:p>
          <a:p>
            <a:pPr indent="0" lvl="0" marL="0" rtl="0" algn="l">
              <a:lnSpc>
                <a:spcPct val="115000"/>
              </a:lnSpc>
              <a:spcBef>
                <a:spcPts val="1600"/>
              </a:spcBef>
              <a:spcAft>
                <a:spcPts val="0"/>
              </a:spcAft>
              <a:buClr>
                <a:schemeClr val="dk1"/>
              </a:buClr>
              <a:buSzPts val="1100"/>
              <a:buFont typeface="Arial"/>
              <a:buNone/>
            </a:pPr>
            <a:r>
              <a:t/>
            </a:r>
            <a:endParaRPr>
              <a:solidFill>
                <a:schemeClr val="dk2"/>
              </a:solidFill>
            </a:endParaRPr>
          </a:p>
          <a:p>
            <a:pPr indent="0" lvl="0" marL="0" rtl="0" algn="l">
              <a:spcBef>
                <a:spcPts val="160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3" name="Shape 383"/>
        <p:cNvGrpSpPr/>
        <p:nvPr/>
      </p:nvGrpSpPr>
      <p:grpSpPr>
        <a:xfrm>
          <a:off x="0" y="0"/>
          <a:ext cx="0" cy="0"/>
          <a:chOff x="0" y="0"/>
          <a:chExt cx="0" cy="0"/>
        </a:xfrm>
      </p:grpSpPr>
      <p:sp>
        <p:nvSpPr>
          <p:cNvPr id="384" name="Google Shape;384;g46c6974953_0_7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5" name="Google Shape;385;g46c6974953_0_7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0" name="Shape 70"/>
        <p:cNvGrpSpPr/>
        <p:nvPr/>
      </p:nvGrpSpPr>
      <p:grpSpPr>
        <a:xfrm>
          <a:off x="0" y="0"/>
          <a:ext cx="0" cy="0"/>
          <a:chOff x="0" y="0"/>
          <a:chExt cx="0" cy="0"/>
        </a:xfrm>
      </p:grpSpPr>
      <p:sp>
        <p:nvSpPr>
          <p:cNvPr id="71" name="Google Shape;71;g47b47774fd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47b47774fd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We’ve all heard about deep learning the AI revolution but sometimes it’s hard to </a:t>
            </a:r>
            <a:r>
              <a:rPr lang="en">
                <a:solidFill>
                  <a:schemeClr val="dk1"/>
                </a:solidFill>
              </a:rPr>
              <a:t>distinguish</a:t>
            </a:r>
            <a:r>
              <a:rPr lang="en">
                <a:solidFill>
                  <a:schemeClr val="dk1"/>
                </a:solidFill>
              </a:rPr>
              <a:t> between what’s hype and what’s real progress.</a:t>
            </a:r>
            <a:endParaRPr>
              <a:solidFill>
                <a:schemeClr val="dk1"/>
              </a:solidFill>
            </a:endParaRPr>
          </a:p>
          <a:p>
            <a:pPr indent="0" lvl="0" marL="0" rtl="0" algn="l">
              <a:spcBef>
                <a:spcPts val="0"/>
              </a:spcBef>
              <a:spcAft>
                <a:spcPts val="0"/>
              </a:spcAft>
              <a:buNone/>
            </a:pPr>
            <a:r>
              <a:rPr lang="en">
                <a:solidFill>
                  <a:schemeClr val="dk1"/>
                </a:solidFill>
              </a:rPr>
              <a:t>From an academic perspective we’ve seen DL methods outperform major benchmarks in a variety of fields.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Indeed there’s a gap when it comes to extracting </a:t>
            </a:r>
            <a:r>
              <a:rPr lang="en">
                <a:solidFill>
                  <a:schemeClr val="dk1"/>
                </a:solidFill>
              </a:rPr>
              <a:t>business</a:t>
            </a:r>
            <a:r>
              <a:rPr lang="en">
                <a:solidFill>
                  <a:schemeClr val="dk1"/>
                </a:solidFill>
              </a:rPr>
              <a:t> value and we’ll talk later about some of the reasons for that.</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But just to walk you through how substantial this is i’ll cover a couple of examples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1" name="Shape 391"/>
        <p:cNvGrpSpPr/>
        <p:nvPr/>
      </p:nvGrpSpPr>
      <p:grpSpPr>
        <a:xfrm>
          <a:off x="0" y="0"/>
          <a:ext cx="0" cy="0"/>
          <a:chOff x="0" y="0"/>
          <a:chExt cx="0" cy="0"/>
        </a:xfrm>
      </p:grpSpPr>
      <p:sp>
        <p:nvSpPr>
          <p:cNvPr id="392" name="Google Shape;392;g47b47774fd_0_2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3" name="Google Shape;393;g47b47774fd_0_2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Transition?</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9" name="Shape 399"/>
        <p:cNvGrpSpPr/>
        <p:nvPr/>
      </p:nvGrpSpPr>
      <p:grpSpPr>
        <a:xfrm>
          <a:off x="0" y="0"/>
          <a:ext cx="0" cy="0"/>
          <a:chOff x="0" y="0"/>
          <a:chExt cx="0" cy="0"/>
        </a:xfrm>
      </p:grpSpPr>
      <p:sp>
        <p:nvSpPr>
          <p:cNvPr id="400" name="Google Shape;400;g46c6974953_0_2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1" name="Google Shape;401;g46c6974953_0_2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 Data scientist can use this to show results in meetings</a:t>
            </a:r>
            <a:endParaRPr/>
          </a:p>
          <a:p>
            <a:pPr indent="0" lvl="0" marL="0" rtl="0" algn="l">
              <a:spcBef>
                <a:spcPts val="0"/>
              </a:spcBef>
              <a:spcAft>
                <a:spcPts val="0"/>
              </a:spcAft>
              <a:buNone/>
            </a:pPr>
            <a:r>
              <a:rPr lang="en"/>
              <a:t>- should/will be the baseline in the future</a:t>
            </a:r>
            <a:endParaRPr/>
          </a:p>
          <a:p>
            <a:pPr indent="0" lvl="0" marL="0" rtl="0" algn="l">
              <a:spcBef>
                <a:spcPts val="0"/>
              </a:spcBef>
              <a:spcAft>
                <a:spcPts val="0"/>
              </a:spcAft>
              <a:buNone/>
            </a:pPr>
            <a:r>
              <a:rPr lang="en"/>
              <a:t>- get your competitive advantage now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1" name="Shape 411"/>
        <p:cNvGrpSpPr/>
        <p:nvPr/>
      </p:nvGrpSpPr>
      <p:grpSpPr>
        <a:xfrm>
          <a:off x="0" y="0"/>
          <a:ext cx="0" cy="0"/>
          <a:chOff x="0" y="0"/>
          <a:chExt cx="0" cy="0"/>
        </a:xfrm>
      </p:grpSpPr>
      <p:sp>
        <p:nvSpPr>
          <p:cNvPr id="412" name="Google Shape;412;g46c6974953_0_7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3" name="Google Shape;413;g46c6974953_0_7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1" name="Shape 421"/>
        <p:cNvGrpSpPr/>
        <p:nvPr/>
      </p:nvGrpSpPr>
      <p:grpSpPr>
        <a:xfrm>
          <a:off x="0" y="0"/>
          <a:ext cx="0" cy="0"/>
          <a:chOff x="0" y="0"/>
          <a:chExt cx="0" cy="0"/>
        </a:xfrm>
      </p:grpSpPr>
      <p:sp>
        <p:nvSpPr>
          <p:cNvPr id="422" name="Google Shape;422;g46c6974953_0_2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3" name="Google Shape;423;g46c6974953_0_2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2"/>
              </a:rPr>
              <a:t>https://eng.uber.com/michelangelo/</a:t>
            </a:r>
            <a:endParaRPr/>
          </a:p>
          <a:p>
            <a:pPr indent="0" lvl="0" marL="0" rtl="0" algn="l">
              <a:spcBef>
                <a:spcPts val="0"/>
              </a:spcBef>
              <a:spcAft>
                <a:spcPts val="0"/>
              </a:spcAft>
              <a:buNone/>
            </a:pPr>
            <a:r>
              <a:rPr lang="en" u="sng">
                <a:solidFill>
                  <a:schemeClr val="hlink"/>
                </a:solidFill>
                <a:hlinkClick r:id="rId3"/>
              </a:rPr>
              <a:t>https://code.facebook.com/posts/1072626246134461/introducing-fblearner-flow-facebook-s-ai-backbone/</a:t>
            </a:r>
            <a:r>
              <a:rPr lang="en"/>
              <a:t>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1" name="Shape 431"/>
        <p:cNvGrpSpPr/>
        <p:nvPr/>
      </p:nvGrpSpPr>
      <p:grpSpPr>
        <a:xfrm>
          <a:off x="0" y="0"/>
          <a:ext cx="0" cy="0"/>
          <a:chOff x="0" y="0"/>
          <a:chExt cx="0" cy="0"/>
        </a:xfrm>
      </p:grpSpPr>
      <p:sp>
        <p:nvSpPr>
          <p:cNvPr id="432" name="Google Shape;432;g47b47774fd_0_2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3" name="Google Shape;433;g47b47774fd_0_2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300">
                <a:latin typeface="Roboto"/>
                <a:ea typeface="Roboto"/>
                <a:cs typeface="Roboto"/>
                <a:sym typeface="Roboto"/>
              </a:rPr>
              <a:t>** Connect back to google story</a:t>
            </a:r>
            <a:endParaRPr sz="1300">
              <a:latin typeface="Roboto"/>
              <a:ea typeface="Roboto"/>
              <a:cs typeface="Roboto"/>
              <a:sym typeface="Roboto"/>
            </a:endParaRPr>
          </a:p>
          <a:p>
            <a:pPr indent="-311150" lvl="0" marL="457200" rtl="0" algn="l">
              <a:lnSpc>
                <a:spcPct val="115000"/>
              </a:lnSpc>
              <a:spcBef>
                <a:spcPts val="1600"/>
              </a:spcBef>
              <a:spcAft>
                <a:spcPts val="0"/>
              </a:spcAft>
              <a:buSzPts val="1300"/>
              <a:buFont typeface="Roboto"/>
              <a:buChar char="-"/>
            </a:pPr>
            <a:r>
              <a:rPr lang="en" sz="1300">
                <a:latin typeface="Roboto"/>
                <a:ea typeface="Roboto"/>
                <a:cs typeface="Roboto"/>
                <a:sym typeface="Roboto"/>
              </a:rPr>
              <a:t>Software engineering parallel</a:t>
            </a:r>
            <a:endParaRPr sz="1300">
              <a:latin typeface="Roboto"/>
              <a:ea typeface="Roboto"/>
              <a:cs typeface="Roboto"/>
              <a:sym typeface="Roboto"/>
            </a:endParaRPr>
          </a:p>
          <a:p>
            <a:pPr indent="0" lvl="0" marL="0" rtl="0" algn="l">
              <a:spcBef>
                <a:spcPts val="1600"/>
              </a:spcBef>
              <a:spcAft>
                <a:spcPts val="0"/>
              </a:spcAft>
              <a:buClr>
                <a:schemeClr val="dk1"/>
              </a:buClr>
              <a:buSzPts val="1100"/>
              <a:buFont typeface="Arial"/>
              <a:buNone/>
            </a:pPr>
            <a:r>
              <a:t/>
            </a:r>
            <a:endParaRPr sz="1300">
              <a:latin typeface="Roboto"/>
              <a:ea typeface="Roboto"/>
              <a:cs typeface="Roboto"/>
              <a:sym typeface="Roboto"/>
            </a:endParaRPr>
          </a:p>
          <a:p>
            <a:pPr indent="0" lvl="0" marL="0" rtl="0" algn="l">
              <a:spcBef>
                <a:spcPts val="0"/>
              </a:spcBef>
              <a:spcAft>
                <a:spcPts val="0"/>
              </a:spcAft>
              <a:buNone/>
            </a:pPr>
            <a:r>
              <a:t/>
            </a:r>
            <a:endParaRPr sz="1300">
              <a:latin typeface="Roboto"/>
              <a:ea typeface="Roboto"/>
              <a:cs typeface="Roboto"/>
              <a:sym typeface="Roboto"/>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7" name="Shape 437"/>
        <p:cNvGrpSpPr/>
        <p:nvPr/>
      </p:nvGrpSpPr>
      <p:grpSpPr>
        <a:xfrm>
          <a:off x="0" y="0"/>
          <a:ext cx="0" cy="0"/>
          <a:chOff x="0" y="0"/>
          <a:chExt cx="0" cy="0"/>
        </a:xfrm>
      </p:grpSpPr>
      <p:sp>
        <p:nvSpPr>
          <p:cNvPr id="438" name="Google Shape;438;g47b47774fd_0_9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9" name="Google Shape;439;g47b47774fd_0_9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Mention office hours </a:t>
            </a:r>
            <a:endParaRPr>
              <a:solidFill>
                <a:schemeClr val="dk1"/>
              </a:solidFill>
            </a:endParaRPr>
          </a:p>
          <a:p>
            <a:pPr indent="0" lvl="0" marL="0" rtl="0" algn="l">
              <a:spcBef>
                <a:spcPts val="0"/>
              </a:spcBef>
              <a:spcAft>
                <a:spcPts val="0"/>
              </a:spcAft>
              <a:buNone/>
            </a:pPr>
            <a:r>
              <a:t/>
            </a:r>
            <a:endParaRPr sz="1800">
              <a:solidFill>
                <a:schemeClr val="dk2"/>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9" name="Shape 79"/>
        <p:cNvGrpSpPr/>
        <p:nvPr/>
      </p:nvGrpSpPr>
      <p:grpSpPr>
        <a:xfrm>
          <a:off x="0" y="0"/>
          <a:ext cx="0" cy="0"/>
          <a:chOff x="0" y="0"/>
          <a:chExt cx="0" cy="0"/>
        </a:xfrm>
      </p:grpSpPr>
      <p:sp>
        <p:nvSpPr>
          <p:cNvPr id="80" name="Google Shape;80;g46c6974953_0_7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46c6974953_0_7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reference</a:t>
            </a:r>
            <a:endParaRPr/>
          </a:p>
          <a:p>
            <a:pPr indent="0" lvl="0" marL="0" rtl="0" algn="l">
              <a:spcBef>
                <a:spcPts val="0"/>
              </a:spcBef>
              <a:spcAft>
                <a:spcPts val="0"/>
              </a:spcAft>
              <a:buNone/>
            </a:pPr>
            <a:r>
              <a:rPr lang="en"/>
              <a:t>Describe:</a:t>
            </a:r>
            <a:endParaRPr/>
          </a:p>
          <a:p>
            <a:pPr indent="0" lvl="0" marL="0" rtl="0" algn="l">
              <a:spcBef>
                <a:spcPts val="0"/>
              </a:spcBef>
              <a:spcAft>
                <a:spcPts val="0"/>
              </a:spcAft>
              <a:buNone/>
            </a:pPr>
            <a:r>
              <a:rPr lang="en"/>
              <a:t>14m Images with 1000 classes.</a:t>
            </a:r>
            <a:endParaRPr/>
          </a:p>
          <a:p>
            <a:pPr indent="0" lvl="0" marL="0" rtl="0" algn="l">
              <a:spcBef>
                <a:spcPts val="0"/>
              </a:spcBef>
              <a:spcAft>
                <a:spcPts val="0"/>
              </a:spcAft>
              <a:buNone/>
            </a:pPr>
            <a:r>
              <a:rPr lang="en"/>
              <a:t>Dog breeds to objects.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It’s been a common benchmark for computer vision</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AlexNet was built by </a:t>
            </a:r>
            <a:r>
              <a:rPr lang="en" sz="1050" u="sng">
                <a:solidFill>
                  <a:srgbClr val="A55858"/>
                </a:solidFill>
                <a:highlight>
                  <a:srgbClr val="FFFFFF"/>
                </a:highlight>
                <a:hlinkClick r:id="rId2"/>
              </a:rPr>
              <a:t>Alex Krizhevsky</a:t>
            </a:r>
            <a:r>
              <a:rPr lang="en"/>
              <a:t> who was Geoffrey’s hinton student and what was really innovative was</a:t>
            </a:r>
            <a:endParaRPr/>
          </a:p>
          <a:p>
            <a:pPr indent="0" lvl="0" marL="0" rtl="0" algn="l">
              <a:spcBef>
                <a:spcPts val="0"/>
              </a:spcBef>
              <a:spcAft>
                <a:spcPts val="0"/>
              </a:spcAft>
              <a:buNone/>
            </a:pPr>
            <a:r>
              <a:rPr lang="en"/>
              <a:t>The use of GPUs to train his network.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sz="1050">
                <a:solidFill>
                  <a:srgbClr val="222222"/>
                </a:solidFill>
                <a:highlight>
                  <a:srgbClr val="FFFFFF"/>
                </a:highlight>
              </a:rPr>
              <a:t>AlexNet</a:t>
            </a:r>
            <a:r>
              <a:rPr lang="en" sz="1050">
                <a:solidFill>
                  <a:srgbClr val="222222"/>
                </a:solidFill>
                <a:highlight>
                  <a:srgbClr val="FFFFFF"/>
                </a:highlight>
              </a:rPr>
              <a:t> is the name of a </a:t>
            </a:r>
            <a:r>
              <a:rPr lang="en" sz="1050" u="sng">
                <a:solidFill>
                  <a:srgbClr val="0B0080"/>
                </a:solidFill>
                <a:highlight>
                  <a:srgbClr val="FFFFFF"/>
                </a:highlight>
                <a:hlinkClick r:id="rId3"/>
              </a:rPr>
              <a:t>convolutional neural network</a:t>
            </a:r>
            <a:r>
              <a:rPr lang="en" sz="1050">
                <a:solidFill>
                  <a:srgbClr val="222222"/>
                </a:solidFill>
                <a:highlight>
                  <a:srgbClr val="FFFFFF"/>
                </a:highlight>
              </a:rPr>
              <a:t>, designed by </a:t>
            </a:r>
            <a:r>
              <a:rPr lang="en" sz="1050" u="sng">
                <a:solidFill>
                  <a:srgbClr val="A55858"/>
                </a:solidFill>
                <a:highlight>
                  <a:srgbClr val="FFFFFF"/>
                </a:highlight>
                <a:hlinkClick r:id="rId4"/>
              </a:rPr>
              <a:t>Alex Krizhevsky</a:t>
            </a:r>
            <a:r>
              <a:rPr lang="en" sz="1050">
                <a:solidFill>
                  <a:srgbClr val="222222"/>
                </a:solidFill>
                <a:highlight>
                  <a:srgbClr val="FFFFFF"/>
                </a:highlight>
              </a:rPr>
              <a:t>,</a:t>
            </a:r>
            <a:r>
              <a:rPr baseline="30000" lang="en" sz="1400" u="sng">
                <a:solidFill>
                  <a:srgbClr val="0B0080"/>
                </a:solidFill>
                <a:highlight>
                  <a:srgbClr val="FFFFFF"/>
                </a:highlight>
                <a:hlinkClick r:id="rId5"/>
              </a:rPr>
              <a:t>[1]</a:t>
            </a:r>
            <a:r>
              <a:rPr lang="en" sz="1050">
                <a:solidFill>
                  <a:srgbClr val="222222"/>
                </a:solidFill>
                <a:highlight>
                  <a:srgbClr val="FFFFFF"/>
                </a:highlight>
              </a:rPr>
              <a:t> and published with </a:t>
            </a:r>
            <a:r>
              <a:rPr lang="en" sz="1050" u="sng">
                <a:solidFill>
                  <a:srgbClr val="0B0080"/>
                </a:solidFill>
                <a:highlight>
                  <a:srgbClr val="FFFFFF"/>
                </a:highlight>
                <a:hlinkClick r:id="rId6"/>
              </a:rPr>
              <a:t>Ilya Sutskever</a:t>
            </a:r>
            <a:r>
              <a:rPr lang="en" sz="1050">
                <a:solidFill>
                  <a:srgbClr val="222222"/>
                </a:solidFill>
                <a:highlight>
                  <a:srgbClr val="FFFFFF"/>
                </a:highlight>
              </a:rPr>
              <a:t> and Krizhevsky's PhD advisor </a:t>
            </a:r>
            <a:r>
              <a:rPr lang="en" sz="1050" u="sng">
                <a:solidFill>
                  <a:srgbClr val="0B0080"/>
                </a:solidFill>
                <a:highlight>
                  <a:srgbClr val="FFFFFF"/>
                </a:highlight>
                <a:hlinkClick r:id="rId7"/>
              </a:rPr>
              <a:t>Geoffrey Hinton</a:t>
            </a:r>
            <a:r>
              <a:rPr lang="en" sz="1050">
                <a:solidFill>
                  <a:srgbClr val="222222"/>
                </a:solidFill>
                <a:highlight>
                  <a:srgbClr val="FFFFFF"/>
                </a:highlight>
              </a:rPr>
              <a:t>,</a:t>
            </a:r>
            <a:r>
              <a:rPr baseline="30000" lang="en" sz="1400" u="sng">
                <a:solidFill>
                  <a:srgbClr val="0B0080"/>
                </a:solidFill>
                <a:highlight>
                  <a:srgbClr val="FFFFFF"/>
                </a:highlight>
                <a:hlinkClick r:id="rId8"/>
              </a:rPr>
              <a:t>[2]</a:t>
            </a:r>
            <a:r>
              <a:rPr baseline="30000" lang="en" sz="1400" u="sng">
                <a:solidFill>
                  <a:srgbClr val="0B0080"/>
                </a:solidFill>
                <a:highlight>
                  <a:srgbClr val="FFFFFF"/>
                </a:highlight>
                <a:hlinkClick r:id="rId9"/>
              </a:rPr>
              <a:t>[3]</a:t>
            </a:r>
            <a:r>
              <a:rPr lang="en" sz="1050">
                <a:solidFill>
                  <a:srgbClr val="222222"/>
                </a:solidFill>
                <a:highlight>
                  <a:srgbClr val="FFFFFF"/>
                </a:highlight>
              </a:rPr>
              <a:t> who was originally resistant to the idea of his student.</a:t>
            </a:r>
            <a:r>
              <a:rPr baseline="30000" lang="en" sz="1400" u="sng">
                <a:solidFill>
                  <a:srgbClr val="0B0080"/>
                </a:solidFill>
                <a:highlight>
                  <a:srgbClr val="FFFFFF"/>
                </a:highlight>
                <a:hlinkClick r:id="rId10"/>
              </a:rPr>
              <a:t>[1]</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8" name="Shape 88"/>
        <p:cNvGrpSpPr/>
        <p:nvPr/>
      </p:nvGrpSpPr>
      <p:grpSpPr>
        <a:xfrm>
          <a:off x="0" y="0"/>
          <a:ext cx="0" cy="0"/>
          <a:chOff x="0" y="0"/>
          <a:chExt cx="0" cy="0"/>
        </a:xfrm>
      </p:grpSpPr>
      <p:sp>
        <p:nvSpPr>
          <p:cNvPr id="89" name="Google Shape;89;g46c6974953_0_7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46c6974953_0_7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Char char="+"/>
            </a:pPr>
            <a:r>
              <a:rPr lang="en">
                <a:solidFill>
                  <a:schemeClr val="dk1"/>
                </a:solidFill>
              </a:rPr>
              <a:t>reference</a:t>
            </a:r>
            <a:endParaRPr/>
          </a:p>
          <a:p>
            <a:pPr indent="0" lvl="0" marL="0" rtl="0" algn="l">
              <a:spcBef>
                <a:spcPts val="0"/>
              </a:spcBef>
              <a:spcAft>
                <a:spcPts val="0"/>
              </a:spcAft>
              <a:buNone/>
            </a:pPr>
            <a:r>
              <a:rPr lang="en"/>
              <a:t>Switchboard dataset - 260 hours of natural speech from 540 speakers</a:t>
            </a:r>
            <a:endParaRPr/>
          </a:p>
          <a:p>
            <a:pPr indent="0" lvl="0" marL="0" rtl="0" algn="l">
              <a:spcBef>
                <a:spcPts val="0"/>
              </a:spcBef>
              <a:spcAft>
                <a:spcPts val="0"/>
              </a:spcAft>
              <a:buNone/>
            </a:pPr>
            <a:r>
              <a:rPr lang="en"/>
              <a:t>Microsoft human parity in 2016.</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en">
                <a:solidFill>
                  <a:schemeClr val="dk1"/>
                </a:solidFill>
              </a:rPr>
              <a:t>Add an example</a:t>
            </a:r>
            <a:endParaRPr>
              <a:solidFill>
                <a:schemeClr val="dk1"/>
              </a:solidFill>
            </a:endParaRPr>
          </a:p>
          <a:p>
            <a:pPr indent="0" lvl="0" marL="0" rtl="0" algn="l">
              <a:spcBef>
                <a:spcPts val="0"/>
              </a:spcBef>
              <a:spcAft>
                <a:spcPts val="0"/>
              </a:spcAft>
              <a:buNone/>
            </a:pPr>
            <a:r>
              <a:rPr lang="en"/>
              <a:t>https://catalog.ldc.upenn.edu/desc/addenda/LDC97S62.wav</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6" name="Shape 96"/>
        <p:cNvGrpSpPr/>
        <p:nvPr/>
      </p:nvGrpSpPr>
      <p:grpSpPr>
        <a:xfrm>
          <a:off x="0" y="0"/>
          <a:ext cx="0" cy="0"/>
          <a:chOff x="0" y="0"/>
          <a:chExt cx="0" cy="0"/>
        </a:xfrm>
      </p:grpSpPr>
      <p:sp>
        <p:nvSpPr>
          <p:cNvPr id="97" name="Google Shape;97;g47b47774fd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47b47774fd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Char char="+"/>
            </a:pPr>
            <a:r>
              <a:rPr lang="en">
                <a:solidFill>
                  <a:schemeClr val="dk1"/>
                </a:solidFill>
              </a:rPr>
              <a:t>reference</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https://confengine.com/odsc-india-2018/proposal/7319/the-deep-learning-revolution-in-automatic-speech-recognition</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4" name="Shape 104"/>
        <p:cNvGrpSpPr/>
        <p:nvPr/>
      </p:nvGrpSpPr>
      <p:grpSpPr>
        <a:xfrm>
          <a:off x="0" y="0"/>
          <a:ext cx="0" cy="0"/>
          <a:chOff x="0" y="0"/>
          <a:chExt cx="0" cy="0"/>
        </a:xfrm>
      </p:grpSpPr>
      <p:sp>
        <p:nvSpPr>
          <p:cNvPr id="105" name="Google Shape;105;g46c6974953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46c6974953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2" name="Shape 112"/>
        <p:cNvGrpSpPr/>
        <p:nvPr/>
      </p:nvGrpSpPr>
      <p:grpSpPr>
        <a:xfrm>
          <a:off x="0" y="0"/>
          <a:ext cx="0" cy="0"/>
          <a:chOff x="0" y="0"/>
          <a:chExt cx="0" cy="0"/>
        </a:xfrm>
      </p:grpSpPr>
      <p:sp>
        <p:nvSpPr>
          <p:cNvPr id="113" name="Google Shape;113;g47b47774fd_0_9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47b47774fd_0_9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0" name="Shape 120"/>
        <p:cNvGrpSpPr/>
        <p:nvPr/>
      </p:nvGrpSpPr>
      <p:grpSpPr>
        <a:xfrm>
          <a:off x="0" y="0"/>
          <a:ext cx="0" cy="0"/>
          <a:chOff x="0" y="0"/>
          <a:chExt cx="0" cy="0"/>
        </a:xfrm>
      </p:grpSpPr>
      <p:sp>
        <p:nvSpPr>
          <p:cNvPr id="121" name="Google Shape;121;g46c6974953_0_4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46c6974953_0_4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2.jpg"/><Relationship Id="rId4" Type="http://schemas.openxmlformats.org/officeDocument/2006/relationships/image" Target="../media/image1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23.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2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1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12.png"/><Relationship Id="rId4" Type="http://schemas.openxmlformats.org/officeDocument/2006/relationships/image" Target="../media/image1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1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25.png"/><Relationship Id="rId4" Type="http://schemas.openxmlformats.org/officeDocument/2006/relationships/image" Target="../media/image1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14.png"/><Relationship Id="rId4" Type="http://schemas.openxmlformats.org/officeDocument/2006/relationships/image" Target="../media/image20.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comments" Target="../comments/commen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jpg"/><Relationship Id="rId4" Type="http://schemas.openxmlformats.org/officeDocument/2006/relationships/image" Target="../media/image15.png"/><Relationship Id="rId5"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 name="Shape 53"/>
        <p:cNvGrpSpPr/>
        <p:nvPr/>
      </p:nvGrpSpPr>
      <p:grpSpPr>
        <a:xfrm>
          <a:off x="0" y="0"/>
          <a:ext cx="0" cy="0"/>
          <a:chOff x="0" y="0"/>
          <a:chExt cx="0" cy="0"/>
        </a:xfrm>
      </p:grpSpPr>
      <p:sp>
        <p:nvSpPr>
          <p:cNvPr id="54" name="Google Shape;54;p13"/>
          <p:cNvSpPr/>
          <p:nvPr/>
        </p:nvSpPr>
        <p:spPr>
          <a:xfrm>
            <a:off x="514725" y="959450"/>
            <a:ext cx="2814300" cy="82200"/>
          </a:xfrm>
          <a:prstGeom prst="rect">
            <a:avLst/>
          </a:prstGeom>
          <a:solidFill>
            <a:srgbClr val="0B53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13"/>
          <p:cNvSpPr txBox="1"/>
          <p:nvPr>
            <p:ph idx="4294967295" type="title"/>
          </p:nvPr>
        </p:nvSpPr>
        <p:spPr>
          <a:xfrm>
            <a:off x="441150" y="10416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solidFill>
                  <a:srgbClr val="000000"/>
                </a:solidFill>
                <a:latin typeface="Roboto Light"/>
                <a:ea typeface="Roboto Light"/>
                <a:cs typeface="Roboto Light"/>
                <a:sym typeface="Roboto Light"/>
              </a:rPr>
              <a:t>DataEngConf NYC 2018   |    AI track</a:t>
            </a:r>
            <a:endParaRPr sz="1400">
              <a:solidFill>
                <a:srgbClr val="674EA7"/>
              </a:solidFill>
              <a:latin typeface="Roboto Light"/>
              <a:ea typeface="Roboto Light"/>
              <a:cs typeface="Roboto Light"/>
              <a:sym typeface="Roboto Light"/>
            </a:endParaRPr>
          </a:p>
        </p:txBody>
      </p:sp>
      <p:pic>
        <p:nvPicPr>
          <p:cNvPr id="56" name="Google Shape;56;p13"/>
          <p:cNvPicPr preferRelativeResize="0"/>
          <p:nvPr/>
        </p:nvPicPr>
        <p:blipFill>
          <a:blip r:embed="rId3">
            <a:alphaModFix/>
          </a:blip>
          <a:stretch>
            <a:fillRect/>
          </a:stretch>
        </p:blipFill>
        <p:spPr>
          <a:xfrm>
            <a:off x="643450" y="3584900"/>
            <a:ext cx="1086925" cy="902250"/>
          </a:xfrm>
          <a:prstGeom prst="rect">
            <a:avLst/>
          </a:prstGeom>
          <a:noFill/>
          <a:ln>
            <a:noFill/>
          </a:ln>
        </p:spPr>
      </p:pic>
      <p:sp>
        <p:nvSpPr>
          <p:cNvPr id="57" name="Google Shape;57;p13"/>
          <p:cNvSpPr txBox="1"/>
          <p:nvPr>
            <p:ph idx="4294967295" type="title"/>
          </p:nvPr>
        </p:nvSpPr>
        <p:spPr>
          <a:xfrm>
            <a:off x="1789575" y="3527938"/>
            <a:ext cx="31518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700">
                <a:solidFill>
                  <a:srgbClr val="000000"/>
                </a:solidFill>
                <a:latin typeface="Roboto Light"/>
                <a:ea typeface="Roboto Light"/>
                <a:cs typeface="Roboto Light"/>
                <a:sym typeface="Roboto Light"/>
              </a:rPr>
              <a:t>Gideon Mendels, </a:t>
            </a:r>
            <a:endParaRPr sz="1700">
              <a:solidFill>
                <a:srgbClr val="000000"/>
              </a:solidFill>
              <a:latin typeface="Roboto Light"/>
              <a:ea typeface="Roboto Light"/>
              <a:cs typeface="Roboto Light"/>
              <a:sym typeface="Roboto Light"/>
            </a:endParaRPr>
          </a:p>
          <a:p>
            <a:pPr indent="0" lvl="0" marL="0" rtl="0" algn="l">
              <a:spcBef>
                <a:spcPts val="0"/>
              </a:spcBef>
              <a:spcAft>
                <a:spcPts val="0"/>
              </a:spcAft>
              <a:buNone/>
            </a:pPr>
            <a:r>
              <a:rPr lang="en" sz="1700">
                <a:solidFill>
                  <a:srgbClr val="000000"/>
                </a:solidFill>
                <a:latin typeface="Roboto Light"/>
                <a:ea typeface="Roboto Light"/>
                <a:cs typeface="Roboto Light"/>
                <a:sym typeface="Roboto Light"/>
              </a:rPr>
              <a:t>CEO &amp; Co-founder, </a:t>
            </a:r>
            <a:endParaRPr sz="1700">
              <a:solidFill>
                <a:srgbClr val="674EA7"/>
              </a:solidFill>
              <a:latin typeface="Roboto Light"/>
              <a:ea typeface="Roboto Light"/>
              <a:cs typeface="Roboto Light"/>
              <a:sym typeface="Roboto Light"/>
            </a:endParaRPr>
          </a:p>
        </p:txBody>
      </p:sp>
      <p:sp>
        <p:nvSpPr>
          <p:cNvPr id="58" name="Google Shape;58;p13"/>
          <p:cNvSpPr txBox="1"/>
          <p:nvPr>
            <p:ph idx="4294967295" type="title"/>
          </p:nvPr>
        </p:nvSpPr>
        <p:spPr>
          <a:xfrm>
            <a:off x="151700" y="1321975"/>
            <a:ext cx="7796700" cy="572700"/>
          </a:xfrm>
          <a:prstGeom prst="rect">
            <a:avLst/>
          </a:prstGeom>
        </p:spPr>
        <p:txBody>
          <a:bodyPr anchorCtr="0" anchor="t" bIns="91425" lIns="91425" spcFirstLastPara="1" rIns="0" wrap="square" tIns="91425">
            <a:noAutofit/>
          </a:bodyPr>
          <a:lstStyle/>
          <a:p>
            <a:pPr indent="0" lvl="0" marL="292100" marR="292100" rtl="0" algn="l">
              <a:lnSpc>
                <a:spcPct val="100000"/>
              </a:lnSpc>
              <a:spcBef>
                <a:spcPts val="0"/>
              </a:spcBef>
              <a:spcAft>
                <a:spcPts val="0"/>
              </a:spcAft>
              <a:buNone/>
            </a:pPr>
            <a:r>
              <a:rPr b="1" lang="en">
                <a:latin typeface="Roboto"/>
                <a:ea typeface="Roboto"/>
                <a:cs typeface="Roboto"/>
                <a:sym typeface="Roboto"/>
              </a:rPr>
              <a:t>Running Effective Machine Learning Teams: Common Issues, Challenges and Solutions</a:t>
            </a:r>
            <a:endParaRPr b="1">
              <a:latin typeface="Roboto"/>
              <a:ea typeface="Roboto"/>
              <a:cs typeface="Roboto"/>
              <a:sym typeface="Roboto"/>
            </a:endParaRPr>
          </a:p>
          <a:p>
            <a:pPr indent="0" lvl="0" marL="0" rtl="0" algn="l">
              <a:lnSpc>
                <a:spcPct val="100000"/>
              </a:lnSpc>
              <a:spcBef>
                <a:spcPts val="2300"/>
              </a:spcBef>
              <a:spcAft>
                <a:spcPts val="0"/>
              </a:spcAft>
              <a:buNone/>
            </a:pPr>
            <a:r>
              <a:t/>
            </a:r>
            <a:endParaRPr b="1" sz="2700">
              <a:solidFill>
                <a:srgbClr val="000000"/>
              </a:solidFill>
              <a:latin typeface="Roboto"/>
              <a:ea typeface="Roboto"/>
              <a:cs typeface="Roboto"/>
              <a:sym typeface="Roboto"/>
            </a:endParaRPr>
          </a:p>
        </p:txBody>
      </p:sp>
      <p:pic>
        <p:nvPicPr>
          <p:cNvPr id="59" name="Google Shape;59;p13"/>
          <p:cNvPicPr preferRelativeResize="0"/>
          <p:nvPr/>
        </p:nvPicPr>
        <p:blipFill>
          <a:blip r:embed="rId4">
            <a:alphaModFix/>
          </a:blip>
          <a:stretch>
            <a:fillRect/>
          </a:stretch>
        </p:blipFill>
        <p:spPr>
          <a:xfrm>
            <a:off x="3648975" y="3752662"/>
            <a:ext cx="780702" cy="449150"/>
          </a:xfrm>
          <a:prstGeom prst="rect">
            <a:avLst/>
          </a:prstGeom>
          <a:noFill/>
          <a:ln>
            <a:noFill/>
          </a:ln>
        </p:spPr>
      </p:pic>
      <p:sp>
        <p:nvSpPr>
          <p:cNvPr id="60" name="Google Shape;60;p13"/>
          <p:cNvSpPr txBox="1"/>
          <p:nvPr/>
        </p:nvSpPr>
        <p:spPr>
          <a:xfrm>
            <a:off x="1789575" y="4100650"/>
            <a:ext cx="3000000" cy="404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700">
                <a:solidFill>
                  <a:schemeClr val="dk1"/>
                </a:solidFill>
                <a:latin typeface="Roboto Light"/>
                <a:ea typeface="Roboto Light"/>
                <a:cs typeface="Roboto Light"/>
                <a:sym typeface="Roboto Light"/>
              </a:rPr>
              <a:t>gideon@comet-ml.com</a:t>
            </a:r>
            <a:endParaRPr/>
          </a:p>
        </p:txBody>
      </p:sp>
      <p:sp>
        <p:nvSpPr>
          <p:cNvPr id="61" name="Google Shape;61;p1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2" name="Shape 142"/>
        <p:cNvGrpSpPr/>
        <p:nvPr/>
      </p:nvGrpSpPr>
      <p:grpSpPr>
        <a:xfrm>
          <a:off x="0" y="0"/>
          <a:ext cx="0" cy="0"/>
          <a:chOff x="0" y="0"/>
          <a:chExt cx="0" cy="0"/>
        </a:xfrm>
      </p:grpSpPr>
      <p:sp>
        <p:nvSpPr>
          <p:cNvPr id="143" name="Google Shape;143;p22"/>
          <p:cNvSpPr txBox="1"/>
          <p:nvPr>
            <p:ph idx="1" type="body"/>
          </p:nvPr>
        </p:nvSpPr>
        <p:spPr>
          <a:xfrm>
            <a:off x="3118200" y="1178375"/>
            <a:ext cx="5494800" cy="18270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Clr>
                <a:schemeClr val="dk1"/>
              </a:buClr>
              <a:buSzPts val="1400"/>
              <a:buFont typeface="Roboto Light"/>
              <a:buChar char="●"/>
            </a:pPr>
            <a:r>
              <a:rPr lang="en" sz="1400">
                <a:solidFill>
                  <a:schemeClr val="dk1"/>
                </a:solidFill>
                <a:latin typeface="Roboto Light"/>
                <a:ea typeface="Roboto Light"/>
                <a:cs typeface="Roboto Light"/>
                <a:sym typeface="Roboto Light"/>
              </a:rPr>
              <a:t>Training code was available in Version Control</a:t>
            </a:r>
            <a:endParaRPr sz="1400">
              <a:solidFill>
                <a:schemeClr val="dk1"/>
              </a:solidFill>
              <a:latin typeface="Roboto Light"/>
              <a:ea typeface="Roboto Light"/>
              <a:cs typeface="Roboto Light"/>
              <a:sym typeface="Roboto Light"/>
            </a:endParaRPr>
          </a:p>
          <a:p>
            <a:pPr indent="-317500" lvl="0" marL="457200" rtl="0" algn="l">
              <a:spcBef>
                <a:spcPts val="0"/>
              </a:spcBef>
              <a:spcAft>
                <a:spcPts val="0"/>
              </a:spcAft>
              <a:buClr>
                <a:schemeClr val="dk1"/>
              </a:buClr>
              <a:buSzPts val="1400"/>
              <a:buFont typeface="Roboto Light"/>
              <a:buChar char="●"/>
            </a:pPr>
            <a:r>
              <a:rPr lang="en" sz="1400">
                <a:solidFill>
                  <a:schemeClr val="dk1"/>
                </a:solidFill>
                <a:latin typeface="Roboto Light"/>
                <a:ea typeface="Roboto Light"/>
                <a:cs typeface="Roboto Light"/>
                <a:sym typeface="Roboto Light"/>
              </a:rPr>
              <a:t>Data was available in a file but not clear which specific version was used to train the production model.</a:t>
            </a:r>
            <a:endParaRPr sz="1400">
              <a:solidFill>
                <a:schemeClr val="dk1"/>
              </a:solidFill>
              <a:latin typeface="Roboto Light"/>
              <a:ea typeface="Roboto Light"/>
              <a:cs typeface="Roboto Light"/>
              <a:sym typeface="Roboto Light"/>
            </a:endParaRPr>
          </a:p>
          <a:p>
            <a:pPr indent="-317500" lvl="0" marL="457200" rtl="0" algn="l">
              <a:spcBef>
                <a:spcPts val="0"/>
              </a:spcBef>
              <a:spcAft>
                <a:spcPts val="0"/>
              </a:spcAft>
              <a:buClr>
                <a:schemeClr val="dk1"/>
              </a:buClr>
              <a:buSzPts val="1400"/>
              <a:buFont typeface="Roboto Light"/>
              <a:buChar char="●"/>
            </a:pPr>
            <a:r>
              <a:rPr lang="en" sz="1400">
                <a:solidFill>
                  <a:schemeClr val="dk1"/>
                </a:solidFill>
                <a:latin typeface="Roboto Light"/>
                <a:ea typeface="Roboto Light"/>
                <a:cs typeface="Roboto Light"/>
                <a:sym typeface="Roboto Light"/>
              </a:rPr>
              <a:t>Hyperparameters</a:t>
            </a:r>
            <a:r>
              <a:rPr lang="en" sz="1400">
                <a:solidFill>
                  <a:schemeClr val="dk1"/>
                </a:solidFill>
                <a:latin typeface="Roboto Light"/>
                <a:ea typeface="Roboto Light"/>
                <a:cs typeface="Roboto Light"/>
                <a:sym typeface="Roboto Light"/>
              </a:rPr>
              <a:t> were originally fed in as command line arguments and were now lost</a:t>
            </a:r>
            <a:endParaRPr sz="1400">
              <a:solidFill>
                <a:schemeClr val="dk1"/>
              </a:solidFill>
              <a:latin typeface="Roboto Light"/>
              <a:ea typeface="Roboto Light"/>
              <a:cs typeface="Roboto Light"/>
              <a:sym typeface="Roboto Light"/>
            </a:endParaRPr>
          </a:p>
          <a:p>
            <a:pPr indent="-317500" lvl="0" marL="457200" rtl="0" algn="l">
              <a:spcBef>
                <a:spcPts val="0"/>
              </a:spcBef>
              <a:spcAft>
                <a:spcPts val="0"/>
              </a:spcAft>
              <a:buClr>
                <a:schemeClr val="dk1"/>
              </a:buClr>
              <a:buSzPts val="1400"/>
              <a:buFont typeface="Roboto Light"/>
              <a:buChar char="●"/>
            </a:pPr>
            <a:r>
              <a:rPr lang="en" sz="1400">
                <a:solidFill>
                  <a:schemeClr val="dk1"/>
                </a:solidFill>
                <a:latin typeface="Roboto Light"/>
                <a:ea typeface="Roboto Light"/>
                <a:cs typeface="Roboto Light"/>
                <a:sym typeface="Roboto Light"/>
              </a:rPr>
              <a:t>Results (accuracy only) were found in an email sent to the team</a:t>
            </a:r>
            <a:endParaRPr sz="1400">
              <a:solidFill>
                <a:schemeClr val="dk1"/>
              </a:solidFill>
              <a:latin typeface="Roboto Light"/>
              <a:ea typeface="Roboto Light"/>
              <a:cs typeface="Roboto Light"/>
              <a:sym typeface="Roboto Light"/>
            </a:endParaRPr>
          </a:p>
        </p:txBody>
      </p:sp>
      <p:sp>
        <p:nvSpPr>
          <p:cNvPr id="144" name="Google Shape;144;p22"/>
          <p:cNvSpPr/>
          <p:nvPr/>
        </p:nvSpPr>
        <p:spPr>
          <a:xfrm>
            <a:off x="3258425" y="3160625"/>
            <a:ext cx="1453800" cy="572700"/>
          </a:xfrm>
          <a:prstGeom prst="rect">
            <a:avLst/>
          </a:prstGeom>
          <a:solidFill>
            <a:schemeClr val="lt2"/>
          </a:solid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2"/>
                </a:solidFill>
                <a:latin typeface="Roboto Medium"/>
                <a:ea typeface="Roboto Medium"/>
                <a:cs typeface="Roboto Medium"/>
                <a:sym typeface="Roboto Medium"/>
              </a:rPr>
              <a:t>Data</a:t>
            </a:r>
            <a:endParaRPr>
              <a:solidFill>
                <a:schemeClr val="dk2"/>
              </a:solidFill>
              <a:latin typeface="Roboto Medium"/>
              <a:ea typeface="Roboto Medium"/>
              <a:cs typeface="Roboto Medium"/>
              <a:sym typeface="Roboto Medium"/>
            </a:endParaRPr>
          </a:p>
        </p:txBody>
      </p:sp>
      <p:sp>
        <p:nvSpPr>
          <p:cNvPr id="145" name="Google Shape;145;p22"/>
          <p:cNvSpPr/>
          <p:nvPr/>
        </p:nvSpPr>
        <p:spPr>
          <a:xfrm>
            <a:off x="3258425" y="3885725"/>
            <a:ext cx="1453800" cy="572700"/>
          </a:xfrm>
          <a:prstGeom prst="rect">
            <a:avLst/>
          </a:prstGeom>
          <a:solidFill>
            <a:schemeClr val="lt2"/>
          </a:solid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dk2"/>
                </a:solidFill>
                <a:latin typeface="Roboto Medium"/>
                <a:ea typeface="Roboto Medium"/>
                <a:cs typeface="Roboto Medium"/>
                <a:sym typeface="Roboto Medium"/>
              </a:rPr>
              <a:t>Hyperparameters     </a:t>
            </a:r>
            <a:endParaRPr sz="1200">
              <a:solidFill>
                <a:schemeClr val="dk2"/>
              </a:solidFill>
              <a:latin typeface="Roboto Medium"/>
              <a:ea typeface="Roboto Medium"/>
              <a:cs typeface="Roboto Medium"/>
              <a:sym typeface="Roboto Medium"/>
            </a:endParaRPr>
          </a:p>
        </p:txBody>
      </p:sp>
      <p:sp>
        <p:nvSpPr>
          <p:cNvPr id="146" name="Google Shape;146;p22"/>
          <p:cNvSpPr/>
          <p:nvPr/>
        </p:nvSpPr>
        <p:spPr>
          <a:xfrm>
            <a:off x="7199350" y="3160625"/>
            <a:ext cx="1453800" cy="572700"/>
          </a:xfrm>
          <a:prstGeom prst="rect">
            <a:avLst/>
          </a:prstGeom>
          <a:solidFill>
            <a:schemeClr val="lt2"/>
          </a:solid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2"/>
                </a:solidFill>
                <a:latin typeface="Roboto Medium"/>
                <a:ea typeface="Roboto Medium"/>
                <a:cs typeface="Roboto Medium"/>
                <a:sym typeface="Roboto Medium"/>
              </a:rPr>
              <a:t>Results</a:t>
            </a:r>
            <a:endParaRPr>
              <a:solidFill>
                <a:schemeClr val="dk2"/>
              </a:solidFill>
              <a:latin typeface="Roboto Medium"/>
              <a:ea typeface="Roboto Medium"/>
              <a:cs typeface="Roboto Medium"/>
              <a:sym typeface="Roboto Medium"/>
            </a:endParaRPr>
          </a:p>
        </p:txBody>
      </p:sp>
      <p:sp>
        <p:nvSpPr>
          <p:cNvPr id="147" name="Google Shape;147;p22"/>
          <p:cNvSpPr/>
          <p:nvPr/>
        </p:nvSpPr>
        <p:spPr>
          <a:xfrm>
            <a:off x="7199350" y="3885725"/>
            <a:ext cx="1453800" cy="572700"/>
          </a:xfrm>
          <a:prstGeom prst="rect">
            <a:avLst/>
          </a:prstGeom>
          <a:solidFill>
            <a:schemeClr val="lt2"/>
          </a:solid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2"/>
                </a:solidFill>
                <a:latin typeface="Roboto Medium"/>
                <a:ea typeface="Roboto Medium"/>
                <a:cs typeface="Roboto Medium"/>
                <a:sym typeface="Roboto Medium"/>
              </a:rPr>
              <a:t>Model Binary</a:t>
            </a:r>
            <a:endParaRPr>
              <a:solidFill>
                <a:schemeClr val="dk2"/>
              </a:solidFill>
              <a:latin typeface="Roboto Medium"/>
              <a:ea typeface="Roboto Medium"/>
              <a:cs typeface="Roboto Medium"/>
              <a:sym typeface="Roboto Medium"/>
            </a:endParaRPr>
          </a:p>
        </p:txBody>
      </p:sp>
      <p:sp>
        <p:nvSpPr>
          <p:cNvPr id="148" name="Google Shape;148;p22"/>
          <p:cNvSpPr/>
          <p:nvPr/>
        </p:nvSpPr>
        <p:spPr>
          <a:xfrm>
            <a:off x="416150" y="399450"/>
            <a:ext cx="4296000" cy="566100"/>
          </a:xfrm>
          <a:prstGeom prst="homePlate">
            <a:avLst>
              <a:gd fmla="val 50000" name="adj"/>
            </a:avLst>
          </a:prstGeom>
          <a:solidFill>
            <a:srgbClr val="0B53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200">
                <a:solidFill>
                  <a:srgbClr val="FFFFFF"/>
                </a:solidFill>
                <a:latin typeface="Roboto"/>
                <a:ea typeface="Roboto"/>
                <a:cs typeface="Roboto"/>
                <a:sym typeface="Roboto"/>
              </a:rPr>
              <a:t> Case Study: </a:t>
            </a:r>
            <a:r>
              <a:rPr lang="en" sz="2200">
                <a:solidFill>
                  <a:srgbClr val="FFFFFF"/>
                </a:solidFill>
                <a:latin typeface="Roboto Light"/>
                <a:ea typeface="Roboto Light"/>
                <a:cs typeface="Roboto Light"/>
                <a:sym typeface="Roboto Light"/>
              </a:rPr>
              <a:t>Production Model</a:t>
            </a:r>
            <a:endParaRPr sz="2200">
              <a:solidFill>
                <a:srgbClr val="FFFFFF"/>
              </a:solidFill>
              <a:latin typeface="Roboto Light"/>
              <a:ea typeface="Roboto Light"/>
              <a:cs typeface="Roboto Light"/>
              <a:sym typeface="Roboto Light"/>
            </a:endParaRPr>
          </a:p>
        </p:txBody>
      </p:sp>
      <p:sp>
        <p:nvSpPr>
          <p:cNvPr id="149" name="Google Shape;149;p22"/>
          <p:cNvSpPr/>
          <p:nvPr/>
        </p:nvSpPr>
        <p:spPr>
          <a:xfrm>
            <a:off x="245100" y="399450"/>
            <a:ext cx="122400" cy="566100"/>
          </a:xfrm>
          <a:prstGeom prst="rect">
            <a:avLst/>
          </a:prstGeom>
          <a:solidFill>
            <a:srgbClr val="0B53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22"/>
          <p:cNvSpPr txBox="1"/>
          <p:nvPr>
            <p:ph idx="1" type="body"/>
          </p:nvPr>
        </p:nvSpPr>
        <p:spPr>
          <a:xfrm>
            <a:off x="245100" y="1179625"/>
            <a:ext cx="2236800" cy="465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500">
                <a:solidFill>
                  <a:schemeClr val="dk1"/>
                </a:solidFill>
                <a:latin typeface="Roboto"/>
                <a:ea typeface="Roboto"/>
                <a:cs typeface="Roboto"/>
                <a:sym typeface="Roboto"/>
              </a:rPr>
              <a:t>Solid place to start?</a:t>
            </a:r>
            <a:endParaRPr b="1" sz="1500">
              <a:solidFill>
                <a:schemeClr val="dk1"/>
              </a:solidFill>
              <a:latin typeface="Roboto"/>
              <a:ea typeface="Roboto"/>
              <a:cs typeface="Roboto"/>
              <a:sym typeface="Roboto"/>
            </a:endParaRPr>
          </a:p>
          <a:p>
            <a:pPr indent="0" lvl="0" marL="0" rtl="0" algn="l">
              <a:spcBef>
                <a:spcPts val="1600"/>
              </a:spcBef>
              <a:spcAft>
                <a:spcPts val="1600"/>
              </a:spcAft>
              <a:buNone/>
            </a:pPr>
            <a:r>
              <a:t/>
            </a:r>
            <a:endParaRPr b="1" sz="1500">
              <a:solidFill>
                <a:schemeClr val="dk1"/>
              </a:solidFill>
              <a:latin typeface="Roboto"/>
              <a:ea typeface="Roboto"/>
              <a:cs typeface="Roboto"/>
              <a:sym typeface="Roboto"/>
            </a:endParaRPr>
          </a:p>
        </p:txBody>
      </p:sp>
      <p:sp>
        <p:nvSpPr>
          <p:cNvPr id="151" name="Google Shape;151;p22"/>
          <p:cNvSpPr/>
          <p:nvPr/>
        </p:nvSpPr>
        <p:spPr>
          <a:xfrm>
            <a:off x="5383900" y="3250175"/>
            <a:ext cx="1143774" cy="1208250"/>
          </a:xfrm>
          <a:prstGeom prst="flowChartMultidocumen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chemeClr val="dk2"/>
                </a:solidFill>
                <a:latin typeface="Roboto"/>
                <a:ea typeface="Roboto"/>
                <a:cs typeface="Roboto"/>
                <a:sym typeface="Roboto"/>
              </a:rPr>
              <a:t>Training Code</a:t>
            </a:r>
            <a:endParaRPr b="1">
              <a:solidFill>
                <a:schemeClr val="dk2"/>
              </a:solidFill>
              <a:latin typeface="Roboto"/>
              <a:ea typeface="Roboto"/>
              <a:cs typeface="Roboto"/>
              <a:sym typeface="Roboto"/>
            </a:endParaRPr>
          </a:p>
        </p:txBody>
      </p:sp>
      <p:cxnSp>
        <p:nvCxnSpPr>
          <p:cNvPr id="152" name="Google Shape;152;p22"/>
          <p:cNvCxnSpPr>
            <a:stCxn id="144" idx="3"/>
            <a:endCxn id="151" idx="1"/>
          </p:cNvCxnSpPr>
          <p:nvPr/>
        </p:nvCxnSpPr>
        <p:spPr>
          <a:xfrm>
            <a:off x="4712225" y="3446975"/>
            <a:ext cx="671700" cy="407400"/>
          </a:xfrm>
          <a:prstGeom prst="bentConnector3">
            <a:avLst>
              <a:gd fmla="val 49998" name="adj1"/>
            </a:avLst>
          </a:prstGeom>
          <a:noFill/>
          <a:ln cap="flat" cmpd="sng" w="9525">
            <a:solidFill>
              <a:schemeClr val="dk2"/>
            </a:solidFill>
            <a:prstDash val="solid"/>
            <a:round/>
            <a:headEnd len="med" w="med" type="none"/>
            <a:tailEnd len="med" w="med" type="none"/>
          </a:ln>
        </p:spPr>
      </p:cxnSp>
      <p:cxnSp>
        <p:nvCxnSpPr>
          <p:cNvPr id="153" name="Google Shape;153;p22"/>
          <p:cNvCxnSpPr>
            <a:stCxn id="145" idx="3"/>
            <a:endCxn id="151" idx="1"/>
          </p:cNvCxnSpPr>
          <p:nvPr/>
        </p:nvCxnSpPr>
        <p:spPr>
          <a:xfrm flipH="1" rot="10800000">
            <a:off x="4712225" y="3854375"/>
            <a:ext cx="671700" cy="317700"/>
          </a:xfrm>
          <a:prstGeom prst="bentConnector3">
            <a:avLst>
              <a:gd fmla="val 49998" name="adj1"/>
            </a:avLst>
          </a:prstGeom>
          <a:noFill/>
          <a:ln cap="flat" cmpd="sng" w="9525">
            <a:solidFill>
              <a:schemeClr val="dk2"/>
            </a:solidFill>
            <a:prstDash val="solid"/>
            <a:round/>
            <a:headEnd len="med" w="med" type="none"/>
            <a:tailEnd len="med" w="med" type="none"/>
          </a:ln>
        </p:spPr>
      </p:cxnSp>
      <p:cxnSp>
        <p:nvCxnSpPr>
          <p:cNvPr id="154" name="Google Shape;154;p22"/>
          <p:cNvCxnSpPr>
            <a:stCxn id="151" idx="3"/>
            <a:endCxn id="146" idx="1"/>
          </p:cNvCxnSpPr>
          <p:nvPr/>
        </p:nvCxnSpPr>
        <p:spPr>
          <a:xfrm flipH="1" rot="10800000">
            <a:off x="6527674" y="3446900"/>
            <a:ext cx="671700" cy="407400"/>
          </a:xfrm>
          <a:prstGeom prst="bentConnector3">
            <a:avLst>
              <a:gd fmla="val 49998" name="adj1"/>
            </a:avLst>
          </a:prstGeom>
          <a:noFill/>
          <a:ln cap="flat" cmpd="sng" w="9525">
            <a:solidFill>
              <a:schemeClr val="dk2"/>
            </a:solidFill>
            <a:prstDash val="solid"/>
            <a:round/>
            <a:headEnd len="med" w="med" type="none"/>
            <a:tailEnd len="med" w="med" type="none"/>
          </a:ln>
        </p:spPr>
      </p:cxnSp>
      <p:cxnSp>
        <p:nvCxnSpPr>
          <p:cNvPr id="155" name="Google Shape;155;p22"/>
          <p:cNvCxnSpPr>
            <a:stCxn id="151" idx="3"/>
            <a:endCxn id="147" idx="1"/>
          </p:cNvCxnSpPr>
          <p:nvPr/>
        </p:nvCxnSpPr>
        <p:spPr>
          <a:xfrm>
            <a:off x="6527674" y="3854300"/>
            <a:ext cx="671700" cy="317700"/>
          </a:xfrm>
          <a:prstGeom prst="bentConnector3">
            <a:avLst>
              <a:gd fmla="val 49998" name="adj1"/>
            </a:avLst>
          </a:prstGeom>
          <a:noFill/>
          <a:ln cap="flat" cmpd="sng" w="9525">
            <a:solidFill>
              <a:schemeClr val="dk2"/>
            </a:solidFill>
            <a:prstDash val="solid"/>
            <a:round/>
            <a:headEnd len="med" w="med" type="none"/>
            <a:tailEnd len="med" w="med" type="none"/>
          </a:ln>
        </p:spPr>
      </p:cxnSp>
      <p:sp>
        <p:nvSpPr>
          <p:cNvPr id="156" name="Google Shape;156;p22"/>
          <p:cNvSpPr txBox="1"/>
          <p:nvPr/>
        </p:nvSpPr>
        <p:spPr>
          <a:xfrm>
            <a:off x="245100" y="1417600"/>
            <a:ext cx="2873100" cy="15153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1600"/>
              </a:spcAft>
              <a:buNone/>
            </a:pPr>
            <a:r>
              <a:rPr b="1" lang="en" sz="1500">
                <a:solidFill>
                  <a:schemeClr val="dk1"/>
                </a:solidFill>
                <a:latin typeface="Roboto"/>
                <a:ea typeface="Roboto"/>
                <a:cs typeface="Roboto"/>
                <a:sym typeface="Roboto"/>
              </a:rPr>
              <a:t>What’s running in production?</a:t>
            </a:r>
            <a:endParaRPr/>
          </a:p>
        </p:txBody>
      </p:sp>
      <p:sp>
        <p:nvSpPr>
          <p:cNvPr id="157" name="Google Shape;157;p22"/>
          <p:cNvSpPr/>
          <p:nvPr/>
        </p:nvSpPr>
        <p:spPr>
          <a:xfrm rot="-7705602">
            <a:off x="6058892" y="3863859"/>
            <a:ext cx="161220" cy="298731"/>
          </a:xfrm>
          <a:prstGeom prst="halfFrame">
            <a:avLst>
              <a:gd fmla="val 33333" name="adj1"/>
              <a:gd fmla="val 33333" name="adj2"/>
            </a:avLst>
          </a:prstGeom>
          <a:solidFill>
            <a:srgbClr val="38761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22"/>
          <p:cNvSpPr txBox="1"/>
          <p:nvPr/>
        </p:nvSpPr>
        <p:spPr>
          <a:xfrm>
            <a:off x="4162850" y="3362225"/>
            <a:ext cx="375900" cy="3711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1600"/>
              </a:spcAft>
              <a:buNone/>
            </a:pPr>
            <a:r>
              <a:rPr b="1" lang="en" sz="2500">
                <a:solidFill>
                  <a:srgbClr val="F1C232"/>
                </a:solidFill>
                <a:latin typeface="Roboto"/>
                <a:ea typeface="Roboto"/>
                <a:cs typeface="Roboto"/>
                <a:sym typeface="Roboto"/>
              </a:rPr>
              <a:t>?</a:t>
            </a:r>
            <a:endParaRPr b="1" sz="2500">
              <a:solidFill>
                <a:srgbClr val="F1C232"/>
              </a:solidFill>
            </a:endParaRPr>
          </a:p>
        </p:txBody>
      </p:sp>
      <p:sp>
        <p:nvSpPr>
          <p:cNvPr id="159" name="Google Shape;159;p22"/>
          <p:cNvSpPr txBox="1"/>
          <p:nvPr/>
        </p:nvSpPr>
        <p:spPr>
          <a:xfrm>
            <a:off x="4431900" y="4087325"/>
            <a:ext cx="375900" cy="3711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1600"/>
              </a:spcAft>
              <a:buNone/>
            </a:pPr>
            <a:r>
              <a:rPr b="1" lang="en" sz="2500">
                <a:solidFill>
                  <a:srgbClr val="FF0000"/>
                </a:solidFill>
                <a:latin typeface="Roboto"/>
                <a:ea typeface="Roboto"/>
                <a:cs typeface="Roboto"/>
                <a:sym typeface="Roboto"/>
              </a:rPr>
              <a:t>X</a:t>
            </a:r>
            <a:endParaRPr b="1" sz="2500">
              <a:solidFill>
                <a:srgbClr val="FF0000"/>
              </a:solidFill>
            </a:endParaRPr>
          </a:p>
        </p:txBody>
      </p:sp>
      <p:sp>
        <p:nvSpPr>
          <p:cNvPr id="160" name="Google Shape;160;p22"/>
          <p:cNvSpPr txBox="1"/>
          <p:nvPr/>
        </p:nvSpPr>
        <p:spPr>
          <a:xfrm>
            <a:off x="8137200" y="3391850"/>
            <a:ext cx="375900" cy="3711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1600"/>
              </a:spcAft>
              <a:buNone/>
            </a:pPr>
            <a:r>
              <a:rPr b="1" lang="en" sz="2500">
                <a:solidFill>
                  <a:srgbClr val="F1C232"/>
                </a:solidFill>
                <a:latin typeface="Roboto"/>
                <a:ea typeface="Roboto"/>
                <a:cs typeface="Roboto"/>
                <a:sym typeface="Roboto"/>
              </a:rPr>
              <a:t>?</a:t>
            </a:r>
            <a:endParaRPr b="1" sz="2500">
              <a:solidFill>
                <a:srgbClr val="F1C232"/>
              </a:solidFill>
            </a:endParaRPr>
          </a:p>
        </p:txBody>
      </p:sp>
      <p:sp>
        <p:nvSpPr>
          <p:cNvPr id="161" name="Google Shape;161;p22"/>
          <p:cNvSpPr txBox="1"/>
          <p:nvPr/>
        </p:nvSpPr>
        <p:spPr>
          <a:xfrm>
            <a:off x="8310450" y="4124350"/>
            <a:ext cx="375900" cy="3711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1600"/>
              </a:spcAft>
              <a:buNone/>
            </a:pPr>
            <a:r>
              <a:t/>
            </a:r>
            <a:endParaRPr b="1" sz="2500">
              <a:solidFill>
                <a:srgbClr val="FF0000"/>
              </a:solidFill>
            </a:endParaRPr>
          </a:p>
        </p:txBody>
      </p:sp>
      <p:sp>
        <p:nvSpPr>
          <p:cNvPr id="162" name="Google Shape;162;p22"/>
          <p:cNvSpPr/>
          <p:nvPr/>
        </p:nvSpPr>
        <p:spPr>
          <a:xfrm rot="-7705602">
            <a:off x="8396942" y="4156059"/>
            <a:ext cx="161220" cy="298731"/>
          </a:xfrm>
          <a:prstGeom prst="halfFrame">
            <a:avLst>
              <a:gd fmla="val 33333" name="adj1"/>
              <a:gd fmla="val 33333" name="adj2"/>
            </a:avLst>
          </a:prstGeom>
          <a:solidFill>
            <a:srgbClr val="38761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2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5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5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5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5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5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5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5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6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6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4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2"/>
                                        </p:tgtEl>
                                        <p:attrNameLst>
                                          <p:attrName>style.visibility</p:attrName>
                                        </p:attrNameLst>
                                      </p:cBhvr>
                                      <p:to>
                                        <p:strVal val="visible"/>
                                      </p:to>
                                    </p:set>
                                    <p:animEffect filter="fade" transition="in">
                                      <p:cBhvr>
                                        <p:cTn dur="1000"/>
                                        <p:tgtEl>
                                          <p:spTgt spid="16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7" name="Shape 167"/>
        <p:cNvGrpSpPr/>
        <p:nvPr/>
      </p:nvGrpSpPr>
      <p:grpSpPr>
        <a:xfrm>
          <a:off x="0" y="0"/>
          <a:ext cx="0" cy="0"/>
          <a:chOff x="0" y="0"/>
          <a:chExt cx="0" cy="0"/>
        </a:xfrm>
      </p:grpSpPr>
      <p:sp>
        <p:nvSpPr>
          <p:cNvPr id="168" name="Google Shape;168;p23"/>
          <p:cNvSpPr txBox="1"/>
          <p:nvPr>
            <p:ph idx="1" type="body"/>
          </p:nvPr>
        </p:nvSpPr>
        <p:spPr>
          <a:xfrm>
            <a:off x="245100" y="1137575"/>
            <a:ext cx="3822300" cy="3416400"/>
          </a:xfrm>
          <a:prstGeom prst="rect">
            <a:avLst/>
          </a:prstGeom>
        </p:spPr>
        <p:txBody>
          <a:bodyPr anchorCtr="0" anchor="t" bIns="91425" lIns="91425" spcFirstLastPara="1" rIns="91425" wrap="square" tIns="91425">
            <a:noAutofit/>
          </a:bodyPr>
          <a:lstStyle/>
          <a:p>
            <a:pPr indent="-323850" lvl="0" marL="457200" rtl="0" algn="l">
              <a:spcBef>
                <a:spcPts val="0"/>
              </a:spcBef>
              <a:spcAft>
                <a:spcPts val="0"/>
              </a:spcAft>
              <a:buClr>
                <a:schemeClr val="dk1"/>
              </a:buClr>
              <a:buSzPts val="1500"/>
              <a:buFont typeface="Roboto Light"/>
              <a:buChar char="-"/>
            </a:pPr>
            <a:r>
              <a:rPr b="1" lang="en" sz="1500">
                <a:solidFill>
                  <a:schemeClr val="dk1"/>
                </a:solidFill>
                <a:latin typeface="Roboto"/>
                <a:ea typeface="Roboto"/>
                <a:cs typeface="Roboto"/>
                <a:sym typeface="Roboto"/>
              </a:rPr>
              <a:t>Paragraph Vectors </a:t>
            </a:r>
            <a:r>
              <a:rPr lang="en" sz="1500">
                <a:solidFill>
                  <a:schemeClr val="dk1"/>
                </a:solidFill>
                <a:latin typeface="Roboto Light"/>
                <a:ea typeface="Roboto Light"/>
                <a:cs typeface="Roboto Light"/>
                <a:sym typeface="Roboto Light"/>
              </a:rPr>
              <a:t>as features </a:t>
            </a:r>
            <a:br>
              <a:rPr lang="en" sz="1500">
                <a:solidFill>
                  <a:schemeClr val="dk1"/>
                </a:solidFill>
                <a:latin typeface="Roboto Light"/>
                <a:ea typeface="Roboto Light"/>
                <a:cs typeface="Roboto Light"/>
                <a:sym typeface="Roboto Light"/>
              </a:rPr>
            </a:br>
            <a:r>
              <a:rPr lang="en" sz="1500">
                <a:solidFill>
                  <a:schemeClr val="dk1"/>
                </a:solidFill>
                <a:latin typeface="Roboto Light"/>
                <a:ea typeface="Roboto Light"/>
                <a:cs typeface="Roboto Light"/>
                <a:sym typeface="Roboto Light"/>
              </a:rPr>
              <a:t>						</a:t>
            </a:r>
            <a:endParaRPr sz="1500">
              <a:solidFill>
                <a:schemeClr val="dk1"/>
              </a:solidFill>
              <a:latin typeface="Roboto Light"/>
              <a:ea typeface="Roboto Light"/>
              <a:cs typeface="Roboto Light"/>
              <a:sym typeface="Roboto Light"/>
            </a:endParaRPr>
          </a:p>
          <a:p>
            <a:pPr indent="-323850" lvl="1" marL="914400" rtl="0" algn="l">
              <a:spcBef>
                <a:spcPts val="0"/>
              </a:spcBef>
              <a:spcAft>
                <a:spcPts val="0"/>
              </a:spcAft>
              <a:buClr>
                <a:schemeClr val="dk1"/>
              </a:buClr>
              <a:buSzPts val="1500"/>
              <a:buFont typeface="Roboto"/>
              <a:buChar char="-"/>
            </a:pPr>
            <a:r>
              <a:rPr b="1" lang="en" sz="1500">
                <a:solidFill>
                  <a:schemeClr val="dk1"/>
                </a:solidFill>
                <a:latin typeface="Roboto"/>
                <a:ea typeface="Roboto"/>
                <a:cs typeface="Roboto"/>
                <a:sym typeface="Roboto"/>
              </a:rPr>
              <a:t>Unsupervised algorithm</a:t>
            </a:r>
            <a:r>
              <a:rPr lang="en" sz="1500">
                <a:solidFill>
                  <a:schemeClr val="dk1"/>
                </a:solidFill>
                <a:latin typeface="Roboto Light"/>
                <a:ea typeface="Roboto Light"/>
                <a:cs typeface="Roboto Light"/>
                <a:sym typeface="Roboto Light"/>
              </a:rPr>
              <a:t> to learn a feature vector given a document</a:t>
            </a:r>
            <a:endParaRPr sz="1500">
              <a:solidFill>
                <a:schemeClr val="dk1"/>
              </a:solidFill>
              <a:latin typeface="Roboto Light"/>
              <a:ea typeface="Roboto Light"/>
              <a:cs typeface="Roboto Light"/>
              <a:sym typeface="Roboto Light"/>
            </a:endParaRPr>
          </a:p>
          <a:p>
            <a:pPr indent="-323850" lvl="1" marL="914400" rtl="0" algn="l">
              <a:spcBef>
                <a:spcPts val="0"/>
              </a:spcBef>
              <a:spcAft>
                <a:spcPts val="0"/>
              </a:spcAft>
              <a:buClr>
                <a:schemeClr val="dk1"/>
              </a:buClr>
              <a:buSzPts val="1500"/>
              <a:buFont typeface="Roboto Light"/>
              <a:buChar char="-"/>
            </a:pPr>
            <a:r>
              <a:rPr lang="en" sz="1500">
                <a:solidFill>
                  <a:schemeClr val="dk1"/>
                </a:solidFill>
                <a:latin typeface="Roboto Light"/>
                <a:ea typeface="Roboto Light"/>
                <a:cs typeface="Roboto Light"/>
                <a:sym typeface="Roboto Light"/>
              </a:rPr>
              <a:t>We can learn the embeddings on the entire Youtube comments corpus (not just labeled data)</a:t>
            </a:r>
            <a:br>
              <a:rPr lang="en" sz="1500">
                <a:solidFill>
                  <a:schemeClr val="dk1"/>
                </a:solidFill>
                <a:latin typeface="Roboto Light"/>
                <a:ea typeface="Roboto Light"/>
                <a:cs typeface="Roboto Light"/>
                <a:sym typeface="Roboto Light"/>
              </a:rPr>
            </a:br>
            <a:endParaRPr sz="1500">
              <a:solidFill>
                <a:schemeClr val="dk1"/>
              </a:solidFill>
              <a:latin typeface="Roboto Light"/>
              <a:ea typeface="Roboto Light"/>
              <a:cs typeface="Roboto Light"/>
              <a:sym typeface="Roboto Light"/>
            </a:endParaRPr>
          </a:p>
          <a:p>
            <a:pPr indent="-323850" lvl="0" marL="457200" rtl="0" algn="l">
              <a:spcBef>
                <a:spcPts val="0"/>
              </a:spcBef>
              <a:spcAft>
                <a:spcPts val="0"/>
              </a:spcAft>
              <a:buClr>
                <a:schemeClr val="dk1"/>
              </a:buClr>
              <a:buSzPts val="1500"/>
              <a:buFont typeface="Roboto Light"/>
              <a:buChar char="-"/>
            </a:pPr>
            <a:r>
              <a:rPr b="1" lang="en" sz="1500">
                <a:solidFill>
                  <a:schemeClr val="dk1"/>
                </a:solidFill>
                <a:latin typeface="Roboto"/>
                <a:ea typeface="Roboto"/>
                <a:cs typeface="Roboto"/>
                <a:sym typeface="Roboto"/>
              </a:rPr>
              <a:t>Support Vector Machines </a:t>
            </a:r>
            <a:r>
              <a:rPr b="1" lang="en" sz="1500">
                <a:solidFill>
                  <a:schemeClr val="dk1"/>
                </a:solidFill>
                <a:latin typeface="Roboto"/>
                <a:ea typeface="Roboto"/>
                <a:cs typeface="Roboto"/>
                <a:sym typeface="Roboto"/>
              </a:rPr>
              <a:t>(SVM)</a:t>
            </a:r>
            <a:r>
              <a:rPr lang="en" sz="1500">
                <a:solidFill>
                  <a:schemeClr val="dk1"/>
                </a:solidFill>
                <a:latin typeface="Roboto Light"/>
                <a:ea typeface="Roboto Light"/>
                <a:cs typeface="Roboto Light"/>
                <a:sym typeface="Roboto Light"/>
              </a:rPr>
              <a:t> </a:t>
            </a:r>
            <a:r>
              <a:rPr lang="en" sz="1500">
                <a:solidFill>
                  <a:schemeClr val="dk1"/>
                </a:solidFill>
                <a:latin typeface="Roboto Light"/>
                <a:ea typeface="Roboto Light"/>
                <a:cs typeface="Roboto Light"/>
                <a:sym typeface="Roboto Light"/>
              </a:rPr>
              <a:t>as the classifier </a:t>
            </a:r>
            <a:endParaRPr sz="1500">
              <a:solidFill>
                <a:schemeClr val="dk1"/>
              </a:solidFill>
              <a:latin typeface="Roboto Light"/>
              <a:ea typeface="Roboto Light"/>
              <a:cs typeface="Roboto Light"/>
              <a:sym typeface="Roboto Light"/>
            </a:endParaRPr>
          </a:p>
          <a:p>
            <a:pPr indent="0" lvl="0" marL="457200" rtl="0" algn="l">
              <a:spcBef>
                <a:spcPts val="1600"/>
              </a:spcBef>
              <a:spcAft>
                <a:spcPts val="1600"/>
              </a:spcAft>
              <a:buNone/>
            </a:pPr>
            <a:r>
              <a:t/>
            </a:r>
            <a:endParaRPr sz="1500">
              <a:solidFill>
                <a:schemeClr val="dk1"/>
              </a:solidFill>
              <a:latin typeface="Roboto Light"/>
              <a:ea typeface="Roboto Light"/>
              <a:cs typeface="Roboto Light"/>
              <a:sym typeface="Roboto Light"/>
            </a:endParaRPr>
          </a:p>
        </p:txBody>
      </p:sp>
      <p:pic>
        <p:nvPicPr>
          <p:cNvPr id="169" name="Google Shape;169;p23"/>
          <p:cNvPicPr preferRelativeResize="0"/>
          <p:nvPr/>
        </p:nvPicPr>
        <p:blipFill>
          <a:blip r:embed="rId3">
            <a:alphaModFix/>
          </a:blip>
          <a:stretch>
            <a:fillRect/>
          </a:stretch>
        </p:blipFill>
        <p:spPr>
          <a:xfrm>
            <a:off x="4378575" y="1356125"/>
            <a:ext cx="4461849" cy="2431250"/>
          </a:xfrm>
          <a:prstGeom prst="rect">
            <a:avLst/>
          </a:prstGeom>
          <a:noFill/>
          <a:ln>
            <a:noFill/>
          </a:ln>
        </p:spPr>
      </p:pic>
      <p:sp>
        <p:nvSpPr>
          <p:cNvPr id="170" name="Google Shape;170;p23"/>
          <p:cNvSpPr/>
          <p:nvPr/>
        </p:nvSpPr>
        <p:spPr>
          <a:xfrm>
            <a:off x="416150" y="367475"/>
            <a:ext cx="4314600" cy="566100"/>
          </a:xfrm>
          <a:prstGeom prst="homePlate">
            <a:avLst>
              <a:gd fmla="val 50000" name="adj"/>
            </a:avLst>
          </a:prstGeom>
          <a:solidFill>
            <a:srgbClr val="0B53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200">
                <a:solidFill>
                  <a:srgbClr val="FFFFFF"/>
                </a:solidFill>
                <a:latin typeface="Roboto"/>
                <a:ea typeface="Roboto"/>
                <a:cs typeface="Roboto"/>
                <a:sym typeface="Roboto"/>
              </a:rPr>
              <a:t> Case Study: </a:t>
            </a:r>
            <a:r>
              <a:rPr lang="en" sz="2200">
                <a:solidFill>
                  <a:srgbClr val="FFFFFF"/>
                </a:solidFill>
                <a:latin typeface="Roboto Light"/>
                <a:ea typeface="Roboto Light"/>
                <a:cs typeface="Roboto Light"/>
                <a:sym typeface="Roboto Light"/>
              </a:rPr>
              <a:t>Production Model </a:t>
            </a:r>
            <a:endParaRPr sz="2200">
              <a:solidFill>
                <a:srgbClr val="FFFFFF"/>
              </a:solidFill>
              <a:latin typeface="Roboto Light"/>
              <a:ea typeface="Roboto Light"/>
              <a:cs typeface="Roboto Light"/>
              <a:sym typeface="Roboto Light"/>
            </a:endParaRPr>
          </a:p>
        </p:txBody>
      </p:sp>
      <p:sp>
        <p:nvSpPr>
          <p:cNvPr id="171" name="Google Shape;171;p23"/>
          <p:cNvSpPr/>
          <p:nvPr/>
        </p:nvSpPr>
        <p:spPr>
          <a:xfrm>
            <a:off x="245100" y="367475"/>
            <a:ext cx="122400" cy="566100"/>
          </a:xfrm>
          <a:prstGeom prst="rect">
            <a:avLst/>
          </a:prstGeom>
          <a:solidFill>
            <a:srgbClr val="0B53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2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6" name="Shape 176"/>
        <p:cNvGrpSpPr/>
        <p:nvPr/>
      </p:nvGrpSpPr>
      <p:grpSpPr>
        <a:xfrm>
          <a:off x="0" y="0"/>
          <a:ext cx="0" cy="0"/>
          <a:chOff x="0" y="0"/>
          <a:chExt cx="0" cy="0"/>
        </a:xfrm>
      </p:grpSpPr>
      <p:pic>
        <p:nvPicPr>
          <p:cNvPr id="177" name="Google Shape;177;p24" title="Points scored"/>
          <p:cNvPicPr preferRelativeResize="0"/>
          <p:nvPr/>
        </p:nvPicPr>
        <p:blipFill>
          <a:blip r:embed="rId3">
            <a:alphaModFix/>
          </a:blip>
          <a:stretch>
            <a:fillRect/>
          </a:stretch>
        </p:blipFill>
        <p:spPr>
          <a:xfrm>
            <a:off x="3198625" y="821800"/>
            <a:ext cx="5525187" cy="3416400"/>
          </a:xfrm>
          <a:prstGeom prst="rect">
            <a:avLst/>
          </a:prstGeom>
          <a:noFill/>
          <a:ln>
            <a:noFill/>
          </a:ln>
        </p:spPr>
      </p:pic>
      <p:sp>
        <p:nvSpPr>
          <p:cNvPr id="178" name="Google Shape;178;p24"/>
          <p:cNvSpPr/>
          <p:nvPr/>
        </p:nvSpPr>
        <p:spPr>
          <a:xfrm>
            <a:off x="0" y="0"/>
            <a:ext cx="2619300" cy="5143500"/>
          </a:xfrm>
          <a:prstGeom prst="rect">
            <a:avLst/>
          </a:prstGeom>
          <a:solidFill>
            <a:srgbClr val="0B539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79" name="Google Shape;179;p24"/>
          <p:cNvSpPr txBox="1"/>
          <p:nvPr/>
        </p:nvSpPr>
        <p:spPr>
          <a:xfrm>
            <a:off x="283788" y="390995"/>
            <a:ext cx="2051700" cy="430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 sz="2200">
                <a:solidFill>
                  <a:srgbClr val="FFFFFF"/>
                </a:solidFill>
                <a:latin typeface="Roboto"/>
                <a:ea typeface="Roboto"/>
                <a:cs typeface="Roboto"/>
                <a:sym typeface="Roboto"/>
              </a:rPr>
              <a:t>Production Model Performance</a:t>
            </a:r>
            <a:r>
              <a:rPr b="1" lang="en" sz="2200">
                <a:solidFill>
                  <a:srgbClr val="FFFFFF"/>
                </a:solidFill>
                <a:latin typeface="Roboto"/>
                <a:ea typeface="Roboto"/>
                <a:cs typeface="Roboto"/>
                <a:sym typeface="Roboto"/>
              </a:rPr>
              <a:t> </a:t>
            </a:r>
            <a:endParaRPr b="1" sz="2200">
              <a:solidFill>
                <a:srgbClr val="FFFFFF"/>
              </a:solidFill>
              <a:latin typeface="Roboto"/>
              <a:ea typeface="Roboto"/>
              <a:cs typeface="Roboto"/>
              <a:sym typeface="Roboto"/>
            </a:endParaRPr>
          </a:p>
        </p:txBody>
      </p:sp>
      <p:sp>
        <p:nvSpPr>
          <p:cNvPr id="180" name="Google Shape;180;p24"/>
          <p:cNvSpPr/>
          <p:nvPr/>
        </p:nvSpPr>
        <p:spPr>
          <a:xfrm>
            <a:off x="5729475" y="1317000"/>
            <a:ext cx="2051700" cy="27591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2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82" name="Google Shape;182;p24"/>
          <p:cNvSpPr txBox="1"/>
          <p:nvPr/>
        </p:nvSpPr>
        <p:spPr>
          <a:xfrm>
            <a:off x="4083800" y="4066300"/>
            <a:ext cx="1526700" cy="171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300">
                <a:solidFill>
                  <a:srgbClr val="0B0080"/>
                </a:solidFill>
                <a:latin typeface="Roboto"/>
                <a:ea typeface="Roboto"/>
                <a:cs typeface="Roboto"/>
                <a:sym typeface="Roboto"/>
              </a:rPr>
              <a:t>Production </a:t>
            </a:r>
            <a:endParaRPr b="1" sz="1300">
              <a:solidFill>
                <a:srgbClr val="0B0080"/>
              </a:solidFill>
              <a:latin typeface="Roboto"/>
              <a:ea typeface="Roboto"/>
              <a:cs typeface="Roboto"/>
              <a:sym typeface="Roboto"/>
            </a:endParaRPr>
          </a:p>
          <a:p>
            <a:pPr indent="0" lvl="0" marL="0" rtl="0" algn="ctr">
              <a:spcBef>
                <a:spcPts val="0"/>
              </a:spcBef>
              <a:spcAft>
                <a:spcPts val="0"/>
              </a:spcAft>
              <a:buNone/>
            </a:pPr>
            <a:r>
              <a:rPr b="1" lang="en" sz="1300">
                <a:solidFill>
                  <a:srgbClr val="0B0080"/>
                </a:solidFill>
                <a:latin typeface="Roboto"/>
                <a:ea typeface="Roboto"/>
                <a:cs typeface="Roboto"/>
                <a:sym typeface="Roboto"/>
              </a:rPr>
              <a:t>Model</a:t>
            </a:r>
            <a:endParaRPr b="1" sz="1300">
              <a:solidFill>
                <a:srgbClr val="0B0080"/>
              </a:solidFill>
              <a:latin typeface="Roboto"/>
              <a:ea typeface="Roboto"/>
              <a:cs typeface="Roboto"/>
              <a:sym typeface="Roboto"/>
            </a:endParaRPr>
          </a:p>
        </p:txBody>
      </p:sp>
      <p:cxnSp>
        <p:nvCxnSpPr>
          <p:cNvPr id="183" name="Google Shape;183;p24"/>
          <p:cNvCxnSpPr/>
          <p:nvPr/>
        </p:nvCxnSpPr>
        <p:spPr>
          <a:xfrm>
            <a:off x="373301" y="1697599"/>
            <a:ext cx="424200" cy="0"/>
          </a:xfrm>
          <a:prstGeom prst="straightConnector1">
            <a:avLst/>
          </a:prstGeom>
          <a:noFill/>
          <a:ln cap="flat" cmpd="sng" w="19050">
            <a:solidFill>
              <a:srgbClr val="FFFFFF"/>
            </a:solidFill>
            <a:prstDash val="solid"/>
            <a:miter lim="800000"/>
            <a:headEnd len="sm" w="sm" type="none"/>
            <a:tailEnd len="sm" w="sm" type="none"/>
          </a:ln>
        </p:spPr>
      </p:cxnSp>
      <p:sp>
        <p:nvSpPr>
          <p:cNvPr id="184" name="Google Shape;184;p24"/>
          <p:cNvSpPr txBox="1"/>
          <p:nvPr/>
        </p:nvSpPr>
        <p:spPr>
          <a:xfrm>
            <a:off x="283800" y="1577000"/>
            <a:ext cx="1756200" cy="156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rgbClr val="FFFFFF"/>
              </a:solidFill>
              <a:latin typeface="Roboto Light"/>
              <a:ea typeface="Roboto Light"/>
              <a:cs typeface="Roboto Light"/>
              <a:sym typeface="Roboto Light"/>
            </a:endParaRPr>
          </a:p>
        </p:txBody>
      </p:sp>
      <p:sp>
        <p:nvSpPr>
          <p:cNvPr id="185" name="Google Shape;185;p24"/>
          <p:cNvSpPr txBox="1"/>
          <p:nvPr/>
        </p:nvSpPr>
        <p:spPr>
          <a:xfrm>
            <a:off x="283800" y="1914600"/>
            <a:ext cx="2133000" cy="156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Roboto Light"/>
                <a:ea typeface="Roboto Light"/>
                <a:cs typeface="Roboto Light"/>
                <a:sym typeface="Roboto Light"/>
              </a:rPr>
              <a:t>Our best attempt at reproducing the production model: </a:t>
            </a:r>
            <a:endParaRPr>
              <a:solidFill>
                <a:srgbClr val="FFFFFF"/>
              </a:solidFill>
              <a:latin typeface="Roboto Light"/>
              <a:ea typeface="Roboto Light"/>
              <a:cs typeface="Roboto Light"/>
              <a:sym typeface="Roboto Light"/>
            </a:endParaRPr>
          </a:p>
          <a:p>
            <a:pPr indent="0" lvl="0" marL="0" rtl="0" algn="l">
              <a:spcBef>
                <a:spcPts val="0"/>
              </a:spcBef>
              <a:spcAft>
                <a:spcPts val="0"/>
              </a:spcAft>
              <a:buNone/>
            </a:pPr>
            <a:r>
              <a:rPr lang="en">
                <a:solidFill>
                  <a:srgbClr val="FFFFFF"/>
                </a:solidFill>
                <a:latin typeface="Roboto Light"/>
                <a:ea typeface="Roboto Light"/>
                <a:cs typeface="Roboto Light"/>
                <a:sym typeface="Roboto Light"/>
              </a:rPr>
              <a:t>95% accuracy… not bad!</a:t>
            </a:r>
            <a:endParaRPr>
              <a:solidFill>
                <a:srgbClr val="FFFFFF"/>
              </a:solidFill>
              <a:latin typeface="Roboto Light"/>
              <a:ea typeface="Roboto Light"/>
              <a:cs typeface="Roboto Light"/>
              <a:sym typeface="Roboto Light"/>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9" name="Shape 189"/>
        <p:cNvGrpSpPr/>
        <p:nvPr/>
      </p:nvGrpSpPr>
      <p:grpSpPr>
        <a:xfrm>
          <a:off x="0" y="0"/>
          <a:ext cx="0" cy="0"/>
          <a:chOff x="0" y="0"/>
          <a:chExt cx="0" cy="0"/>
        </a:xfrm>
      </p:grpSpPr>
      <p:sp>
        <p:nvSpPr>
          <p:cNvPr id="190" name="Google Shape;190;p25"/>
          <p:cNvSpPr txBox="1"/>
          <p:nvPr>
            <p:ph idx="1" type="body"/>
          </p:nvPr>
        </p:nvSpPr>
        <p:spPr>
          <a:xfrm>
            <a:off x="245100" y="1093500"/>
            <a:ext cx="7564200" cy="8886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Clr>
                <a:schemeClr val="dk1"/>
              </a:buClr>
              <a:buSzPts val="1600"/>
              <a:buFont typeface="Roboto Light"/>
              <a:buChar char="-"/>
            </a:pPr>
            <a:r>
              <a:rPr b="1" lang="en" sz="1600">
                <a:solidFill>
                  <a:schemeClr val="dk1"/>
                </a:solidFill>
                <a:latin typeface="Roboto"/>
                <a:ea typeface="Roboto"/>
                <a:cs typeface="Roboto"/>
                <a:sym typeface="Roboto"/>
              </a:rPr>
              <a:t>Baseline model</a:t>
            </a:r>
            <a:r>
              <a:rPr lang="en" sz="1600">
                <a:solidFill>
                  <a:schemeClr val="dk1"/>
                </a:solidFill>
                <a:latin typeface="Roboto Light"/>
                <a:ea typeface="Roboto Light"/>
                <a:cs typeface="Roboto Light"/>
                <a:sym typeface="Roboto Light"/>
              </a:rPr>
              <a:t> = Ngrams + Stemming + Stop Words removal + TfIDF</a:t>
            </a:r>
            <a:endParaRPr sz="1600">
              <a:solidFill>
                <a:schemeClr val="dk1"/>
              </a:solidFill>
              <a:latin typeface="Roboto Light"/>
              <a:ea typeface="Roboto Light"/>
              <a:cs typeface="Roboto Light"/>
              <a:sym typeface="Roboto Light"/>
            </a:endParaRPr>
          </a:p>
          <a:p>
            <a:pPr indent="-330200" lvl="0" marL="457200" rtl="0" algn="l">
              <a:spcBef>
                <a:spcPts val="0"/>
              </a:spcBef>
              <a:spcAft>
                <a:spcPts val="0"/>
              </a:spcAft>
              <a:buClr>
                <a:schemeClr val="dk1"/>
              </a:buClr>
              <a:buSzPts val="1600"/>
              <a:buFont typeface="Roboto Light"/>
              <a:buChar char="-"/>
            </a:pPr>
            <a:r>
              <a:rPr lang="en" sz="1600">
                <a:solidFill>
                  <a:schemeClr val="dk1"/>
                </a:solidFill>
                <a:latin typeface="Roboto Light"/>
                <a:ea typeface="Roboto Light"/>
                <a:cs typeface="Roboto Light"/>
                <a:sym typeface="Roboto Light"/>
              </a:rPr>
              <a:t>Logistic Regression as the classifier </a:t>
            </a:r>
            <a:endParaRPr sz="1600">
              <a:solidFill>
                <a:schemeClr val="dk1"/>
              </a:solidFill>
              <a:latin typeface="Roboto Light"/>
              <a:ea typeface="Roboto Light"/>
              <a:cs typeface="Roboto Light"/>
              <a:sym typeface="Roboto Light"/>
            </a:endParaRPr>
          </a:p>
          <a:p>
            <a:pPr indent="0" lvl="0" marL="0" rtl="0" algn="l">
              <a:spcBef>
                <a:spcPts val="1600"/>
              </a:spcBef>
              <a:spcAft>
                <a:spcPts val="1600"/>
              </a:spcAft>
              <a:buNone/>
            </a:pPr>
            <a:r>
              <a:t/>
            </a:r>
            <a:endParaRPr sz="1600">
              <a:solidFill>
                <a:schemeClr val="dk1"/>
              </a:solidFill>
              <a:latin typeface="Roboto Light"/>
              <a:ea typeface="Roboto Light"/>
              <a:cs typeface="Roboto Light"/>
              <a:sym typeface="Roboto Light"/>
            </a:endParaRPr>
          </a:p>
        </p:txBody>
      </p:sp>
      <p:sp>
        <p:nvSpPr>
          <p:cNvPr id="191" name="Google Shape;191;p25"/>
          <p:cNvSpPr/>
          <p:nvPr/>
        </p:nvSpPr>
        <p:spPr>
          <a:xfrm>
            <a:off x="416150" y="367475"/>
            <a:ext cx="3968400" cy="566100"/>
          </a:xfrm>
          <a:prstGeom prst="homePlate">
            <a:avLst>
              <a:gd fmla="val 50000" name="adj"/>
            </a:avLst>
          </a:prstGeom>
          <a:solidFill>
            <a:srgbClr val="0B53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200">
                <a:solidFill>
                  <a:srgbClr val="FFFFFF"/>
                </a:solidFill>
                <a:latin typeface="Roboto"/>
                <a:ea typeface="Roboto"/>
                <a:cs typeface="Roboto"/>
                <a:sym typeface="Roboto"/>
              </a:rPr>
              <a:t> Case Study: </a:t>
            </a:r>
            <a:r>
              <a:rPr lang="en" sz="2200">
                <a:solidFill>
                  <a:srgbClr val="FFFFFF"/>
                </a:solidFill>
                <a:latin typeface="Roboto Light"/>
                <a:ea typeface="Roboto Light"/>
                <a:cs typeface="Roboto Light"/>
                <a:sym typeface="Roboto Light"/>
              </a:rPr>
              <a:t>Baseline Model</a:t>
            </a:r>
            <a:endParaRPr sz="2200">
              <a:solidFill>
                <a:srgbClr val="FFFFFF"/>
              </a:solidFill>
              <a:latin typeface="Roboto Light"/>
              <a:ea typeface="Roboto Light"/>
              <a:cs typeface="Roboto Light"/>
              <a:sym typeface="Roboto Light"/>
            </a:endParaRPr>
          </a:p>
        </p:txBody>
      </p:sp>
      <p:sp>
        <p:nvSpPr>
          <p:cNvPr id="192" name="Google Shape;192;p25"/>
          <p:cNvSpPr/>
          <p:nvPr/>
        </p:nvSpPr>
        <p:spPr>
          <a:xfrm>
            <a:off x="245100" y="367475"/>
            <a:ext cx="122400" cy="566100"/>
          </a:xfrm>
          <a:prstGeom prst="rect">
            <a:avLst/>
          </a:prstGeom>
          <a:solidFill>
            <a:srgbClr val="0B53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93" name="Google Shape;193;p25"/>
          <p:cNvPicPr preferRelativeResize="0"/>
          <p:nvPr/>
        </p:nvPicPr>
        <p:blipFill>
          <a:blip r:embed="rId3">
            <a:alphaModFix/>
          </a:blip>
          <a:stretch>
            <a:fillRect/>
          </a:stretch>
        </p:blipFill>
        <p:spPr>
          <a:xfrm>
            <a:off x="416150" y="2370300"/>
            <a:ext cx="4062600" cy="1671800"/>
          </a:xfrm>
          <a:prstGeom prst="rect">
            <a:avLst/>
          </a:prstGeom>
          <a:noFill/>
          <a:ln>
            <a:noFill/>
          </a:ln>
        </p:spPr>
      </p:pic>
      <p:sp>
        <p:nvSpPr>
          <p:cNvPr id="194" name="Google Shape;194;p25"/>
          <p:cNvSpPr txBox="1"/>
          <p:nvPr>
            <p:ph idx="1" type="body"/>
          </p:nvPr>
        </p:nvSpPr>
        <p:spPr>
          <a:xfrm>
            <a:off x="281925" y="2000500"/>
            <a:ext cx="2236800" cy="465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500">
                <a:solidFill>
                  <a:schemeClr val="dk1"/>
                </a:solidFill>
                <a:latin typeface="Roboto"/>
                <a:ea typeface="Roboto"/>
                <a:cs typeface="Roboto"/>
                <a:sym typeface="Roboto"/>
              </a:rPr>
              <a:t>Ngrams:</a:t>
            </a:r>
            <a:endParaRPr b="1" sz="1500">
              <a:solidFill>
                <a:schemeClr val="dk1"/>
              </a:solidFill>
              <a:latin typeface="Roboto"/>
              <a:ea typeface="Roboto"/>
              <a:cs typeface="Roboto"/>
              <a:sym typeface="Roboto"/>
            </a:endParaRPr>
          </a:p>
          <a:p>
            <a:pPr indent="0" lvl="0" marL="0" rtl="0" algn="l">
              <a:spcBef>
                <a:spcPts val="1600"/>
              </a:spcBef>
              <a:spcAft>
                <a:spcPts val="1600"/>
              </a:spcAft>
              <a:buNone/>
            </a:pPr>
            <a:r>
              <a:t/>
            </a:r>
            <a:endParaRPr b="1" sz="1500">
              <a:solidFill>
                <a:schemeClr val="dk1"/>
              </a:solidFill>
              <a:latin typeface="Roboto"/>
              <a:ea typeface="Roboto"/>
              <a:cs typeface="Roboto"/>
              <a:sym typeface="Roboto"/>
            </a:endParaRPr>
          </a:p>
        </p:txBody>
      </p:sp>
      <p:sp>
        <p:nvSpPr>
          <p:cNvPr id="195" name="Google Shape;195;p25"/>
          <p:cNvSpPr txBox="1"/>
          <p:nvPr>
            <p:ph idx="1" type="body"/>
          </p:nvPr>
        </p:nvSpPr>
        <p:spPr>
          <a:xfrm>
            <a:off x="4973600" y="2000500"/>
            <a:ext cx="2236800" cy="4656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en" sz="1500">
                <a:solidFill>
                  <a:schemeClr val="dk1"/>
                </a:solidFill>
                <a:latin typeface="Roboto"/>
                <a:ea typeface="Roboto"/>
                <a:cs typeface="Roboto"/>
                <a:sym typeface="Roboto"/>
              </a:rPr>
              <a:t>Stemming</a:t>
            </a:r>
            <a:endParaRPr b="1" sz="1500">
              <a:solidFill>
                <a:schemeClr val="dk1"/>
              </a:solidFill>
              <a:latin typeface="Roboto"/>
              <a:ea typeface="Roboto"/>
              <a:cs typeface="Roboto"/>
              <a:sym typeface="Roboto"/>
            </a:endParaRPr>
          </a:p>
        </p:txBody>
      </p:sp>
      <p:sp>
        <p:nvSpPr>
          <p:cNvPr id="196" name="Google Shape;196;p25"/>
          <p:cNvSpPr txBox="1"/>
          <p:nvPr>
            <p:ph idx="1" type="body"/>
          </p:nvPr>
        </p:nvSpPr>
        <p:spPr>
          <a:xfrm>
            <a:off x="5010450" y="2370300"/>
            <a:ext cx="1569900" cy="888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chemeClr val="dk1"/>
                </a:solidFill>
                <a:latin typeface="Roboto Light"/>
                <a:ea typeface="Roboto Light"/>
                <a:cs typeface="Roboto Light"/>
                <a:sym typeface="Roboto Light"/>
              </a:rPr>
              <a:t>Lightweight </a:t>
            </a:r>
            <a:endParaRPr sz="1300">
              <a:solidFill>
                <a:schemeClr val="dk1"/>
              </a:solidFill>
              <a:latin typeface="Roboto Light"/>
              <a:ea typeface="Roboto Light"/>
              <a:cs typeface="Roboto Light"/>
              <a:sym typeface="Roboto Light"/>
            </a:endParaRPr>
          </a:p>
          <a:p>
            <a:pPr indent="0" lvl="0" marL="0" rtl="0" algn="l">
              <a:spcBef>
                <a:spcPts val="1600"/>
              </a:spcBef>
              <a:spcAft>
                <a:spcPts val="0"/>
              </a:spcAft>
              <a:buClr>
                <a:schemeClr val="dk1"/>
              </a:buClr>
              <a:buSzPts val="1100"/>
              <a:buFont typeface="Arial"/>
              <a:buNone/>
            </a:pPr>
            <a:r>
              <a:rPr lang="en" sz="1300">
                <a:solidFill>
                  <a:schemeClr val="dk1"/>
                </a:solidFill>
                <a:latin typeface="Roboto Light"/>
                <a:ea typeface="Roboto Light"/>
                <a:cs typeface="Roboto Light"/>
                <a:sym typeface="Roboto Light"/>
              </a:rPr>
              <a:t>Processing </a:t>
            </a:r>
            <a:endParaRPr sz="1300">
              <a:solidFill>
                <a:schemeClr val="dk1"/>
              </a:solidFill>
              <a:latin typeface="Roboto Light"/>
              <a:ea typeface="Roboto Light"/>
              <a:cs typeface="Roboto Light"/>
              <a:sym typeface="Roboto Light"/>
            </a:endParaRPr>
          </a:p>
          <a:p>
            <a:pPr indent="0" lvl="0" marL="0" rtl="0" algn="l">
              <a:spcBef>
                <a:spcPts val="1600"/>
              </a:spcBef>
              <a:spcAft>
                <a:spcPts val="0"/>
              </a:spcAft>
              <a:buNone/>
            </a:pPr>
            <a:r>
              <a:t/>
            </a:r>
            <a:endParaRPr sz="1300">
              <a:solidFill>
                <a:schemeClr val="dk1"/>
              </a:solidFill>
              <a:latin typeface="Roboto Light"/>
              <a:ea typeface="Roboto Light"/>
              <a:cs typeface="Roboto Light"/>
              <a:sym typeface="Roboto Light"/>
            </a:endParaRPr>
          </a:p>
          <a:p>
            <a:pPr indent="0" lvl="0" marL="0" rtl="0" algn="l">
              <a:spcBef>
                <a:spcPts val="1600"/>
              </a:spcBef>
              <a:spcAft>
                <a:spcPts val="1600"/>
              </a:spcAft>
              <a:buNone/>
            </a:pPr>
            <a:r>
              <a:t/>
            </a:r>
            <a:endParaRPr sz="1300">
              <a:solidFill>
                <a:schemeClr val="dk1"/>
              </a:solidFill>
              <a:latin typeface="Roboto Light"/>
              <a:ea typeface="Roboto Light"/>
              <a:cs typeface="Roboto Light"/>
              <a:sym typeface="Roboto Light"/>
            </a:endParaRPr>
          </a:p>
        </p:txBody>
      </p:sp>
      <p:sp>
        <p:nvSpPr>
          <p:cNvPr id="197" name="Google Shape;197;p25"/>
          <p:cNvSpPr txBox="1"/>
          <p:nvPr>
            <p:ph idx="1" type="body"/>
          </p:nvPr>
        </p:nvSpPr>
        <p:spPr>
          <a:xfrm>
            <a:off x="6644000" y="2370300"/>
            <a:ext cx="1569900" cy="888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i="1" lang="en" sz="1300">
                <a:solidFill>
                  <a:schemeClr val="dk1"/>
                </a:solidFill>
                <a:latin typeface="Roboto Light"/>
                <a:ea typeface="Roboto Light"/>
                <a:cs typeface="Roboto Light"/>
                <a:sym typeface="Roboto Light"/>
              </a:rPr>
              <a:t>Lightweight </a:t>
            </a:r>
            <a:endParaRPr i="1" sz="1300">
              <a:solidFill>
                <a:schemeClr val="dk1"/>
              </a:solidFill>
              <a:latin typeface="Roboto Light"/>
              <a:ea typeface="Roboto Light"/>
              <a:cs typeface="Roboto Light"/>
              <a:sym typeface="Roboto Light"/>
            </a:endParaRPr>
          </a:p>
          <a:p>
            <a:pPr indent="0" lvl="0" marL="0" rtl="0" algn="l">
              <a:spcBef>
                <a:spcPts val="1600"/>
              </a:spcBef>
              <a:spcAft>
                <a:spcPts val="0"/>
              </a:spcAft>
              <a:buClr>
                <a:schemeClr val="dk1"/>
              </a:buClr>
              <a:buSzPts val="1100"/>
              <a:buFont typeface="Arial"/>
              <a:buNone/>
            </a:pPr>
            <a:r>
              <a:rPr i="1" lang="en" sz="1300">
                <a:solidFill>
                  <a:schemeClr val="dk1"/>
                </a:solidFill>
                <a:latin typeface="Roboto Light"/>
                <a:ea typeface="Roboto Light"/>
                <a:cs typeface="Roboto Light"/>
                <a:sym typeface="Roboto Light"/>
              </a:rPr>
              <a:t>Process </a:t>
            </a:r>
            <a:endParaRPr i="1" sz="1300">
              <a:solidFill>
                <a:schemeClr val="dk1"/>
              </a:solidFill>
              <a:latin typeface="Roboto Light"/>
              <a:ea typeface="Roboto Light"/>
              <a:cs typeface="Roboto Light"/>
              <a:sym typeface="Roboto Light"/>
            </a:endParaRPr>
          </a:p>
          <a:p>
            <a:pPr indent="0" lvl="0" marL="0" rtl="0" algn="l">
              <a:spcBef>
                <a:spcPts val="1600"/>
              </a:spcBef>
              <a:spcAft>
                <a:spcPts val="0"/>
              </a:spcAft>
              <a:buNone/>
            </a:pPr>
            <a:r>
              <a:t/>
            </a:r>
            <a:endParaRPr i="1" sz="1300">
              <a:solidFill>
                <a:schemeClr val="dk1"/>
              </a:solidFill>
              <a:latin typeface="Roboto Light"/>
              <a:ea typeface="Roboto Light"/>
              <a:cs typeface="Roboto Light"/>
              <a:sym typeface="Roboto Light"/>
            </a:endParaRPr>
          </a:p>
          <a:p>
            <a:pPr indent="0" lvl="0" marL="0" rtl="0" algn="l">
              <a:spcBef>
                <a:spcPts val="1600"/>
              </a:spcBef>
              <a:spcAft>
                <a:spcPts val="1600"/>
              </a:spcAft>
              <a:buNone/>
            </a:pPr>
            <a:r>
              <a:t/>
            </a:r>
            <a:endParaRPr i="1" sz="1300">
              <a:solidFill>
                <a:schemeClr val="dk1"/>
              </a:solidFill>
              <a:latin typeface="Roboto Light"/>
              <a:ea typeface="Roboto Light"/>
              <a:cs typeface="Roboto Light"/>
              <a:sym typeface="Roboto Light"/>
            </a:endParaRPr>
          </a:p>
        </p:txBody>
      </p:sp>
      <p:cxnSp>
        <p:nvCxnSpPr>
          <p:cNvPr id="198" name="Google Shape;198;p25"/>
          <p:cNvCxnSpPr/>
          <p:nvPr/>
        </p:nvCxnSpPr>
        <p:spPr>
          <a:xfrm>
            <a:off x="6010400" y="2568150"/>
            <a:ext cx="633600" cy="7200"/>
          </a:xfrm>
          <a:prstGeom prst="straightConnector1">
            <a:avLst/>
          </a:prstGeom>
          <a:noFill/>
          <a:ln cap="flat" cmpd="sng" w="9525">
            <a:solidFill>
              <a:schemeClr val="dk2"/>
            </a:solidFill>
            <a:prstDash val="solid"/>
            <a:round/>
            <a:headEnd len="med" w="med" type="none"/>
            <a:tailEnd len="med" w="med" type="triangle"/>
          </a:ln>
        </p:spPr>
      </p:cxnSp>
      <p:cxnSp>
        <p:nvCxnSpPr>
          <p:cNvPr id="199" name="Google Shape;199;p25"/>
          <p:cNvCxnSpPr/>
          <p:nvPr/>
        </p:nvCxnSpPr>
        <p:spPr>
          <a:xfrm>
            <a:off x="6010400" y="3038250"/>
            <a:ext cx="633600" cy="7200"/>
          </a:xfrm>
          <a:prstGeom prst="straightConnector1">
            <a:avLst/>
          </a:prstGeom>
          <a:noFill/>
          <a:ln cap="flat" cmpd="sng" w="9525">
            <a:solidFill>
              <a:schemeClr val="dk2"/>
            </a:solidFill>
            <a:prstDash val="solid"/>
            <a:round/>
            <a:headEnd len="med" w="med" type="none"/>
            <a:tailEnd len="med" w="med" type="triangle"/>
          </a:ln>
        </p:spPr>
      </p:cxnSp>
      <p:sp>
        <p:nvSpPr>
          <p:cNvPr id="200" name="Google Shape;200;p2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4" name="Shape 204"/>
        <p:cNvGrpSpPr/>
        <p:nvPr/>
      </p:nvGrpSpPr>
      <p:grpSpPr>
        <a:xfrm>
          <a:off x="0" y="0"/>
          <a:ext cx="0" cy="0"/>
          <a:chOff x="0" y="0"/>
          <a:chExt cx="0" cy="0"/>
        </a:xfrm>
      </p:grpSpPr>
      <p:pic>
        <p:nvPicPr>
          <p:cNvPr id="205" name="Google Shape;205;p26" title="Points scored"/>
          <p:cNvPicPr preferRelativeResize="0"/>
          <p:nvPr/>
        </p:nvPicPr>
        <p:blipFill>
          <a:blip r:embed="rId3">
            <a:alphaModFix/>
          </a:blip>
          <a:stretch>
            <a:fillRect/>
          </a:stretch>
        </p:blipFill>
        <p:spPr>
          <a:xfrm>
            <a:off x="2501912" y="391000"/>
            <a:ext cx="6221886" cy="3847200"/>
          </a:xfrm>
          <a:prstGeom prst="rect">
            <a:avLst/>
          </a:prstGeom>
          <a:noFill/>
          <a:ln>
            <a:noFill/>
          </a:ln>
        </p:spPr>
      </p:pic>
      <p:sp>
        <p:nvSpPr>
          <p:cNvPr id="206" name="Google Shape;206;p26"/>
          <p:cNvSpPr txBox="1"/>
          <p:nvPr/>
        </p:nvSpPr>
        <p:spPr>
          <a:xfrm>
            <a:off x="283788" y="390995"/>
            <a:ext cx="2051700" cy="430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 sz="2200">
                <a:solidFill>
                  <a:srgbClr val="0B5394"/>
                </a:solidFill>
                <a:latin typeface="Roboto"/>
                <a:ea typeface="Roboto"/>
                <a:cs typeface="Roboto"/>
                <a:sym typeface="Roboto"/>
              </a:rPr>
              <a:t>Production </a:t>
            </a:r>
            <a:r>
              <a:rPr lang="en" sz="2200">
                <a:solidFill>
                  <a:srgbClr val="0B5394"/>
                </a:solidFill>
                <a:latin typeface="Roboto Light"/>
                <a:ea typeface="Roboto Light"/>
                <a:cs typeface="Roboto Light"/>
                <a:sym typeface="Roboto Light"/>
              </a:rPr>
              <a:t>vs</a:t>
            </a:r>
            <a:r>
              <a:rPr b="1" lang="en" sz="2200">
                <a:solidFill>
                  <a:srgbClr val="0B5394"/>
                </a:solidFill>
                <a:latin typeface="Roboto"/>
                <a:ea typeface="Roboto"/>
                <a:cs typeface="Roboto"/>
                <a:sym typeface="Roboto"/>
              </a:rPr>
              <a:t> Baseline</a:t>
            </a:r>
            <a:endParaRPr b="1" sz="2200">
              <a:solidFill>
                <a:srgbClr val="0B5394"/>
              </a:solidFill>
              <a:latin typeface="Roboto"/>
              <a:ea typeface="Roboto"/>
              <a:cs typeface="Roboto"/>
              <a:sym typeface="Roboto"/>
            </a:endParaRPr>
          </a:p>
        </p:txBody>
      </p:sp>
      <p:cxnSp>
        <p:nvCxnSpPr>
          <p:cNvPr id="207" name="Google Shape;207;p26"/>
          <p:cNvCxnSpPr/>
          <p:nvPr/>
        </p:nvCxnSpPr>
        <p:spPr>
          <a:xfrm>
            <a:off x="360901" y="1499299"/>
            <a:ext cx="424200" cy="0"/>
          </a:xfrm>
          <a:prstGeom prst="straightConnector1">
            <a:avLst/>
          </a:prstGeom>
          <a:noFill/>
          <a:ln cap="flat" cmpd="sng" w="19050">
            <a:solidFill>
              <a:srgbClr val="0B5394"/>
            </a:solidFill>
            <a:prstDash val="solid"/>
            <a:miter lim="800000"/>
            <a:headEnd len="sm" w="sm" type="none"/>
            <a:tailEnd len="sm" w="sm" type="none"/>
          </a:ln>
        </p:spPr>
      </p:cxnSp>
      <p:sp>
        <p:nvSpPr>
          <p:cNvPr id="208" name="Google Shape;208;p26"/>
          <p:cNvSpPr txBox="1"/>
          <p:nvPr/>
        </p:nvSpPr>
        <p:spPr>
          <a:xfrm>
            <a:off x="283800" y="1577000"/>
            <a:ext cx="1756200" cy="156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0B5394"/>
                </a:solidFill>
                <a:latin typeface="Roboto Light"/>
                <a:ea typeface="Roboto Light"/>
                <a:cs typeface="Roboto Light"/>
                <a:sym typeface="Roboto Light"/>
              </a:rPr>
              <a:t>Simpler model outperforms production model</a:t>
            </a:r>
            <a:endParaRPr>
              <a:solidFill>
                <a:srgbClr val="0B5394"/>
              </a:solidFill>
              <a:latin typeface="Roboto Light"/>
              <a:ea typeface="Roboto Light"/>
              <a:cs typeface="Roboto Light"/>
              <a:sym typeface="Roboto Light"/>
            </a:endParaRPr>
          </a:p>
        </p:txBody>
      </p:sp>
      <p:sp>
        <p:nvSpPr>
          <p:cNvPr id="209" name="Google Shape;209;p2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210" name="Google Shape;210;p26"/>
          <p:cNvSpPr txBox="1"/>
          <p:nvPr/>
        </p:nvSpPr>
        <p:spPr>
          <a:xfrm>
            <a:off x="5405600" y="4066300"/>
            <a:ext cx="1526700" cy="171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300">
                <a:solidFill>
                  <a:srgbClr val="0B0080"/>
                </a:solidFill>
                <a:latin typeface="Roboto"/>
                <a:ea typeface="Roboto"/>
                <a:cs typeface="Roboto"/>
                <a:sym typeface="Roboto"/>
              </a:rPr>
              <a:t>Baseline</a:t>
            </a:r>
            <a:endParaRPr b="1" sz="1300">
              <a:solidFill>
                <a:srgbClr val="0B0080"/>
              </a:solidFill>
              <a:latin typeface="Roboto"/>
              <a:ea typeface="Roboto"/>
              <a:cs typeface="Roboto"/>
              <a:sym typeface="Roboto"/>
            </a:endParaRPr>
          </a:p>
          <a:p>
            <a:pPr indent="0" lvl="0" marL="0" rtl="0" algn="ctr">
              <a:spcBef>
                <a:spcPts val="0"/>
              </a:spcBef>
              <a:spcAft>
                <a:spcPts val="0"/>
              </a:spcAft>
              <a:buNone/>
            </a:pPr>
            <a:r>
              <a:rPr b="1" lang="en" sz="1300">
                <a:solidFill>
                  <a:srgbClr val="0B0080"/>
                </a:solidFill>
                <a:latin typeface="Roboto"/>
                <a:ea typeface="Roboto"/>
                <a:cs typeface="Roboto"/>
                <a:sym typeface="Roboto"/>
              </a:rPr>
              <a:t>Model</a:t>
            </a:r>
            <a:endParaRPr b="1" sz="1300">
              <a:solidFill>
                <a:srgbClr val="0B0080"/>
              </a:solidFill>
              <a:latin typeface="Roboto"/>
              <a:ea typeface="Roboto"/>
              <a:cs typeface="Roboto"/>
              <a:sym typeface="Roboto"/>
            </a:endParaRPr>
          </a:p>
        </p:txBody>
      </p:sp>
      <p:sp>
        <p:nvSpPr>
          <p:cNvPr id="211" name="Google Shape;211;p26"/>
          <p:cNvSpPr txBox="1"/>
          <p:nvPr/>
        </p:nvSpPr>
        <p:spPr>
          <a:xfrm>
            <a:off x="3642075" y="4066300"/>
            <a:ext cx="1526700" cy="171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300">
                <a:solidFill>
                  <a:srgbClr val="0B0080"/>
                </a:solidFill>
                <a:latin typeface="Roboto"/>
                <a:ea typeface="Roboto"/>
                <a:cs typeface="Roboto"/>
                <a:sym typeface="Roboto"/>
              </a:rPr>
              <a:t>Production </a:t>
            </a:r>
            <a:endParaRPr b="1" sz="1300">
              <a:solidFill>
                <a:srgbClr val="0B0080"/>
              </a:solidFill>
              <a:latin typeface="Roboto"/>
              <a:ea typeface="Roboto"/>
              <a:cs typeface="Roboto"/>
              <a:sym typeface="Roboto"/>
            </a:endParaRPr>
          </a:p>
          <a:p>
            <a:pPr indent="0" lvl="0" marL="0" rtl="0" algn="ctr">
              <a:spcBef>
                <a:spcPts val="0"/>
              </a:spcBef>
              <a:spcAft>
                <a:spcPts val="0"/>
              </a:spcAft>
              <a:buNone/>
            </a:pPr>
            <a:r>
              <a:rPr b="1" lang="en" sz="1300">
                <a:solidFill>
                  <a:srgbClr val="0B0080"/>
                </a:solidFill>
                <a:latin typeface="Roboto"/>
                <a:ea typeface="Roboto"/>
                <a:cs typeface="Roboto"/>
                <a:sym typeface="Roboto"/>
              </a:rPr>
              <a:t>Model</a:t>
            </a:r>
            <a:endParaRPr b="1" sz="1300">
              <a:solidFill>
                <a:srgbClr val="0B0080"/>
              </a:solidFill>
              <a:latin typeface="Roboto"/>
              <a:ea typeface="Roboto"/>
              <a:cs typeface="Roboto"/>
              <a:sym typeface="Roboto"/>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5" name="Shape 215"/>
        <p:cNvGrpSpPr/>
        <p:nvPr/>
      </p:nvGrpSpPr>
      <p:grpSpPr>
        <a:xfrm>
          <a:off x="0" y="0"/>
          <a:ext cx="0" cy="0"/>
          <a:chOff x="0" y="0"/>
          <a:chExt cx="0" cy="0"/>
        </a:xfrm>
      </p:grpSpPr>
      <p:pic>
        <p:nvPicPr>
          <p:cNvPr id="216" name="Google Shape;216;p27"/>
          <p:cNvPicPr preferRelativeResize="0"/>
          <p:nvPr/>
        </p:nvPicPr>
        <p:blipFill>
          <a:blip r:embed="rId3">
            <a:alphaModFix/>
          </a:blip>
          <a:stretch>
            <a:fillRect/>
          </a:stretch>
        </p:blipFill>
        <p:spPr>
          <a:xfrm>
            <a:off x="583700" y="1961713"/>
            <a:ext cx="4528949" cy="1824326"/>
          </a:xfrm>
          <a:prstGeom prst="rect">
            <a:avLst/>
          </a:prstGeom>
          <a:noFill/>
          <a:ln cap="flat" cmpd="sng" w="9525">
            <a:solidFill>
              <a:srgbClr val="595959"/>
            </a:solidFill>
            <a:prstDash val="solid"/>
            <a:round/>
            <a:headEnd len="sm" w="sm" type="none"/>
            <a:tailEnd len="sm" w="sm" type="none"/>
          </a:ln>
        </p:spPr>
      </p:pic>
      <p:pic>
        <p:nvPicPr>
          <p:cNvPr id="217" name="Google Shape;217;p27"/>
          <p:cNvPicPr preferRelativeResize="0"/>
          <p:nvPr/>
        </p:nvPicPr>
        <p:blipFill>
          <a:blip r:embed="rId4">
            <a:alphaModFix/>
          </a:blip>
          <a:stretch>
            <a:fillRect/>
          </a:stretch>
        </p:blipFill>
        <p:spPr>
          <a:xfrm>
            <a:off x="583700" y="3973175"/>
            <a:ext cx="1670573" cy="318225"/>
          </a:xfrm>
          <a:prstGeom prst="rect">
            <a:avLst/>
          </a:prstGeom>
          <a:noFill/>
          <a:ln>
            <a:noFill/>
          </a:ln>
        </p:spPr>
      </p:pic>
      <p:sp>
        <p:nvSpPr>
          <p:cNvPr id="218" name="Google Shape;218;p27"/>
          <p:cNvSpPr/>
          <p:nvPr/>
        </p:nvSpPr>
        <p:spPr>
          <a:xfrm>
            <a:off x="416150" y="367475"/>
            <a:ext cx="4962900" cy="566100"/>
          </a:xfrm>
          <a:prstGeom prst="homePlate">
            <a:avLst>
              <a:gd fmla="val 50000" name="adj"/>
            </a:avLst>
          </a:prstGeom>
          <a:solidFill>
            <a:srgbClr val="0B53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200">
                <a:solidFill>
                  <a:srgbClr val="FFFFFF"/>
                </a:solidFill>
                <a:latin typeface="Roboto"/>
                <a:ea typeface="Roboto"/>
                <a:cs typeface="Roboto"/>
                <a:sym typeface="Roboto"/>
              </a:rPr>
              <a:t> Case Study: </a:t>
            </a:r>
            <a:r>
              <a:rPr lang="en" sz="2200">
                <a:solidFill>
                  <a:srgbClr val="FFFFFF"/>
                </a:solidFill>
                <a:latin typeface="Roboto Light"/>
                <a:ea typeface="Roboto Light"/>
                <a:cs typeface="Roboto Light"/>
                <a:sym typeface="Roboto Light"/>
              </a:rPr>
              <a:t>Can we do </a:t>
            </a:r>
            <a:r>
              <a:rPr lang="en" sz="2200" u="sng">
                <a:solidFill>
                  <a:srgbClr val="FFFFFF"/>
                </a:solidFill>
                <a:latin typeface="Roboto Light"/>
                <a:ea typeface="Roboto Light"/>
                <a:cs typeface="Roboto Light"/>
                <a:sym typeface="Roboto Light"/>
              </a:rPr>
              <a:t>even</a:t>
            </a:r>
            <a:r>
              <a:rPr lang="en" sz="2200">
                <a:solidFill>
                  <a:srgbClr val="FFFFFF"/>
                </a:solidFill>
                <a:latin typeface="Roboto Light"/>
                <a:ea typeface="Roboto Light"/>
                <a:cs typeface="Roboto Light"/>
                <a:sym typeface="Roboto Light"/>
              </a:rPr>
              <a:t> better?</a:t>
            </a:r>
            <a:endParaRPr sz="2200">
              <a:solidFill>
                <a:srgbClr val="FFFFFF"/>
              </a:solidFill>
              <a:latin typeface="Roboto Light"/>
              <a:ea typeface="Roboto Light"/>
              <a:cs typeface="Roboto Light"/>
              <a:sym typeface="Roboto Light"/>
            </a:endParaRPr>
          </a:p>
        </p:txBody>
      </p:sp>
      <p:sp>
        <p:nvSpPr>
          <p:cNvPr id="219" name="Google Shape;219;p27"/>
          <p:cNvSpPr txBox="1"/>
          <p:nvPr/>
        </p:nvSpPr>
        <p:spPr>
          <a:xfrm>
            <a:off x="502925" y="1112100"/>
            <a:ext cx="4132500" cy="7845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1600"/>
              </a:spcAft>
              <a:buNone/>
            </a:pPr>
            <a:r>
              <a:rPr b="1" lang="en" sz="2000">
                <a:solidFill>
                  <a:schemeClr val="dk1"/>
                </a:solidFill>
                <a:latin typeface="Roboto"/>
                <a:ea typeface="Roboto"/>
                <a:cs typeface="Roboto"/>
                <a:sym typeface="Roboto"/>
              </a:rPr>
              <a:t>Try using a state of the art CNN</a:t>
            </a:r>
            <a:endParaRPr b="1" sz="2000">
              <a:solidFill>
                <a:schemeClr val="dk1"/>
              </a:solidFill>
              <a:latin typeface="Roboto"/>
              <a:ea typeface="Roboto"/>
              <a:cs typeface="Roboto"/>
              <a:sym typeface="Roboto"/>
            </a:endParaRPr>
          </a:p>
        </p:txBody>
      </p:sp>
      <p:sp>
        <p:nvSpPr>
          <p:cNvPr id="220" name="Google Shape;220;p27"/>
          <p:cNvSpPr/>
          <p:nvPr/>
        </p:nvSpPr>
        <p:spPr>
          <a:xfrm>
            <a:off x="245100" y="367475"/>
            <a:ext cx="122400" cy="566100"/>
          </a:xfrm>
          <a:prstGeom prst="rect">
            <a:avLst/>
          </a:prstGeom>
          <a:solidFill>
            <a:srgbClr val="0B53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aphicFrame>
        <p:nvGraphicFramePr>
          <p:cNvPr id="221" name="Google Shape;221;p27"/>
          <p:cNvGraphicFramePr/>
          <p:nvPr/>
        </p:nvGraphicFramePr>
        <p:xfrm>
          <a:off x="6077525" y="1112075"/>
          <a:ext cx="3000000" cy="3000000"/>
        </p:xfrm>
        <a:graphic>
          <a:graphicData uri="http://schemas.openxmlformats.org/drawingml/2006/table">
            <a:tbl>
              <a:tblPr>
                <a:noFill/>
                <a:tableStyleId>{07D8BAB5-390F-41A3-9115-86B47C3B8A92}</a:tableStyleId>
              </a:tblPr>
              <a:tblGrid>
                <a:gridCol w="1424875"/>
                <a:gridCol w="1027625"/>
              </a:tblGrid>
              <a:tr h="570800">
                <a:tc>
                  <a:txBody>
                    <a:bodyPr>
                      <a:noAutofit/>
                    </a:bodyPr>
                    <a:lstStyle/>
                    <a:p>
                      <a:pPr indent="0" lvl="0" marL="0" rtl="0" algn="l">
                        <a:spcBef>
                          <a:spcPts val="0"/>
                        </a:spcBef>
                        <a:spcAft>
                          <a:spcPts val="0"/>
                        </a:spcAft>
                        <a:buNone/>
                      </a:pPr>
                      <a:r>
                        <a:rPr lang="en" sz="1600">
                          <a:latin typeface="Times New Roman"/>
                          <a:ea typeface="Times New Roman"/>
                          <a:cs typeface="Times New Roman"/>
                          <a:sym typeface="Times New Roman"/>
                        </a:rPr>
                        <a:t>   </a:t>
                      </a:r>
                      <a:r>
                        <a:rPr lang="en" sz="1600">
                          <a:latin typeface="Times New Roman"/>
                          <a:ea typeface="Times New Roman"/>
                          <a:cs typeface="Times New Roman"/>
                          <a:sym typeface="Times New Roman"/>
                        </a:rPr>
                        <a:t>Model</a:t>
                      </a:r>
                      <a:endParaRPr sz="1600">
                        <a:latin typeface="Times New Roman"/>
                        <a:ea typeface="Times New Roman"/>
                        <a:cs typeface="Times New Roman"/>
                        <a:sym typeface="Times New Roman"/>
                      </a:endParaRPr>
                    </a:p>
                  </a:txBody>
                  <a:tcPr marT="91425" marB="91425" marR="91425" marL="9142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noAutofit/>
                    </a:bodyPr>
                    <a:lstStyle/>
                    <a:p>
                      <a:pPr indent="0" lvl="0" marL="0" rtl="0" algn="l">
                        <a:spcBef>
                          <a:spcPts val="0"/>
                        </a:spcBef>
                        <a:spcAft>
                          <a:spcPts val="0"/>
                        </a:spcAft>
                        <a:buNone/>
                      </a:pPr>
                      <a:r>
                        <a:rPr lang="en" sz="1600">
                          <a:latin typeface="Times New Roman"/>
                          <a:ea typeface="Times New Roman"/>
                          <a:cs typeface="Times New Roman"/>
                          <a:sym typeface="Times New Roman"/>
                        </a:rPr>
                        <a:t> </a:t>
                      </a:r>
                      <a:r>
                        <a:rPr lang="en" sz="1600">
                          <a:latin typeface="Times New Roman"/>
                          <a:ea typeface="Times New Roman"/>
                          <a:cs typeface="Times New Roman"/>
                          <a:sym typeface="Times New Roman"/>
                        </a:rPr>
                        <a:t>Accuracy</a:t>
                      </a:r>
                      <a:endParaRPr sz="1600">
                        <a:latin typeface="Times New Roman"/>
                        <a:ea typeface="Times New Roman"/>
                        <a:cs typeface="Times New Roman"/>
                        <a:sym typeface="Times New Roman"/>
                      </a:endParaRPr>
                    </a:p>
                  </a:txBody>
                  <a:tcPr marT="91425" marB="91425" marR="91425" marL="9142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384375">
                <a:tc>
                  <a:txBody>
                    <a:bodyPr>
                      <a:noAutofit/>
                    </a:bodyPr>
                    <a:lstStyle/>
                    <a:p>
                      <a:pPr indent="0" lvl="0" marL="0" rtl="0" algn="l">
                        <a:spcBef>
                          <a:spcPts val="0"/>
                        </a:spcBef>
                        <a:spcAft>
                          <a:spcPts val="0"/>
                        </a:spcAft>
                        <a:buNone/>
                      </a:pPr>
                      <a:r>
                        <a:rPr lang="en" sz="1600">
                          <a:latin typeface="Times New Roman"/>
                          <a:ea typeface="Times New Roman"/>
                          <a:cs typeface="Times New Roman"/>
                          <a:sym typeface="Times New Roman"/>
                        </a:rPr>
                        <a:t>BoW</a:t>
                      </a:r>
                      <a:endParaRPr sz="1600">
                        <a:latin typeface="Times New Roman"/>
                        <a:ea typeface="Times New Roman"/>
                        <a:cs typeface="Times New Roman"/>
                        <a:sym typeface="Times New Roman"/>
                      </a:endParaRPr>
                    </a:p>
                  </a:txBody>
                  <a:tcPr marT="91425" marB="91425" marR="91425" marL="9142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noAutofit/>
                    </a:bodyPr>
                    <a:lstStyle/>
                    <a:p>
                      <a:pPr indent="0" lvl="0" marL="0" rtl="0" algn="r">
                        <a:spcBef>
                          <a:spcPts val="0"/>
                        </a:spcBef>
                        <a:spcAft>
                          <a:spcPts val="0"/>
                        </a:spcAft>
                        <a:buNone/>
                      </a:pPr>
                      <a:r>
                        <a:rPr lang="en" sz="1600">
                          <a:latin typeface="Times New Roman"/>
                          <a:ea typeface="Times New Roman"/>
                          <a:cs typeface="Times New Roman"/>
                          <a:sym typeface="Times New Roman"/>
                        </a:rPr>
                        <a:t>68.89</a:t>
                      </a:r>
                      <a:endParaRPr sz="1600">
                        <a:latin typeface="Times New Roman"/>
                        <a:ea typeface="Times New Roman"/>
                        <a:cs typeface="Times New Roman"/>
                        <a:sym typeface="Times New Roman"/>
                      </a:endParaRPr>
                    </a:p>
                  </a:txBody>
                  <a:tcPr marT="91425" marB="91425" marR="91425" marL="9142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570800">
                <a:tc>
                  <a:txBody>
                    <a:bodyPr>
                      <a:noAutofit/>
                    </a:bodyPr>
                    <a:lstStyle/>
                    <a:p>
                      <a:pPr indent="0" lvl="0" marL="0" rtl="0" algn="l">
                        <a:spcBef>
                          <a:spcPts val="0"/>
                        </a:spcBef>
                        <a:spcAft>
                          <a:spcPts val="0"/>
                        </a:spcAft>
                        <a:buNone/>
                      </a:pPr>
                      <a:r>
                        <a:rPr lang="en" sz="1600">
                          <a:latin typeface="Times New Roman"/>
                          <a:ea typeface="Times New Roman"/>
                          <a:cs typeface="Times New Roman"/>
                          <a:sym typeface="Times New Roman"/>
                        </a:rPr>
                        <a:t>ngrams TFIDF</a:t>
                      </a:r>
                      <a:endParaRPr sz="1600">
                        <a:latin typeface="Times New Roman"/>
                        <a:ea typeface="Times New Roman"/>
                        <a:cs typeface="Times New Roman"/>
                        <a:sym typeface="Times New Roman"/>
                      </a:endParaRPr>
                    </a:p>
                  </a:txBody>
                  <a:tcPr marT="91425" marB="91425" marR="91425" marL="9142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noAutofit/>
                    </a:bodyPr>
                    <a:lstStyle/>
                    <a:p>
                      <a:pPr indent="0" lvl="0" marL="0" rtl="0" algn="r">
                        <a:spcBef>
                          <a:spcPts val="0"/>
                        </a:spcBef>
                        <a:spcAft>
                          <a:spcPts val="0"/>
                        </a:spcAft>
                        <a:buNone/>
                      </a:pPr>
                      <a:r>
                        <a:rPr lang="en" sz="1600">
                          <a:latin typeface="Times New Roman"/>
                          <a:ea typeface="Times New Roman"/>
                          <a:cs typeface="Times New Roman"/>
                          <a:sym typeface="Times New Roman"/>
                        </a:rPr>
                        <a:t>68.51</a:t>
                      </a:r>
                      <a:endParaRPr sz="1600">
                        <a:latin typeface="Times New Roman"/>
                        <a:ea typeface="Times New Roman"/>
                        <a:cs typeface="Times New Roman"/>
                        <a:sym typeface="Times New Roman"/>
                      </a:endParaRPr>
                    </a:p>
                  </a:txBody>
                  <a:tcPr marT="91425" marB="91425" marR="91425" marL="9142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384375">
                <a:tc>
                  <a:txBody>
                    <a:bodyPr>
                      <a:noAutofit/>
                    </a:bodyPr>
                    <a:lstStyle/>
                    <a:p>
                      <a:pPr indent="0" lvl="0" marL="0" rtl="0" algn="l">
                        <a:spcBef>
                          <a:spcPts val="0"/>
                        </a:spcBef>
                        <a:spcAft>
                          <a:spcPts val="0"/>
                        </a:spcAft>
                        <a:buNone/>
                      </a:pPr>
                      <a:r>
                        <a:rPr lang="en" sz="1600">
                          <a:latin typeface="Times New Roman"/>
                          <a:ea typeface="Times New Roman"/>
                          <a:cs typeface="Times New Roman"/>
                          <a:sym typeface="Times New Roman"/>
                        </a:rPr>
                        <a:t>Conv Net</a:t>
                      </a:r>
                      <a:endParaRPr sz="1600">
                        <a:latin typeface="Times New Roman"/>
                        <a:ea typeface="Times New Roman"/>
                        <a:cs typeface="Times New Roman"/>
                        <a:sym typeface="Times New Roman"/>
                      </a:endParaRPr>
                    </a:p>
                  </a:txBody>
                  <a:tcPr marT="91425" marB="91425" marR="91425" marL="9142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noAutofit/>
                    </a:bodyPr>
                    <a:lstStyle/>
                    <a:p>
                      <a:pPr indent="0" lvl="0" marL="0" rtl="0" algn="r">
                        <a:spcBef>
                          <a:spcPts val="0"/>
                        </a:spcBef>
                        <a:spcAft>
                          <a:spcPts val="0"/>
                        </a:spcAft>
                        <a:buNone/>
                      </a:pPr>
                      <a:r>
                        <a:rPr b="1" lang="en" sz="1600">
                          <a:latin typeface="Times New Roman"/>
                          <a:ea typeface="Times New Roman"/>
                          <a:cs typeface="Times New Roman"/>
                          <a:sym typeface="Times New Roman"/>
                        </a:rPr>
                        <a:t>71.20</a:t>
                      </a:r>
                      <a:endParaRPr b="1" sz="1600">
                        <a:latin typeface="Times New Roman"/>
                        <a:ea typeface="Times New Roman"/>
                        <a:cs typeface="Times New Roman"/>
                        <a:sym typeface="Times New Roman"/>
                      </a:endParaRPr>
                    </a:p>
                  </a:txBody>
                  <a:tcPr marT="91425" marB="91425" marR="91425" marL="9142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cxnSp>
        <p:nvCxnSpPr>
          <p:cNvPr id="222" name="Google Shape;222;p27"/>
          <p:cNvCxnSpPr/>
          <p:nvPr/>
        </p:nvCxnSpPr>
        <p:spPr>
          <a:xfrm>
            <a:off x="5991800" y="1504350"/>
            <a:ext cx="2584800" cy="0"/>
          </a:xfrm>
          <a:prstGeom prst="straightConnector1">
            <a:avLst/>
          </a:prstGeom>
          <a:noFill/>
          <a:ln cap="flat" cmpd="sng" w="9525">
            <a:solidFill>
              <a:schemeClr val="dk2"/>
            </a:solidFill>
            <a:prstDash val="solid"/>
            <a:round/>
            <a:headEnd len="med" w="med" type="none"/>
            <a:tailEnd len="med" w="med" type="none"/>
          </a:ln>
        </p:spPr>
      </p:cxnSp>
      <p:sp>
        <p:nvSpPr>
          <p:cNvPr id="223" name="Google Shape;223;p27"/>
          <p:cNvSpPr/>
          <p:nvPr/>
        </p:nvSpPr>
        <p:spPr>
          <a:xfrm>
            <a:off x="5991800" y="2684175"/>
            <a:ext cx="2684100" cy="513600"/>
          </a:xfrm>
          <a:prstGeom prst="rect">
            <a:avLst/>
          </a:prstGeom>
          <a:noFill/>
          <a:ln cap="flat" cmpd="sng" w="38100">
            <a:solidFill>
              <a:srgbClr val="FFD9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2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8" name="Shape 228"/>
        <p:cNvGrpSpPr/>
        <p:nvPr/>
      </p:nvGrpSpPr>
      <p:grpSpPr>
        <a:xfrm>
          <a:off x="0" y="0"/>
          <a:ext cx="0" cy="0"/>
          <a:chOff x="0" y="0"/>
          <a:chExt cx="0" cy="0"/>
        </a:xfrm>
      </p:grpSpPr>
      <p:pic>
        <p:nvPicPr>
          <p:cNvPr id="229" name="Google Shape;229;p28" title="Points scored"/>
          <p:cNvPicPr preferRelativeResize="0"/>
          <p:nvPr/>
        </p:nvPicPr>
        <p:blipFill>
          <a:blip r:embed="rId3">
            <a:alphaModFix/>
          </a:blip>
          <a:stretch>
            <a:fillRect/>
          </a:stretch>
        </p:blipFill>
        <p:spPr>
          <a:xfrm>
            <a:off x="2159325" y="534575"/>
            <a:ext cx="6313125" cy="3903616"/>
          </a:xfrm>
          <a:prstGeom prst="rect">
            <a:avLst/>
          </a:prstGeom>
          <a:noFill/>
          <a:ln>
            <a:noFill/>
          </a:ln>
        </p:spPr>
      </p:pic>
      <p:sp>
        <p:nvSpPr>
          <p:cNvPr id="230" name="Google Shape;230;p28"/>
          <p:cNvSpPr txBox="1"/>
          <p:nvPr/>
        </p:nvSpPr>
        <p:spPr>
          <a:xfrm>
            <a:off x="283788" y="390995"/>
            <a:ext cx="2051700" cy="430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 sz="2200">
                <a:solidFill>
                  <a:srgbClr val="0B5394"/>
                </a:solidFill>
                <a:latin typeface="Roboto"/>
                <a:ea typeface="Roboto"/>
                <a:cs typeface="Roboto"/>
                <a:sym typeface="Roboto"/>
              </a:rPr>
              <a:t>Testing Another Approach</a:t>
            </a:r>
            <a:endParaRPr b="1" sz="2200">
              <a:solidFill>
                <a:srgbClr val="0B5394"/>
              </a:solidFill>
              <a:latin typeface="Roboto"/>
              <a:ea typeface="Roboto"/>
              <a:cs typeface="Roboto"/>
              <a:sym typeface="Roboto"/>
            </a:endParaRPr>
          </a:p>
        </p:txBody>
      </p:sp>
      <p:cxnSp>
        <p:nvCxnSpPr>
          <p:cNvPr id="231" name="Google Shape;231;p28"/>
          <p:cNvCxnSpPr/>
          <p:nvPr/>
        </p:nvCxnSpPr>
        <p:spPr>
          <a:xfrm>
            <a:off x="383001" y="1602474"/>
            <a:ext cx="424200" cy="0"/>
          </a:xfrm>
          <a:prstGeom prst="straightConnector1">
            <a:avLst/>
          </a:prstGeom>
          <a:noFill/>
          <a:ln cap="flat" cmpd="sng" w="19050">
            <a:solidFill>
              <a:srgbClr val="0B5394"/>
            </a:solidFill>
            <a:prstDash val="solid"/>
            <a:miter lim="800000"/>
            <a:headEnd len="sm" w="sm" type="none"/>
            <a:tailEnd len="sm" w="sm" type="none"/>
          </a:ln>
        </p:spPr>
      </p:cxnSp>
      <p:sp>
        <p:nvSpPr>
          <p:cNvPr id="232" name="Google Shape;232;p2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233" name="Google Shape;233;p28"/>
          <p:cNvSpPr txBox="1"/>
          <p:nvPr/>
        </p:nvSpPr>
        <p:spPr>
          <a:xfrm>
            <a:off x="4295638" y="4329500"/>
            <a:ext cx="1526700" cy="171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300">
                <a:solidFill>
                  <a:srgbClr val="0B0080"/>
                </a:solidFill>
                <a:latin typeface="Roboto"/>
                <a:ea typeface="Roboto"/>
                <a:cs typeface="Roboto"/>
                <a:sym typeface="Roboto"/>
              </a:rPr>
              <a:t>Baseline</a:t>
            </a:r>
            <a:endParaRPr b="1" sz="1300">
              <a:solidFill>
                <a:srgbClr val="0B0080"/>
              </a:solidFill>
              <a:latin typeface="Roboto"/>
              <a:ea typeface="Roboto"/>
              <a:cs typeface="Roboto"/>
              <a:sym typeface="Roboto"/>
            </a:endParaRPr>
          </a:p>
          <a:p>
            <a:pPr indent="0" lvl="0" marL="0" rtl="0" algn="ctr">
              <a:spcBef>
                <a:spcPts val="0"/>
              </a:spcBef>
              <a:spcAft>
                <a:spcPts val="0"/>
              </a:spcAft>
              <a:buNone/>
            </a:pPr>
            <a:r>
              <a:rPr b="1" lang="en" sz="1300">
                <a:solidFill>
                  <a:srgbClr val="0B0080"/>
                </a:solidFill>
                <a:latin typeface="Roboto"/>
                <a:ea typeface="Roboto"/>
                <a:cs typeface="Roboto"/>
                <a:sym typeface="Roboto"/>
              </a:rPr>
              <a:t>Model</a:t>
            </a:r>
            <a:endParaRPr b="1" sz="1300">
              <a:solidFill>
                <a:srgbClr val="0B0080"/>
              </a:solidFill>
              <a:latin typeface="Roboto"/>
              <a:ea typeface="Roboto"/>
              <a:cs typeface="Roboto"/>
              <a:sym typeface="Roboto"/>
            </a:endParaRPr>
          </a:p>
        </p:txBody>
      </p:sp>
      <p:sp>
        <p:nvSpPr>
          <p:cNvPr id="234" name="Google Shape;234;p28"/>
          <p:cNvSpPr txBox="1"/>
          <p:nvPr/>
        </p:nvSpPr>
        <p:spPr>
          <a:xfrm>
            <a:off x="2852363" y="4329500"/>
            <a:ext cx="1526700" cy="171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300">
                <a:solidFill>
                  <a:srgbClr val="0B0080"/>
                </a:solidFill>
                <a:latin typeface="Roboto"/>
                <a:ea typeface="Roboto"/>
                <a:cs typeface="Roboto"/>
                <a:sym typeface="Roboto"/>
              </a:rPr>
              <a:t>Production </a:t>
            </a:r>
            <a:endParaRPr b="1" sz="1300">
              <a:solidFill>
                <a:srgbClr val="0B0080"/>
              </a:solidFill>
              <a:latin typeface="Roboto"/>
              <a:ea typeface="Roboto"/>
              <a:cs typeface="Roboto"/>
              <a:sym typeface="Roboto"/>
            </a:endParaRPr>
          </a:p>
          <a:p>
            <a:pPr indent="0" lvl="0" marL="0" rtl="0" algn="ctr">
              <a:spcBef>
                <a:spcPts val="0"/>
              </a:spcBef>
              <a:spcAft>
                <a:spcPts val="0"/>
              </a:spcAft>
              <a:buNone/>
            </a:pPr>
            <a:r>
              <a:rPr b="1" lang="en" sz="1300">
                <a:solidFill>
                  <a:srgbClr val="0B0080"/>
                </a:solidFill>
                <a:latin typeface="Roboto"/>
                <a:ea typeface="Roboto"/>
                <a:cs typeface="Roboto"/>
                <a:sym typeface="Roboto"/>
              </a:rPr>
              <a:t>Model</a:t>
            </a:r>
            <a:endParaRPr b="1" sz="1300">
              <a:solidFill>
                <a:srgbClr val="0B0080"/>
              </a:solidFill>
              <a:latin typeface="Roboto"/>
              <a:ea typeface="Roboto"/>
              <a:cs typeface="Roboto"/>
              <a:sym typeface="Roboto"/>
            </a:endParaRPr>
          </a:p>
        </p:txBody>
      </p:sp>
      <p:sp>
        <p:nvSpPr>
          <p:cNvPr id="235" name="Google Shape;235;p28"/>
          <p:cNvSpPr txBox="1"/>
          <p:nvPr/>
        </p:nvSpPr>
        <p:spPr>
          <a:xfrm>
            <a:off x="5822338" y="4329500"/>
            <a:ext cx="1526700" cy="171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300">
                <a:solidFill>
                  <a:srgbClr val="0B0080"/>
                </a:solidFill>
                <a:latin typeface="Roboto"/>
                <a:ea typeface="Roboto"/>
                <a:cs typeface="Roboto"/>
                <a:sym typeface="Roboto"/>
              </a:rPr>
              <a:t>Paper CNN</a:t>
            </a:r>
            <a:endParaRPr b="1" sz="1300">
              <a:solidFill>
                <a:srgbClr val="0B0080"/>
              </a:solidFill>
              <a:latin typeface="Roboto"/>
              <a:ea typeface="Roboto"/>
              <a:cs typeface="Roboto"/>
              <a:sym typeface="Roboto"/>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9" name="Shape 239"/>
        <p:cNvGrpSpPr/>
        <p:nvPr/>
      </p:nvGrpSpPr>
      <p:grpSpPr>
        <a:xfrm>
          <a:off x="0" y="0"/>
          <a:ext cx="0" cy="0"/>
          <a:chOff x="0" y="0"/>
          <a:chExt cx="0" cy="0"/>
        </a:xfrm>
      </p:grpSpPr>
      <p:sp>
        <p:nvSpPr>
          <p:cNvPr id="240" name="Google Shape;240;p29"/>
          <p:cNvSpPr txBox="1"/>
          <p:nvPr/>
        </p:nvSpPr>
        <p:spPr>
          <a:xfrm>
            <a:off x="9001700" y="2834225"/>
            <a:ext cx="556200" cy="23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grpSp>
        <p:nvGrpSpPr>
          <p:cNvPr id="241" name="Google Shape;241;p29"/>
          <p:cNvGrpSpPr/>
          <p:nvPr/>
        </p:nvGrpSpPr>
        <p:grpSpPr>
          <a:xfrm>
            <a:off x="579619" y="1328897"/>
            <a:ext cx="7542249" cy="2783415"/>
            <a:chOff x="2778200" y="2432774"/>
            <a:chExt cx="6223491" cy="2405925"/>
          </a:xfrm>
        </p:grpSpPr>
        <p:pic>
          <p:nvPicPr>
            <p:cNvPr id="242" name="Google Shape;242;p29"/>
            <p:cNvPicPr preferRelativeResize="0"/>
            <p:nvPr/>
          </p:nvPicPr>
          <p:blipFill>
            <a:blip r:embed="rId3">
              <a:alphaModFix/>
            </a:blip>
            <a:stretch>
              <a:fillRect/>
            </a:stretch>
          </p:blipFill>
          <p:spPr>
            <a:xfrm>
              <a:off x="2778200" y="2432774"/>
              <a:ext cx="6223491" cy="2405925"/>
            </a:xfrm>
            <a:prstGeom prst="rect">
              <a:avLst/>
            </a:prstGeom>
            <a:noFill/>
            <a:ln cap="flat" cmpd="sng" w="19050">
              <a:solidFill>
                <a:schemeClr val="dk2"/>
              </a:solidFill>
              <a:prstDash val="solid"/>
              <a:round/>
              <a:headEnd len="sm" w="sm" type="none"/>
              <a:tailEnd len="sm" w="sm" type="none"/>
            </a:ln>
          </p:spPr>
        </p:pic>
        <p:sp>
          <p:nvSpPr>
            <p:cNvPr id="243" name="Google Shape;243;p29"/>
            <p:cNvSpPr/>
            <p:nvPr/>
          </p:nvSpPr>
          <p:spPr>
            <a:xfrm>
              <a:off x="2884591" y="4539475"/>
              <a:ext cx="502800" cy="151500"/>
            </a:xfrm>
            <a:prstGeom prst="rect">
              <a:avLst/>
            </a:prstGeom>
            <a:solidFill>
              <a:srgbClr val="00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44" name="Google Shape;244;p2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245" name="Google Shape;245;p29"/>
          <p:cNvSpPr/>
          <p:nvPr/>
        </p:nvSpPr>
        <p:spPr>
          <a:xfrm>
            <a:off x="416150" y="367475"/>
            <a:ext cx="4926300" cy="566100"/>
          </a:xfrm>
          <a:prstGeom prst="homePlate">
            <a:avLst>
              <a:gd fmla="val 50000" name="adj"/>
            </a:avLst>
          </a:prstGeom>
          <a:solidFill>
            <a:srgbClr val="0B53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200">
                <a:solidFill>
                  <a:srgbClr val="FFFFFF"/>
                </a:solidFill>
                <a:latin typeface="Roboto"/>
                <a:ea typeface="Roboto"/>
                <a:cs typeface="Roboto"/>
                <a:sym typeface="Roboto"/>
              </a:rPr>
              <a:t>Case Study: </a:t>
            </a:r>
            <a:r>
              <a:rPr lang="en" sz="2200">
                <a:solidFill>
                  <a:srgbClr val="FFFFFF"/>
                </a:solidFill>
                <a:latin typeface="Roboto Light"/>
                <a:ea typeface="Roboto Light"/>
                <a:cs typeface="Roboto Light"/>
                <a:sym typeface="Roboto Light"/>
              </a:rPr>
              <a:t>Obtaining original  data</a:t>
            </a:r>
            <a:endParaRPr sz="2200">
              <a:solidFill>
                <a:srgbClr val="FFFFFF"/>
              </a:solidFill>
              <a:latin typeface="Roboto Light"/>
              <a:ea typeface="Roboto Light"/>
              <a:cs typeface="Roboto Light"/>
              <a:sym typeface="Roboto Light"/>
            </a:endParaRPr>
          </a:p>
        </p:txBody>
      </p:sp>
      <p:sp>
        <p:nvSpPr>
          <p:cNvPr id="246" name="Google Shape;246;p29"/>
          <p:cNvSpPr/>
          <p:nvPr/>
        </p:nvSpPr>
        <p:spPr>
          <a:xfrm>
            <a:off x="245100" y="367475"/>
            <a:ext cx="122400" cy="566100"/>
          </a:xfrm>
          <a:prstGeom prst="rect">
            <a:avLst/>
          </a:prstGeom>
          <a:solidFill>
            <a:srgbClr val="0B53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0" name="Shape 250"/>
        <p:cNvGrpSpPr/>
        <p:nvPr/>
      </p:nvGrpSpPr>
      <p:grpSpPr>
        <a:xfrm>
          <a:off x="0" y="0"/>
          <a:ext cx="0" cy="0"/>
          <a:chOff x="0" y="0"/>
          <a:chExt cx="0" cy="0"/>
        </a:xfrm>
      </p:grpSpPr>
      <p:pic>
        <p:nvPicPr>
          <p:cNvPr id="251" name="Google Shape;251;p30" title="Points scored"/>
          <p:cNvPicPr preferRelativeResize="0"/>
          <p:nvPr/>
        </p:nvPicPr>
        <p:blipFill>
          <a:blip r:embed="rId3">
            <a:alphaModFix/>
          </a:blip>
          <a:stretch>
            <a:fillRect/>
          </a:stretch>
        </p:blipFill>
        <p:spPr>
          <a:xfrm>
            <a:off x="2633818" y="391000"/>
            <a:ext cx="6274359" cy="3879651"/>
          </a:xfrm>
          <a:prstGeom prst="rect">
            <a:avLst/>
          </a:prstGeom>
          <a:noFill/>
          <a:ln>
            <a:noFill/>
          </a:ln>
        </p:spPr>
      </p:pic>
      <p:sp>
        <p:nvSpPr>
          <p:cNvPr id="252" name="Google Shape;252;p30"/>
          <p:cNvSpPr txBox="1"/>
          <p:nvPr/>
        </p:nvSpPr>
        <p:spPr>
          <a:xfrm>
            <a:off x="283788" y="390995"/>
            <a:ext cx="2051700" cy="430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 sz="2200">
                <a:solidFill>
                  <a:srgbClr val="0B5394"/>
                </a:solidFill>
                <a:latin typeface="Roboto"/>
                <a:ea typeface="Roboto"/>
                <a:cs typeface="Roboto"/>
                <a:sym typeface="Roboto"/>
              </a:rPr>
              <a:t>Yahoo Dataset Results </a:t>
            </a:r>
            <a:endParaRPr b="1" sz="2200">
              <a:solidFill>
                <a:srgbClr val="0B5394"/>
              </a:solidFill>
              <a:latin typeface="Roboto"/>
              <a:ea typeface="Roboto"/>
              <a:cs typeface="Roboto"/>
              <a:sym typeface="Roboto"/>
            </a:endParaRPr>
          </a:p>
        </p:txBody>
      </p:sp>
      <p:cxnSp>
        <p:nvCxnSpPr>
          <p:cNvPr id="253" name="Google Shape;253;p30"/>
          <p:cNvCxnSpPr/>
          <p:nvPr/>
        </p:nvCxnSpPr>
        <p:spPr>
          <a:xfrm>
            <a:off x="405101" y="1167699"/>
            <a:ext cx="424200" cy="0"/>
          </a:xfrm>
          <a:prstGeom prst="straightConnector1">
            <a:avLst/>
          </a:prstGeom>
          <a:noFill/>
          <a:ln cap="flat" cmpd="sng" w="19050">
            <a:solidFill>
              <a:srgbClr val="FFFFFF"/>
            </a:solidFill>
            <a:prstDash val="solid"/>
            <a:miter lim="800000"/>
            <a:headEnd len="sm" w="sm" type="none"/>
            <a:tailEnd len="sm" w="sm" type="none"/>
          </a:ln>
        </p:spPr>
      </p:cxnSp>
      <p:sp>
        <p:nvSpPr>
          <p:cNvPr id="254" name="Google Shape;254;p30"/>
          <p:cNvSpPr txBox="1"/>
          <p:nvPr/>
        </p:nvSpPr>
        <p:spPr>
          <a:xfrm>
            <a:off x="3326175" y="4098750"/>
            <a:ext cx="1526700" cy="171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0B0080"/>
                </a:solidFill>
                <a:latin typeface="Roboto"/>
                <a:ea typeface="Roboto"/>
                <a:cs typeface="Roboto"/>
                <a:sym typeface="Roboto"/>
              </a:rPr>
              <a:t>Paper ngrams</a:t>
            </a:r>
            <a:endParaRPr b="1">
              <a:solidFill>
                <a:srgbClr val="0B0080"/>
              </a:solidFill>
              <a:latin typeface="Roboto"/>
              <a:ea typeface="Roboto"/>
              <a:cs typeface="Roboto"/>
              <a:sym typeface="Roboto"/>
            </a:endParaRPr>
          </a:p>
        </p:txBody>
      </p:sp>
      <p:sp>
        <p:nvSpPr>
          <p:cNvPr id="255" name="Google Shape;255;p3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256" name="Google Shape;256;p30"/>
          <p:cNvSpPr txBox="1"/>
          <p:nvPr/>
        </p:nvSpPr>
        <p:spPr>
          <a:xfrm>
            <a:off x="6468100" y="4098750"/>
            <a:ext cx="1847700" cy="171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0B5394"/>
                </a:solidFill>
                <a:latin typeface="Roboto"/>
                <a:ea typeface="Roboto"/>
                <a:cs typeface="Roboto"/>
                <a:sym typeface="Roboto"/>
              </a:rPr>
              <a:t>Our ngrams </a:t>
            </a:r>
            <a:endParaRPr b="1">
              <a:solidFill>
                <a:srgbClr val="0B5394"/>
              </a:solidFill>
              <a:latin typeface="Roboto"/>
              <a:ea typeface="Roboto"/>
              <a:cs typeface="Roboto"/>
              <a:sym typeface="Roboto"/>
            </a:endParaRPr>
          </a:p>
        </p:txBody>
      </p:sp>
      <p:sp>
        <p:nvSpPr>
          <p:cNvPr id="257" name="Google Shape;257;p30"/>
          <p:cNvSpPr/>
          <p:nvPr/>
        </p:nvSpPr>
        <p:spPr>
          <a:xfrm>
            <a:off x="6355800" y="979100"/>
            <a:ext cx="1581300" cy="34839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30"/>
          <p:cNvSpPr txBox="1"/>
          <p:nvPr/>
        </p:nvSpPr>
        <p:spPr>
          <a:xfrm>
            <a:off x="4784025" y="4098750"/>
            <a:ext cx="1684200" cy="171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0B0080"/>
                </a:solidFill>
                <a:latin typeface="Roboto"/>
                <a:ea typeface="Roboto"/>
                <a:cs typeface="Roboto"/>
                <a:sym typeface="Roboto"/>
              </a:rPr>
              <a:t>Paper/our CNN (same result)</a:t>
            </a:r>
            <a:endParaRPr b="1">
              <a:solidFill>
                <a:srgbClr val="0B0080"/>
              </a:solidFill>
              <a:latin typeface="Roboto"/>
              <a:ea typeface="Roboto"/>
              <a:cs typeface="Roboto"/>
              <a:sym typeface="Robo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000"/>
                                          </p:stCondLst>
                                        </p:cTn>
                                        <p:tgtEl>
                                          <p:spTgt spid="257"/>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B5394"/>
        </a:solidFill>
      </p:bgPr>
    </p:bg>
    <p:spTree>
      <p:nvGrpSpPr>
        <p:cNvPr id="262" name="Shape 262"/>
        <p:cNvGrpSpPr/>
        <p:nvPr/>
      </p:nvGrpSpPr>
      <p:grpSpPr>
        <a:xfrm>
          <a:off x="0" y="0"/>
          <a:ext cx="0" cy="0"/>
          <a:chOff x="0" y="0"/>
          <a:chExt cx="0" cy="0"/>
        </a:xfrm>
      </p:grpSpPr>
      <p:sp>
        <p:nvSpPr>
          <p:cNvPr id="263" name="Google Shape;263;p31"/>
          <p:cNvSpPr txBox="1"/>
          <p:nvPr>
            <p:ph type="title"/>
          </p:nvPr>
        </p:nvSpPr>
        <p:spPr>
          <a:xfrm>
            <a:off x="394925" y="4216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Roboto"/>
                <a:ea typeface="Roboto"/>
                <a:cs typeface="Roboto"/>
                <a:sym typeface="Roboto"/>
              </a:rPr>
              <a:t>Summary</a:t>
            </a:r>
            <a:endParaRPr b="1">
              <a:solidFill>
                <a:srgbClr val="FFFFFF"/>
              </a:solidFill>
              <a:latin typeface="Roboto"/>
              <a:ea typeface="Roboto"/>
              <a:cs typeface="Roboto"/>
              <a:sym typeface="Roboto"/>
            </a:endParaRPr>
          </a:p>
        </p:txBody>
      </p:sp>
      <p:sp>
        <p:nvSpPr>
          <p:cNvPr id="264" name="Google Shape;264;p31"/>
          <p:cNvSpPr txBox="1"/>
          <p:nvPr>
            <p:ph idx="1" type="body"/>
          </p:nvPr>
        </p:nvSpPr>
        <p:spPr>
          <a:xfrm>
            <a:off x="394925" y="1212450"/>
            <a:ext cx="77865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FFFFFF"/>
              </a:buClr>
              <a:buSzPts val="1800"/>
              <a:buFont typeface="Roboto Light"/>
              <a:buChar char="●"/>
            </a:pPr>
            <a:r>
              <a:rPr lang="en">
                <a:solidFill>
                  <a:srgbClr val="FFFFFF"/>
                </a:solidFill>
                <a:latin typeface="Roboto Light"/>
                <a:ea typeface="Roboto Light"/>
                <a:cs typeface="Roboto Light"/>
                <a:sym typeface="Roboto Light"/>
              </a:rPr>
              <a:t>While the CNN result in the paper was reproducible, their ngram model wasn’t.</a:t>
            </a:r>
            <a:endParaRPr>
              <a:solidFill>
                <a:srgbClr val="FFFFFF"/>
              </a:solidFill>
              <a:latin typeface="Roboto Light"/>
              <a:ea typeface="Roboto Light"/>
              <a:cs typeface="Roboto Light"/>
              <a:sym typeface="Roboto Light"/>
            </a:endParaRPr>
          </a:p>
          <a:p>
            <a:pPr indent="-342900" lvl="0" marL="457200" rtl="0" algn="l">
              <a:spcBef>
                <a:spcPts val="0"/>
              </a:spcBef>
              <a:spcAft>
                <a:spcPts val="0"/>
              </a:spcAft>
              <a:buClr>
                <a:srgbClr val="FFFFFF"/>
              </a:buClr>
              <a:buSzPts val="1800"/>
              <a:buFont typeface="Roboto Light"/>
              <a:buChar char="●"/>
            </a:pPr>
            <a:r>
              <a:rPr lang="en">
                <a:solidFill>
                  <a:srgbClr val="FFFFFF"/>
                </a:solidFill>
                <a:latin typeface="Roboto Light"/>
                <a:ea typeface="Roboto Light"/>
                <a:cs typeface="Roboto Light"/>
                <a:sym typeface="Roboto Light"/>
              </a:rPr>
              <a:t>We spent months of research chasing the wrong technique due to lack of </a:t>
            </a:r>
            <a:r>
              <a:rPr lang="en">
                <a:solidFill>
                  <a:srgbClr val="FFFFFF"/>
                </a:solidFill>
                <a:latin typeface="Roboto Light"/>
                <a:ea typeface="Roboto Light"/>
                <a:cs typeface="Roboto Light"/>
                <a:sym typeface="Roboto Light"/>
              </a:rPr>
              <a:t>visibility</a:t>
            </a:r>
            <a:endParaRPr>
              <a:solidFill>
                <a:srgbClr val="FFFFFF"/>
              </a:solidFill>
              <a:latin typeface="Roboto Light"/>
              <a:ea typeface="Roboto Light"/>
              <a:cs typeface="Roboto Light"/>
              <a:sym typeface="Roboto Light"/>
            </a:endParaRPr>
          </a:p>
          <a:p>
            <a:pPr indent="-342900" lvl="0" marL="457200" rtl="0" algn="l">
              <a:spcBef>
                <a:spcPts val="0"/>
              </a:spcBef>
              <a:spcAft>
                <a:spcPts val="0"/>
              </a:spcAft>
              <a:buClr>
                <a:srgbClr val="FFFFFF"/>
              </a:buClr>
              <a:buSzPts val="1800"/>
              <a:buFont typeface="Roboto Light"/>
              <a:buChar char="●"/>
            </a:pPr>
            <a:r>
              <a:rPr lang="en">
                <a:solidFill>
                  <a:srgbClr val="FFFFFF"/>
                </a:solidFill>
                <a:latin typeface="Roboto Light"/>
                <a:ea typeface="Roboto Light"/>
                <a:cs typeface="Roboto Light"/>
                <a:sym typeface="Roboto Light"/>
              </a:rPr>
              <a:t>If we only had full visibility into the process this back-and-forth could have been avoided.</a:t>
            </a:r>
            <a:endParaRPr>
              <a:solidFill>
                <a:srgbClr val="FFFFFF"/>
              </a:solidFill>
              <a:latin typeface="Roboto Light"/>
              <a:ea typeface="Roboto Light"/>
              <a:cs typeface="Roboto Light"/>
              <a:sym typeface="Roboto Light"/>
            </a:endParaRPr>
          </a:p>
        </p:txBody>
      </p:sp>
      <p:sp>
        <p:nvSpPr>
          <p:cNvPr id="265" name="Google Shape;265;p31"/>
          <p:cNvSpPr/>
          <p:nvPr/>
        </p:nvSpPr>
        <p:spPr>
          <a:xfrm>
            <a:off x="509725" y="959450"/>
            <a:ext cx="925200" cy="822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3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B5394"/>
        </a:solidFill>
      </p:bgPr>
    </p:bg>
    <p:spTree>
      <p:nvGrpSpPr>
        <p:cNvPr id="65" name="Shape 65"/>
        <p:cNvGrpSpPr/>
        <p:nvPr/>
      </p:nvGrpSpPr>
      <p:grpSpPr>
        <a:xfrm>
          <a:off x="0" y="0"/>
          <a:ext cx="0" cy="0"/>
          <a:chOff x="0" y="0"/>
          <a:chExt cx="0" cy="0"/>
        </a:xfrm>
      </p:grpSpPr>
      <p:sp>
        <p:nvSpPr>
          <p:cNvPr id="66" name="Google Shape;66;p14"/>
          <p:cNvSpPr txBox="1"/>
          <p:nvPr>
            <p:ph type="title"/>
          </p:nvPr>
        </p:nvSpPr>
        <p:spPr>
          <a:xfrm>
            <a:off x="428225" y="6262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Roboto"/>
                <a:ea typeface="Roboto"/>
                <a:cs typeface="Roboto"/>
                <a:sym typeface="Roboto"/>
              </a:rPr>
              <a:t>Agenda </a:t>
            </a:r>
            <a:endParaRPr b="1">
              <a:solidFill>
                <a:srgbClr val="FFFFFF"/>
              </a:solidFill>
              <a:latin typeface="Roboto"/>
              <a:ea typeface="Roboto"/>
              <a:cs typeface="Roboto"/>
              <a:sym typeface="Roboto"/>
            </a:endParaRPr>
          </a:p>
        </p:txBody>
      </p:sp>
      <p:sp>
        <p:nvSpPr>
          <p:cNvPr id="67" name="Google Shape;67;p14"/>
          <p:cNvSpPr txBox="1"/>
          <p:nvPr/>
        </p:nvSpPr>
        <p:spPr>
          <a:xfrm>
            <a:off x="428225" y="1395950"/>
            <a:ext cx="7989000" cy="2044200"/>
          </a:xfrm>
          <a:prstGeom prst="rect">
            <a:avLst/>
          </a:prstGeom>
          <a:noFill/>
          <a:ln>
            <a:noFill/>
          </a:ln>
        </p:spPr>
        <p:txBody>
          <a:bodyPr anchorCtr="0" anchor="ctr" bIns="91425" lIns="91425" spcFirstLastPara="1" rIns="91425" wrap="square" tIns="91425">
            <a:noAutofit/>
          </a:bodyPr>
          <a:lstStyle/>
          <a:p>
            <a:pPr indent="-342900" lvl="0" marL="457200" rtl="0" algn="l">
              <a:lnSpc>
                <a:spcPct val="115000"/>
              </a:lnSpc>
              <a:spcBef>
                <a:spcPts val="0"/>
              </a:spcBef>
              <a:spcAft>
                <a:spcPts val="0"/>
              </a:spcAft>
              <a:buClr>
                <a:srgbClr val="FFFFFF"/>
              </a:buClr>
              <a:buSzPts val="1800"/>
              <a:buFont typeface="Roboto Light"/>
              <a:buChar char="●"/>
            </a:pPr>
            <a:r>
              <a:rPr lang="en" sz="1800">
                <a:solidFill>
                  <a:srgbClr val="FFFFFF"/>
                </a:solidFill>
                <a:latin typeface="Roboto Light"/>
                <a:ea typeface="Roboto Light"/>
                <a:cs typeface="Roboto Light"/>
                <a:sym typeface="Roboto Light"/>
              </a:rPr>
              <a:t>Advances in deep learning </a:t>
            </a:r>
            <a:endParaRPr sz="1800">
              <a:solidFill>
                <a:srgbClr val="FFFFFF"/>
              </a:solidFill>
              <a:latin typeface="Roboto Light"/>
              <a:ea typeface="Roboto Light"/>
              <a:cs typeface="Roboto Light"/>
              <a:sym typeface="Roboto Light"/>
            </a:endParaRPr>
          </a:p>
          <a:p>
            <a:pPr indent="-342900" lvl="0" marL="457200" rtl="0" algn="l">
              <a:lnSpc>
                <a:spcPct val="115000"/>
              </a:lnSpc>
              <a:spcBef>
                <a:spcPts val="0"/>
              </a:spcBef>
              <a:spcAft>
                <a:spcPts val="0"/>
              </a:spcAft>
              <a:buClr>
                <a:srgbClr val="FFFFFF"/>
              </a:buClr>
              <a:buSzPts val="1800"/>
              <a:buFont typeface="Roboto Light"/>
              <a:buChar char="●"/>
            </a:pPr>
            <a:r>
              <a:rPr lang="en" sz="1800">
                <a:solidFill>
                  <a:srgbClr val="FFFFFF"/>
                </a:solidFill>
                <a:latin typeface="Roboto Light"/>
                <a:ea typeface="Roboto Light"/>
                <a:cs typeface="Roboto Light"/>
                <a:sym typeface="Roboto Light"/>
              </a:rPr>
              <a:t>Case study from Google </a:t>
            </a:r>
            <a:endParaRPr sz="1800">
              <a:solidFill>
                <a:srgbClr val="FFFFFF"/>
              </a:solidFill>
              <a:latin typeface="Roboto Light"/>
              <a:ea typeface="Roboto Light"/>
              <a:cs typeface="Roboto Light"/>
              <a:sym typeface="Roboto Light"/>
            </a:endParaRPr>
          </a:p>
          <a:p>
            <a:pPr indent="-342900" lvl="0" marL="457200" rtl="0" algn="l">
              <a:lnSpc>
                <a:spcPct val="115000"/>
              </a:lnSpc>
              <a:spcBef>
                <a:spcPts val="0"/>
              </a:spcBef>
              <a:spcAft>
                <a:spcPts val="0"/>
              </a:spcAft>
              <a:buClr>
                <a:srgbClr val="FFFFFF"/>
              </a:buClr>
              <a:buSzPts val="1800"/>
              <a:buFont typeface="Roboto Light"/>
              <a:buChar char="●"/>
            </a:pPr>
            <a:r>
              <a:rPr lang="en" sz="1800">
                <a:solidFill>
                  <a:srgbClr val="FFFFFF"/>
                </a:solidFill>
                <a:latin typeface="Roboto Light"/>
                <a:ea typeface="Roboto Light"/>
                <a:cs typeface="Roboto Light"/>
                <a:sym typeface="Roboto Light"/>
              </a:rPr>
              <a:t>Main Problems — Visibility, Reproducibility, Collaboration</a:t>
            </a:r>
            <a:endParaRPr sz="1800">
              <a:solidFill>
                <a:srgbClr val="FFFFFF"/>
              </a:solidFill>
              <a:latin typeface="Roboto Light"/>
              <a:ea typeface="Roboto Light"/>
              <a:cs typeface="Roboto Light"/>
              <a:sym typeface="Roboto Light"/>
            </a:endParaRPr>
          </a:p>
          <a:p>
            <a:pPr indent="-342900" lvl="0" marL="457200" rtl="0" algn="l">
              <a:lnSpc>
                <a:spcPct val="115000"/>
              </a:lnSpc>
              <a:spcBef>
                <a:spcPts val="0"/>
              </a:spcBef>
              <a:spcAft>
                <a:spcPts val="0"/>
              </a:spcAft>
              <a:buClr>
                <a:srgbClr val="FFFFFF"/>
              </a:buClr>
              <a:buSzPts val="1800"/>
              <a:buFont typeface="Roboto Light"/>
              <a:buChar char="●"/>
            </a:pPr>
            <a:r>
              <a:rPr lang="en" sz="1800">
                <a:solidFill>
                  <a:srgbClr val="FFFFFF"/>
                </a:solidFill>
                <a:latin typeface="Roboto Light"/>
                <a:ea typeface="Roboto Light"/>
                <a:cs typeface="Roboto Light"/>
                <a:sym typeface="Roboto Light"/>
              </a:rPr>
              <a:t>Questions</a:t>
            </a:r>
            <a:endParaRPr sz="1800">
              <a:solidFill>
                <a:srgbClr val="FFFFFF"/>
              </a:solidFill>
              <a:latin typeface="Roboto Light"/>
              <a:ea typeface="Roboto Light"/>
              <a:cs typeface="Roboto Light"/>
              <a:sym typeface="Roboto Light"/>
            </a:endParaRPr>
          </a:p>
        </p:txBody>
      </p:sp>
      <p:sp>
        <p:nvSpPr>
          <p:cNvPr id="68" name="Google Shape;68;p14"/>
          <p:cNvSpPr/>
          <p:nvPr/>
        </p:nvSpPr>
        <p:spPr>
          <a:xfrm>
            <a:off x="492450" y="1198950"/>
            <a:ext cx="925200" cy="822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1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6"/>
                                        </p:tgtEl>
                                        <p:attrNameLst>
                                          <p:attrName>style.visibility</p:attrName>
                                        </p:attrNameLst>
                                      </p:cBhvr>
                                      <p:to>
                                        <p:strVal val="visible"/>
                                      </p:to>
                                    </p:set>
                                    <p:animEffect filter="fade" transition="in">
                                      <p:cBhvr>
                                        <p:cTn dur="1000"/>
                                        <p:tgtEl>
                                          <p:spTgt spid="6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0" name="Shape 270"/>
        <p:cNvGrpSpPr/>
        <p:nvPr/>
      </p:nvGrpSpPr>
      <p:grpSpPr>
        <a:xfrm>
          <a:off x="0" y="0"/>
          <a:ext cx="0" cy="0"/>
          <a:chOff x="0" y="0"/>
          <a:chExt cx="0" cy="0"/>
        </a:xfrm>
      </p:grpSpPr>
      <p:sp>
        <p:nvSpPr>
          <p:cNvPr id="271" name="Google Shape;271;p32"/>
          <p:cNvSpPr txBox="1"/>
          <p:nvPr/>
        </p:nvSpPr>
        <p:spPr>
          <a:xfrm>
            <a:off x="346925" y="1436800"/>
            <a:ext cx="8828700" cy="29709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en" sz="1700">
                <a:latin typeface="Roboto"/>
                <a:ea typeface="Roboto"/>
                <a:cs typeface="Roboto"/>
                <a:sym typeface="Roboto"/>
              </a:rPr>
              <a:t>The ability to access, view, and react to</a:t>
            </a:r>
            <a:r>
              <a:rPr b="1" lang="en" sz="1700">
                <a:latin typeface="Roboto"/>
                <a:ea typeface="Roboto"/>
                <a:cs typeface="Roboto"/>
                <a:sym typeface="Roboto"/>
              </a:rPr>
              <a:t> Machine Learning processes and deliverables.</a:t>
            </a:r>
            <a:endParaRPr b="1" sz="1700">
              <a:latin typeface="Roboto"/>
              <a:ea typeface="Roboto"/>
              <a:cs typeface="Roboto"/>
              <a:sym typeface="Roboto"/>
            </a:endParaRPr>
          </a:p>
          <a:p>
            <a:pPr indent="0" lvl="0" marL="0" rtl="0" algn="l">
              <a:lnSpc>
                <a:spcPct val="115000"/>
              </a:lnSpc>
              <a:spcBef>
                <a:spcPts val="1600"/>
              </a:spcBef>
              <a:spcAft>
                <a:spcPts val="0"/>
              </a:spcAft>
              <a:buNone/>
            </a:pPr>
            <a:r>
              <a:rPr b="1" lang="en" sz="1500">
                <a:latin typeface="Roboto"/>
                <a:ea typeface="Roboto"/>
                <a:cs typeface="Roboto"/>
                <a:sym typeface="Roboto"/>
              </a:rPr>
              <a:t>Ask yourself:</a:t>
            </a:r>
            <a:endParaRPr b="1" sz="1500">
              <a:latin typeface="Roboto"/>
              <a:ea typeface="Roboto"/>
              <a:cs typeface="Roboto"/>
              <a:sym typeface="Roboto"/>
            </a:endParaRPr>
          </a:p>
          <a:p>
            <a:pPr indent="-323850" lvl="0" marL="457200" rtl="0" algn="l">
              <a:lnSpc>
                <a:spcPct val="115000"/>
              </a:lnSpc>
              <a:spcBef>
                <a:spcPts val="1600"/>
              </a:spcBef>
              <a:spcAft>
                <a:spcPts val="0"/>
              </a:spcAft>
              <a:buSzPts val="1500"/>
              <a:buChar char="-"/>
            </a:pPr>
            <a:r>
              <a:rPr lang="en" sz="1500">
                <a:latin typeface="Roboto"/>
                <a:ea typeface="Roboto"/>
                <a:cs typeface="Roboto"/>
                <a:sym typeface="Roboto"/>
              </a:rPr>
              <a:t>Can the team manager observe what ML engineers are training?</a:t>
            </a:r>
            <a:endParaRPr sz="1500">
              <a:latin typeface="Roboto"/>
              <a:ea typeface="Roboto"/>
              <a:cs typeface="Roboto"/>
              <a:sym typeface="Roboto"/>
            </a:endParaRPr>
          </a:p>
          <a:p>
            <a:pPr indent="-323850" lvl="0" marL="457200" rtl="0" algn="l">
              <a:lnSpc>
                <a:spcPct val="115000"/>
              </a:lnSpc>
              <a:spcBef>
                <a:spcPts val="0"/>
              </a:spcBef>
              <a:spcAft>
                <a:spcPts val="0"/>
              </a:spcAft>
              <a:buSzPts val="1500"/>
              <a:buFont typeface="Roboto"/>
              <a:buChar char="-"/>
            </a:pPr>
            <a:r>
              <a:rPr lang="en" sz="1500">
                <a:latin typeface="Roboto"/>
                <a:ea typeface="Roboto"/>
                <a:cs typeface="Roboto"/>
                <a:sym typeface="Roboto"/>
              </a:rPr>
              <a:t>What model is running production? </a:t>
            </a:r>
            <a:endParaRPr sz="1500">
              <a:latin typeface="Roboto"/>
              <a:ea typeface="Roboto"/>
              <a:cs typeface="Roboto"/>
              <a:sym typeface="Roboto"/>
            </a:endParaRPr>
          </a:p>
          <a:p>
            <a:pPr indent="-323850" lvl="0" marL="457200" rtl="0" algn="l">
              <a:lnSpc>
                <a:spcPct val="115000"/>
              </a:lnSpc>
              <a:spcBef>
                <a:spcPts val="0"/>
              </a:spcBef>
              <a:spcAft>
                <a:spcPts val="0"/>
              </a:spcAft>
              <a:buSzPts val="1500"/>
              <a:buFont typeface="Roboto"/>
              <a:buChar char="-"/>
            </a:pPr>
            <a:r>
              <a:rPr lang="en" sz="1500">
                <a:latin typeface="Roboto"/>
                <a:ea typeface="Roboto"/>
                <a:cs typeface="Roboto"/>
                <a:sym typeface="Roboto"/>
              </a:rPr>
              <a:t>What’s your models’ performance? </a:t>
            </a:r>
            <a:endParaRPr sz="1500">
              <a:latin typeface="Roboto"/>
              <a:ea typeface="Roboto"/>
              <a:cs typeface="Roboto"/>
              <a:sym typeface="Roboto"/>
            </a:endParaRPr>
          </a:p>
          <a:p>
            <a:pPr indent="-323850" lvl="0" marL="457200" rtl="0" algn="l">
              <a:lnSpc>
                <a:spcPct val="115000"/>
              </a:lnSpc>
              <a:spcBef>
                <a:spcPts val="0"/>
              </a:spcBef>
              <a:spcAft>
                <a:spcPts val="0"/>
              </a:spcAft>
              <a:buSzPts val="1500"/>
              <a:buFont typeface="Roboto"/>
              <a:buChar char="-"/>
            </a:pPr>
            <a:r>
              <a:rPr lang="en" sz="1500">
                <a:latin typeface="Roboto"/>
                <a:ea typeface="Roboto"/>
                <a:cs typeface="Roboto"/>
                <a:sym typeface="Roboto"/>
              </a:rPr>
              <a:t>What metric was used to optimize a model?</a:t>
            </a:r>
            <a:endParaRPr sz="1500">
              <a:latin typeface="Roboto"/>
              <a:ea typeface="Roboto"/>
              <a:cs typeface="Roboto"/>
              <a:sym typeface="Roboto"/>
            </a:endParaRPr>
          </a:p>
          <a:p>
            <a:pPr indent="-323850" lvl="0" marL="457200" rtl="0" algn="l">
              <a:lnSpc>
                <a:spcPct val="115000"/>
              </a:lnSpc>
              <a:spcBef>
                <a:spcPts val="0"/>
              </a:spcBef>
              <a:spcAft>
                <a:spcPts val="0"/>
              </a:spcAft>
              <a:buSzPts val="1500"/>
              <a:buFont typeface="Roboto"/>
              <a:buChar char="-"/>
            </a:pPr>
            <a:r>
              <a:rPr lang="en" sz="1500">
                <a:latin typeface="Roboto"/>
                <a:ea typeface="Roboto"/>
                <a:cs typeface="Roboto"/>
                <a:sym typeface="Roboto"/>
              </a:rPr>
              <a:t>What data was used to train a model?</a:t>
            </a:r>
            <a:endParaRPr sz="1500">
              <a:latin typeface="Roboto"/>
              <a:ea typeface="Roboto"/>
              <a:cs typeface="Roboto"/>
              <a:sym typeface="Roboto"/>
            </a:endParaRPr>
          </a:p>
          <a:p>
            <a:pPr indent="-323850" lvl="0" marL="457200" rtl="0" algn="l">
              <a:lnSpc>
                <a:spcPct val="115000"/>
              </a:lnSpc>
              <a:spcBef>
                <a:spcPts val="0"/>
              </a:spcBef>
              <a:spcAft>
                <a:spcPts val="0"/>
              </a:spcAft>
              <a:buSzPts val="1500"/>
              <a:buFont typeface="Roboto"/>
              <a:buChar char="-"/>
            </a:pPr>
            <a:r>
              <a:rPr lang="en" sz="1500">
                <a:latin typeface="Roboto"/>
                <a:ea typeface="Roboto"/>
                <a:cs typeface="Roboto"/>
                <a:sym typeface="Roboto"/>
              </a:rPr>
              <a:t>What </a:t>
            </a:r>
            <a:r>
              <a:rPr lang="en" sz="1500">
                <a:latin typeface="Roboto"/>
                <a:ea typeface="Roboto"/>
                <a:cs typeface="Roboto"/>
                <a:sym typeface="Roboto"/>
              </a:rPr>
              <a:t>hyperparameters</a:t>
            </a:r>
            <a:r>
              <a:rPr lang="en" sz="1500">
                <a:latin typeface="Roboto"/>
                <a:ea typeface="Roboto"/>
                <a:cs typeface="Roboto"/>
                <a:sym typeface="Roboto"/>
              </a:rPr>
              <a:t> were used to train a model?</a:t>
            </a:r>
            <a:endParaRPr sz="1500">
              <a:latin typeface="Roboto"/>
              <a:ea typeface="Roboto"/>
              <a:cs typeface="Roboto"/>
              <a:sym typeface="Roboto"/>
            </a:endParaRPr>
          </a:p>
          <a:p>
            <a:pPr indent="-323850" lvl="0" marL="457200" rtl="0" algn="l">
              <a:lnSpc>
                <a:spcPct val="115000"/>
              </a:lnSpc>
              <a:spcBef>
                <a:spcPts val="0"/>
              </a:spcBef>
              <a:spcAft>
                <a:spcPts val="0"/>
              </a:spcAft>
              <a:buSzPts val="1500"/>
              <a:buFont typeface="Roboto"/>
              <a:buChar char="-"/>
            </a:pPr>
            <a:r>
              <a:rPr lang="en" sz="1500">
                <a:highlight>
                  <a:srgbClr val="FFE599"/>
                </a:highlight>
                <a:latin typeface="Roboto"/>
                <a:ea typeface="Roboto"/>
                <a:cs typeface="Roboto"/>
                <a:sym typeface="Roboto"/>
              </a:rPr>
              <a:t>What happens when a teammate quits?</a:t>
            </a:r>
            <a:endParaRPr sz="1500">
              <a:highlight>
                <a:srgbClr val="FFE599"/>
              </a:highlight>
              <a:latin typeface="Roboto"/>
              <a:ea typeface="Roboto"/>
              <a:cs typeface="Roboto"/>
              <a:sym typeface="Roboto"/>
            </a:endParaRPr>
          </a:p>
          <a:p>
            <a:pPr indent="0" lvl="0" marL="457200" rtl="0" algn="l">
              <a:lnSpc>
                <a:spcPct val="115000"/>
              </a:lnSpc>
              <a:spcBef>
                <a:spcPts val="1600"/>
              </a:spcBef>
              <a:spcAft>
                <a:spcPts val="1600"/>
              </a:spcAft>
              <a:buNone/>
            </a:pPr>
            <a:r>
              <a:t/>
            </a:r>
            <a:endParaRPr sz="1500">
              <a:latin typeface="Roboto"/>
              <a:ea typeface="Roboto"/>
              <a:cs typeface="Roboto"/>
              <a:sym typeface="Roboto"/>
            </a:endParaRPr>
          </a:p>
        </p:txBody>
      </p:sp>
      <p:sp>
        <p:nvSpPr>
          <p:cNvPr id="272" name="Google Shape;272;p3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273" name="Google Shape;273;p32"/>
          <p:cNvSpPr txBox="1"/>
          <p:nvPr>
            <p:ph type="title"/>
          </p:nvPr>
        </p:nvSpPr>
        <p:spPr>
          <a:xfrm>
            <a:off x="278400" y="3105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0B5394"/>
                </a:solidFill>
                <a:latin typeface="Roboto"/>
                <a:ea typeface="Roboto"/>
                <a:cs typeface="Roboto"/>
                <a:sym typeface="Roboto"/>
              </a:rPr>
              <a:t>What does visibility mean in ML?</a:t>
            </a:r>
            <a:endParaRPr>
              <a:solidFill>
                <a:srgbClr val="0B5394"/>
              </a:solidFill>
              <a:latin typeface="Roboto"/>
              <a:ea typeface="Roboto"/>
              <a:cs typeface="Roboto"/>
              <a:sym typeface="Roboto"/>
            </a:endParaRPr>
          </a:p>
        </p:txBody>
      </p:sp>
      <p:sp>
        <p:nvSpPr>
          <p:cNvPr id="274" name="Google Shape;274;p32"/>
          <p:cNvSpPr/>
          <p:nvPr/>
        </p:nvSpPr>
        <p:spPr>
          <a:xfrm>
            <a:off x="406550" y="883250"/>
            <a:ext cx="798900" cy="82200"/>
          </a:xfrm>
          <a:prstGeom prst="rect">
            <a:avLst/>
          </a:prstGeom>
          <a:solidFill>
            <a:srgbClr val="0B53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8" name="Shape 278"/>
        <p:cNvGrpSpPr/>
        <p:nvPr/>
      </p:nvGrpSpPr>
      <p:grpSpPr>
        <a:xfrm>
          <a:off x="0" y="0"/>
          <a:ext cx="0" cy="0"/>
          <a:chOff x="0" y="0"/>
          <a:chExt cx="0" cy="0"/>
        </a:xfrm>
      </p:grpSpPr>
      <p:sp>
        <p:nvSpPr>
          <p:cNvPr id="279" name="Google Shape;279;p33"/>
          <p:cNvSpPr txBox="1"/>
          <p:nvPr>
            <p:ph type="title"/>
          </p:nvPr>
        </p:nvSpPr>
        <p:spPr>
          <a:xfrm>
            <a:off x="330350" y="1177572"/>
            <a:ext cx="5409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Roboto"/>
                <a:ea typeface="Roboto"/>
                <a:cs typeface="Roboto"/>
                <a:sym typeface="Roboto"/>
              </a:rPr>
              <a:t>1</a:t>
            </a:r>
            <a:endParaRPr b="1">
              <a:latin typeface="Roboto"/>
              <a:ea typeface="Roboto"/>
              <a:cs typeface="Roboto"/>
              <a:sym typeface="Roboto"/>
            </a:endParaRPr>
          </a:p>
        </p:txBody>
      </p:sp>
      <p:sp>
        <p:nvSpPr>
          <p:cNvPr id="280" name="Google Shape;280;p33"/>
          <p:cNvSpPr txBox="1"/>
          <p:nvPr>
            <p:ph type="title"/>
          </p:nvPr>
        </p:nvSpPr>
        <p:spPr>
          <a:xfrm>
            <a:off x="330350" y="1787172"/>
            <a:ext cx="5409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Roboto"/>
                <a:ea typeface="Roboto"/>
                <a:cs typeface="Roboto"/>
                <a:sym typeface="Roboto"/>
              </a:rPr>
              <a:t>2</a:t>
            </a:r>
            <a:endParaRPr b="1">
              <a:latin typeface="Roboto"/>
              <a:ea typeface="Roboto"/>
              <a:cs typeface="Roboto"/>
              <a:sym typeface="Roboto"/>
            </a:endParaRPr>
          </a:p>
        </p:txBody>
      </p:sp>
      <p:sp>
        <p:nvSpPr>
          <p:cNvPr id="281" name="Google Shape;281;p33"/>
          <p:cNvSpPr txBox="1"/>
          <p:nvPr>
            <p:ph type="title"/>
          </p:nvPr>
        </p:nvSpPr>
        <p:spPr>
          <a:xfrm>
            <a:off x="330350" y="2472972"/>
            <a:ext cx="5409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Roboto"/>
                <a:ea typeface="Roboto"/>
                <a:cs typeface="Roboto"/>
                <a:sym typeface="Roboto"/>
              </a:rPr>
              <a:t>3</a:t>
            </a:r>
            <a:endParaRPr b="1">
              <a:latin typeface="Roboto"/>
              <a:ea typeface="Roboto"/>
              <a:cs typeface="Roboto"/>
              <a:sym typeface="Roboto"/>
            </a:endParaRPr>
          </a:p>
        </p:txBody>
      </p:sp>
      <p:sp>
        <p:nvSpPr>
          <p:cNvPr id="282" name="Google Shape;282;p33"/>
          <p:cNvSpPr txBox="1"/>
          <p:nvPr>
            <p:ph type="title"/>
          </p:nvPr>
        </p:nvSpPr>
        <p:spPr>
          <a:xfrm>
            <a:off x="330350" y="3077472"/>
            <a:ext cx="5409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Roboto"/>
                <a:ea typeface="Roboto"/>
                <a:cs typeface="Roboto"/>
                <a:sym typeface="Roboto"/>
              </a:rPr>
              <a:t>4</a:t>
            </a:r>
            <a:endParaRPr b="1">
              <a:latin typeface="Roboto"/>
              <a:ea typeface="Roboto"/>
              <a:cs typeface="Roboto"/>
              <a:sym typeface="Roboto"/>
            </a:endParaRPr>
          </a:p>
        </p:txBody>
      </p:sp>
      <p:sp>
        <p:nvSpPr>
          <p:cNvPr id="283" name="Google Shape;283;p33"/>
          <p:cNvSpPr txBox="1"/>
          <p:nvPr>
            <p:ph idx="1" type="body"/>
          </p:nvPr>
        </p:nvSpPr>
        <p:spPr>
          <a:xfrm>
            <a:off x="640350" y="1221975"/>
            <a:ext cx="5036100" cy="4941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en" sz="1400">
                <a:solidFill>
                  <a:srgbClr val="000000"/>
                </a:solidFill>
                <a:latin typeface="Roboto"/>
                <a:ea typeface="Roboto"/>
                <a:cs typeface="Roboto"/>
                <a:sym typeface="Roboto"/>
              </a:rPr>
              <a:t>Decoupled pieces: </a:t>
            </a:r>
            <a:r>
              <a:rPr lang="en" sz="1400">
                <a:solidFill>
                  <a:srgbClr val="000000"/>
                </a:solidFill>
                <a:latin typeface="Roboto"/>
                <a:ea typeface="Roboto"/>
                <a:cs typeface="Roboto"/>
                <a:sym typeface="Roboto"/>
              </a:rPr>
              <a:t>data, code, configuration, and results are generated at different steps </a:t>
            </a:r>
            <a:endParaRPr sz="1400">
              <a:solidFill>
                <a:srgbClr val="000000"/>
              </a:solidFill>
              <a:latin typeface="Roboto"/>
              <a:ea typeface="Roboto"/>
              <a:cs typeface="Roboto"/>
              <a:sym typeface="Roboto"/>
            </a:endParaRPr>
          </a:p>
        </p:txBody>
      </p:sp>
      <p:sp>
        <p:nvSpPr>
          <p:cNvPr id="284" name="Google Shape;284;p33"/>
          <p:cNvSpPr txBox="1"/>
          <p:nvPr>
            <p:ph idx="1" type="body"/>
          </p:nvPr>
        </p:nvSpPr>
        <p:spPr>
          <a:xfrm>
            <a:off x="640350" y="1885575"/>
            <a:ext cx="5625300" cy="4941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en" sz="1400">
                <a:solidFill>
                  <a:srgbClr val="000000"/>
                </a:solidFill>
                <a:latin typeface="Roboto"/>
                <a:ea typeface="Roboto"/>
                <a:cs typeface="Roboto"/>
                <a:sym typeface="Roboto"/>
              </a:rPr>
              <a:t>Siloed functions: </a:t>
            </a:r>
            <a:r>
              <a:rPr lang="en" sz="1400">
                <a:solidFill>
                  <a:srgbClr val="000000"/>
                </a:solidFill>
                <a:latin typeface="Roboto"/>
                <a:ea typeface="Roboto"/>
                <a:cs typeface="Roboto"/>
                <a:sym typeface="Roboto"/>
              </a:rPr>
              <a:t>the Machine Learning </a:t>
            </a:r>
            <a:r>
              <a:rPr lang="en" sz="1400">
                <a:solidFill>
                  <a:srgbClr val="000000"/>
                </a:solidFill>
                <a:latin typeface="Roboto"/>
                <a:ea typeface="Roboto"/>
                <a:cs typeface="Roboto"/>
                <a:sym typeface="Roboto"/>
              </a:rPr>
              <a:t>workflow</a:t>
            </a:r>
            <a:r>
              <a:rPr lang="en" sz="1400">
                <a:solidFill>
                  <a:srgbClr val="000000"/>
                </a:solidFill>
                <a:latin typeface="Roboto"/>
                <a:ea typeface="Roboto"/>
                <a:cs typeface="Roboto"/>
                <a:sym typeface="Roboto"/>
              </a:rPr>
              <a:t> is spread across different teams (DBA, </a:t>
            </a:r>
            <a:r>
              <a:rPr lang="en" sz="1400">
                <a:solidFill>
                  <a:srgbClr val="000000"/>
                </a:solidFill>
                <a:latin typeface="Roboto"/>
                <a:ea typeface="Roboto"/>
                <a:cs typeface="Roboto"/>
                <a:sym typeface="Roboto"/>
              </a:rPr>
              <a:t>Research, </a:t>
            </a:r>
            <a:r>
              <a:rPr lang="en" sz="1400">
                <a:solidFill>
                  <a:srgbClr val="000000"/>
                </a:solidFill>
                <a:latin typeface="Roboto"/>
                <a:ea typeface="Roboto"/>
                <a:cs typeface="Roboto"/>
                <a:sym typeface="Roboto"/>
              </a:rPr>
              <a:t>Software Engineers, and DevOps)</a:t>
            </a:r>
            <a:endParaRPr sz="1400">
              <a:solidFill>
                <a:srgbClr val="000000"/>
              </a:solidFill>
              <a:latin typeface="Roboto"/>
              <a:ea typeface="Roboto"/>
              <a:cs typeface="Roboto"/>
              <a:sym typeface="Roboto"/>
            </a:endParaRPr>
          </a:p>
        </p:txBody>
      </p:sp>
      <p:sp>
        <p:nvSpPr>
          <p:cNvPr id="285" name="Google Shape;285;p33"/>
          <p:cNvSpPr txBox="1"/>
          <p:nvPr>
            <p:ph idx="1" type="body"/>
          </p:nvPr>
        </p:nvSpPr>
        <p:spPr>
          <a:xfrm>
            <a:off x="640350" y="2571750"/>
            <a:ext cx="5729700" cy="4941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en" sz="1400">
                <a:solidFill>
                  <a:srgbClr val="000000"/>
                </a:solidFill>
                <a:latin typeface="Roboto"/>
                <a:ea typeface="Roboto"/>
                <a:cs typeface="Roboto"/>
                <a:sym typeface="Roboto"/>
              </a:rPr>
              <a:t>Different tools: </a:t>
            </a:r>
            <a:r>
              <a:rPr lang="en" sz="1400">
                <a:solidFill>
                  <a:srgbClr val="000000"/>
                </a:solidFill>
                <a:latin typeface="Roboto"/>
                <a:ea typeface="Roboto"/>
                <a:cs typeface="Roboto"/>
                <a:sym typeface="Roboto"/>
              </a:rPr>
              <a:t>Multiple tools, libraries, and infrastructure providers </a:t>
            </a:r>
            <a:endParaRPr sz="1400">
              <a:solidFill>
                <a:srgbClr val="000000"/>
              </a:solidFill>
              <a:latin typeface="Roboto"/>
              <a:ea typeface="Roboto"/>
              <a:cs typeface="Roboto"/>
              <a:sym typeface="Roboto"/>
            </a:endParaRPr>
          </a:p>
        </p:txBody>
      </p:sp>
      <p:sp>
        <p:nvSpPr>
          <p:cNvPr id="286" name="Google Shape;286;p33"/>
          <p:cNvSpPr txBox="1"/>
          <p:nvPr>
            <p:ph idx="1" type="body"/>
          </p:nvPr>
        </p:nvSpPr>
        <p:spPr>
          <a:xfrm>
            <a:off x="640350" y="3138975"/>
            <a:ext cx="4627200" cy="4941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en" sz="1400">
                <a:solidFill>
                  <a:srgbClr val="000000"/>
                </a:solidFill>
                <a:latin typeface="Roboto"/>
                <a:ea typeface="Roboto"/>
                <a:cs typeface="Roboto"/>
                <a:sym typeface="Roboto"/>
              </a:rPr>
              <a:t>Outdated and sparse documentation </a:t>
            </a:r>
            <a:r>
              <a:rPr lang="en" sz="1400">
                <a:solidFill>
                  <a:srgbClr val="000000"/>
                </a:solidFill>
                <a:latin typeface="Roboto"/>
                <a:ea typeface="Roboto"/>
                <a:cs typeface="Roboto"/>
                <a:sym typeface="Roboto"/>
              </a:rPr>
              <a:t>in a different place from the actual workflow artifacts </a:t>
            </a:r>
            <a:endParaRPr sz="1400">
              <a:solidFill>
                <a:srgbClr val="000000"/>
              </a:solidFill>
              <a:latin typeface="Roboto"/>
              <a:ea typeface="Roboto"/>
              <a:cs typeface="Roboto"/>
              <a:sym typeface="Roboto"/>
            </a:endParaRPr>
          </a:p>
        </p:txBody>
      </p:sp>
      <p:sp>
        <p:nvSpPr>
          <p:cNvPr id="287" name="Google Shape;287;p3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288" name="Google Shape;288;p33"/>
          <p:cNvSpPr txBox="1"/>
          <p:nvPr>
            <p:ph type="title"/>
          </p:nvPr>
        </p:nvSpPr>
        <p:spPr>
          <a:xfrm>
            <a:off x="278400" y="3105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0B5394"/>
                </a:solidFill>
                <a:latin typeface="Roboto"/>
                <a:ea typeface="Roboto"/>
                <a:cs typeface="Roboto"/>
                <a:sym typeface="Roboto"/>
              </a:rPr>
              <a:t>Barriers to visibility</a:t>
            </a:r>
            <a:endParaRPr>
              <a:solidFill>
                <a:srgbClr val="0B5394"/>
              </a:solidFill>
              <a:latin typeface="Roboto"/>
              <a:ea typeface="Roboto"/>
              <a:cs typeface="Roboto"/>
              <a:sym typeface="Roboto"/>
            </a:endParaRPr>
          </a:p>
        </p:txBody>
      </p:sp>
      <p:sp>
        <p:nvSpPr>
          <p:cNvPr id="289" name="Google Shape;289;p33"/>
          <p:cNvSpPr/>
          <p:nvPr/>
        </p:nvSpPr>
        <p:spPr>
          <a:xfrm>
            <a:off x="406550" y="883250"/>
            <a:ext cx="798900" cy="82200"/>
          </a:xfrm>
          <a:prstGeom prst="rect">
            <a:avLst/>
          </a:prstGeom>
          <a:solidFill>
            <a:srgbClr val="0B53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90" name="Google Shape;290;p33"/>
          <p:cNvPicPr preferRelativeResize="0"/>
          <p:nvPr/>
        </p:nvPicPr>
        <p:blipFill>
          <a:blip r:embed="rId3">
            <a:alphaModFix/>
          </a:blip>
          <a:stretch>
            <a:fillRect/>
          </a:stretch>
        </p:blipFill>
        <p:spPr>
          <a:xfrm>
            <a:off x="6135500" y="1506200"/>
            <a:ext cx="2618350" cy="19572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4" name="Shape 294"/>
        <p:cNvGrpSpPr/>
        <p:nvPr/>
      </p:nvGrpSpPr>
      <p:grpSpPr>
        <a:xfrm>
          <a:off x="0" y="0"/>
          <a:ext cx="0" cy="0"/>
          <a:chOff x="0" y="0"/>
          <a:chExt cx="0" cy="0"/>
        </a:xfrm>
      </p:grpSpPr>
      <p:sp>
        <p:nvSpPr>
          <p:cNvPr id="295" name="Google Shape;295;p34"/>
          <p:cNvSpPr/>
          <p:nvPr/>
        </p:nvSpPr>
        <p:spPr>
          <a:xfrm>
            <a:off x="4959013" y="2362697"/>
            <a:ext cx="1659000" cy="991500"/>
          </a:xfrm>
          <a:prstGeom prst="roundRect">
            <a:avLst>
              <a:gd fmla="val 16667" name="adj"/>
            </a:avLst>
          </a:prstGeom>
          <a:solidFill>
            <a:srgbClr val="3C78D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FFFFFF"/>
                </a:solidFill>
                <a:latin typeface="Roboto"/>
                <a:ea typeface="Roboto"/>
                <a:cs typeface="Roboto"/>
                <a:sym typeface="Roboto"/>
              </a:rPr>
              <a:t>Replicability </a:t>
            </a:r>
            <a:endParaRPr b="1">
              <a:solidFill>
                <a:srgbClr val="FFFFFF"/>
              </a:solidFill>
              <a:latin typeface="Roboto"/>
              <a:ea typeface="Roboto"/>
              <a:cs typeface="Roboto"/>
              <a:sym typeface="Roboto"/>
            </a:endParaRPr>
          </a:p>
        </p:txBody>
      </p:sp>
      <p:sp>
        <p:nvSpPr>
          <p:cNvPr id="296" name="Google Shape;296;p34"/>
          <p:cNvSpPr txBox="1"/>
          <p:nvPr/>
        </p:nvSpPr>
        <p:spPr>
          <a:xfrm>
            <a:off x="4497350" y="3445272"/>
            <a:ext cx="2653800" cy="7368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1600"/>
              </a:spcAft>
              <a:buNone/>
            </a:pPr>
            <a:r>
              <a:rPr lang="en" sz="1200">
                <a:latin typeface="Roboto"/>
                <a:ea typeface="Roboto"/>
                <a:cs typeface="Roboto"/>
                <a:sym typeface="Roboto"/>
              </a:rPr>
              <a:t>Use the same procedures and get the same outcome </a:t>
            </a:r>
            <a:endParaRPr sz="1200">
              <a:latin typeface="Roboto"/>
              <a:ea typeface="Roboto"/>
              <a:cs typeface="Roboto"/>
              <a:sym typeface="Roboto"/>
            </a:endParaRPr>
          </a:p>
        </p:txBody>
      </p:sp>
      <p:sp>
        <p:nvSpPr>
          <p:cNvPr id="297" name="Google Shape;297;p34"/>
          <p:cNvSpPr/>
          <p:nvPr/>
        </p:nvSpPr>
        <p:spPr>
          <a:xfrm>
            <a:off x="2170863" y="2362697"/>
            <a:ext cx="1659000" cy="991500"/>
          </a:xfrm>
          <a:prstGeom prst="roundRect">
            <a:avLst>
              <a:gd fmla="val 16667" name="adj"/>
            </a:avLst>
          </a:prstGeom>
          <a:solidFill>
            <a:srgbClr val="3C78D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FFFFFF"/>
                </a:solidFill>
                <a:latin typeface="Roboto"/>
                <a:ea typeface="Roboto"/>
                <a:cs typeface="Roboto"/>
                <a:sym typeface="Roboto"/>
              </a:rPr>
              <a:t> Reproducibility </a:t>
            </a:r>
            <a:endParaRPr b="1">
              <a:solidFill>
                <a:srgbClr val="FFFFFF"/>
              </a:solidFill>
              <a:latin typeface="Roboto"/>
              <a:ea typeface="Roboto"/>
              <a:cs typeface="Roboto"/>
              <a:sym typeface="Roboto"/>
            </a:endParaRPr>
          </a:p>
        </p:txBody>
      </p:sp>
      <p:sp>
        <p:nvSpPr>
          <p:cNvPr id="298" name="Google Shape;298;p34"/>
          <p:cNvSpPr txBox="1"/>
          <p:nvPr/>
        </p:nvSpPr>
        <p:spPr>
          <a:xfrm>
            <a:off x="1595300" y="3525572"/>
            <a:ext cx="2653800" cy="7368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1600"/>
              </a:spcAft>
              <a:buNone/>
            </a:pPr>
            <a:r>
              <a:rPr lang="en" sz="1200">
                <a:solidFill>
                  <a:schemeClr val="dk1"/>
                </a:solidFill>
                <a:highlight>
                  <a:srgbClr val="FFFFFF"/>
                </a:highlight>
                <a:latin typeface="Roboto"/>
                <a:ea typeface="Roboto"/>
                <a:cs typeface="Roboto"/>
                <a:sym typeface="Roboto"/>
              </a:rPr>
              <a:t>Perform two separate independent or different experiments that prove the same thesis</a:t>
            </a:r>
            <a:endParaRPr sz="1200">
              <a:latin typeface="Roboto"/>
              <a:ea typeface="Roboto"/>
              <a:cs typeface="Roboto"/>
              <a:sym typeface="Roboto"/>
            </a:endParaRPr>
          </a:p>
        </p:txBody>
      </p:sp>
      <p:sp>
        <p:nvSpPr>
          <p:cNvPr id="299" name="Google Shape;299;p34"/>
          <p:cNvSpPr txBox="1"/>
          <p:nvPr/>
        </p:nvSpPr>
        <p:spPr>
          <a:xfrm>
            <a:off x="406550" y="1209150"/>
            <a:ext cx="5994900" cy="7368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1600"/>
              </a:spcAft>
              <a:buNone/>
            </a:pPr>
            <a:r>
              <a:rPr b="1" lang="en" sz="1500">
                <a:latin typeface="Roboto"/>
                <a:ea typeface="Roboto"/>
                <a:cs typeface="Roboto"/>
                <a:sym typeface="Roboto"/>
              </a:rPr>
              <a:t>Reproducibility</a:t>
            </a:r>
            <a:r>
              <a:rPr lang="en" sz="1500">
                <a:latin typeface="Roboto"/>
                <a:ea typeface="Roboto"/>
                <a:cs typeface="Roboto"/>
                <a:sym typeface="Roboto"/>
              </a:rPr>
              <a:t> = the cornerstone of science. It’s the ability to take an experiment, repeat the steps and get to the same conclusion</a:t>
            </a:r>
            <a:endParaRPr sz="1500">
              <a:latin typeface="Roboto"/>
              <a:ea typeface="Roboto"/>
              <a:cs typeface="Roboto"/>
              <a:sym typeface="Roboto"/>
            </a:endParaRPr>
          </a:p>
        </p:txBody>
      </p:sp>
      <p:sp>
        <p:nvSpPr>
          <p:cNvPr id="300" name="Google Shape;300;p3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301" name="Google Shape;301;p34"/>
          <p:cNvSpPr txBox="1"/>
          <p:nvPr/>
        </p:nvSpPr>
        <p:spPr>
          <a:xfrm>
            <a:off x="108725" y="4535100"/>
            <a:ext cx="5215800" cy="60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t>* Drummond et al</a:t>
            </a:r>
            <a:endParaRPr sz="1100"/>
          </a:p>
        </p:txBody>
      </p:sp>
      <p:sp>
        <p:nvSpPr>
          <p:cNvPr id="302" name="Google Shape;302;p34"/>
          <p:cNvSpPr txBox="1"/>
          <p:nvPr>
            <p:ph type="title"/>
          </p:nvPr>
        </p:nvSpPr>
        <p:spPr>
          <a:xfrm>
            <a:off x="278400" y="3105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0B5394"/>
                </a:solidFill>
                <a:latin typeface="Roboto"/>
                <a:ea typeface="Roboto"/>
                <a:cs typeface="Roboto"/>
                <a:sym typeface="Roboto"/>
              </a:rPr>
              <a:t>What is reproducibility?</a:t>
            </a:r>
            <a:endParaRPr>
              <a:solidFill>
                <a:srgbClr val="0B5394"/>
              </a:solidFill>
              <a:latin typeface="Roboto"/>
              <a:ea typeface="Roboto"/>
              <a:cs typeface="Roboto"/>
              <a:sym typeface="Roboto"/>
            </a:endParaRPr>
          </a:p>
        </p:txBody>
      </p:sp>
      <p:sp>
        <p:nvSpPr>
          <p:cNvPr id="303" name="Google Shape;303;p34"/>
          <p:cNvSpPr/>
          <p:nvPr/>
        </p:nvSpPr>
        <p:spPr>
          <a:xfrm>
            <a:off x="406550" y="883250"/>
            <a:ext cx="798900" cy="82200"/>
          </a:xfrm>
          <a:prstGeom prst="rect">
            <a:avLst/>
          </a:prstGeom>
          <a:solidFill>
            <a:srgbClr val="0B53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7" name="Shape 307"/>
        <p:cNvGrpSpPr/>
        <p:nvPr/>
      </p:nvGrpSpPr>
      <p:grpSpPr>
        <a:xfrm>
          <a:off x="0" y="0"/>
          <a:ext cx="0" cy="0"/>
          <a:chOff x="0" y="0"/>
          <a:chExt cx="0" cy="0"/>
        </a:xfrm>
      </p:grpSpPr>
      <p:sp>
        <p:nvSpPr>
          <p:cNvPr id="308" name="Google Shape;308;p35"/>
          <p:cNvSpPr txBox="1"/>
          <p:nvPr>
            <p:ph idx="1" type="body"/>
          </p:nvPr>
        </p:nvSpPr>
        <p:spPr>
          <a:xfrm>
            <a:off x="200475" y="1097250"/>
            <a:ext cx="1903200" cy="4941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n" sz="1600">
                <a:solidFill>
                  <a:srgbClr val="0B5394"/>
                </a:solidFill>
                <a:latin typeface="Roboto"/>
                <a:ea typeface="Roboto"/>
                <a:cs typeface="Roboto"/>
                <a:sym typeface="Roboto"/>
              </a:rPr>
              <a:t>Run-to-run variation comes from many factors: </a:t>
            </a:r>
            <a:endParaRPr sz="1600">
              <a:solidFill>
                <a:srgbClr val="0B5394"/>
              </a:solidFill>
              <a:latin typeface="Roboto"/>
              <a:ea typeface="Roboto"/>
              <a:cs typeface="Roboto"/>
              <a:sym typeface="Roboto"/>
            </a:endParaRPr>
          </a:p>
          <a:p>
            <a:pPr indent="0" lvl="0" marL="0" rtl="0" algn="r">
              <a:spcBef>
                <a:spcPts val="1600"/>
              </a:spcBef>
              <a:spcAft>
                <a:spcPts val="1600"/>
              </a:spcAft>
              <a:buNone/>
            </a:pPr>
            <a:r>
              <a:t/>
            </a:r>
            <a:endParaRPr sz="1600">
              <a:solidFill>
                <a:srgbClr val="0B5394"/>
              </a:solidFill>
              <a:latin typeface="Roboto"/>
              <a:ea typeface="Roboto"/>
              <a:cs typeface="Roboto"/>
              <a:sym typeface="Roboto"/>
            </a:endParaRPr>
          </a:p>
        </p:txBody>
      </p:sp>
      <p:sp>
        <p:nvSpPr>
          <p:cNvPr id="309" name="Google Shape;309;p35"/>
          <p:cNvSpPr txBox="1"/>
          <p:nvPr>
            <p:ph type="title"/>
          </p:nvPr>
        </p:nvSpPr>
        <p:spPr>
          <a:xfrm>
            <a:off x="2177825" y="1052850"/>
            <a:ext cx="5409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Roboto"/>
                <a:ea typeface="Roboto"/>
                <a:cs typeface="Roboto"/>
                <a:sym typeface="Roboto"/>
              </a:rPr>
              <a:t>1</a:t>
            </a:r>
            <a:endParaRPr b="1">
              <a:latin typeface="Roboto"/>
              <a:ea typeface="Roboto"/>
              <a:cs typeface="Roboto"/>
              <a:sym typeface="Roboto"/>
            </a:endParaRPr>
          </a:p>
        </p:txBody>
      </p:sp>
      <p:sp>
        <p:nvSpPr>
          <p:cNvPr id="310" name="Google Shape;310;p35"/>
          <p:cNvSpPr txBox="1"/>
          <p:nvPr>
            <p:ph type="title"/>
          </p:nvPr>
        </p:nvSpPr>
        <p:spPr>
          <a:xfrm>
            <a:off x="2177825" y="1662450"/>
            <a:ext cx="5409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Roboto"/>
                <a:ea typeface="Roboto"/>
                <a:cs typeface="Roboto"/>
                <a:sym typeface="Roboto"/>
              </a:rPr>
              <a:t>2</a:t>
            </a:r>
            <a:endParaRPr b="1">
              <a:latin typeface="Roboto"/>
              <a:ea typeface="Roboto"/>
              <a:cs typeface="Roboto"/>
              <a:sym typeface="Roboto"/>
            </a:endParaRPr>
          </a:p>
        </p:txBody>
      </p:sp>
      <p:sp>
        <p:nvSpPr>
          <p:cNvPr id="311" name="Google Shape;311;p35"/>
          <p:cNvSpPr txBox="1"/>
          <p:nvPr>
            <p:ph type="title"/>
          </p:nvPr>
        </p:nvSpPr>
        <p:spPr>
          <a:xfrm>
            <a:off x="2177825" y="2272050"/>
            <a:ext cx="5409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Roboto"/>
                <a:ea typeface="Roboto"/>
                <a:cs typeface="Roboto"/>
                <a:sym typeface="Roboto"/>
              </a:rPr>
              <a:t>3</a:t>
            </a:r>
            <a:endParaRPr b="1">
              <a:latin typeface="Roboto"/>
              <a:ea typeface="Roboto"/>
              <a:cs typeface="Roboto"/>
              <a:sym typeface="Roboto"/>
            </a:endParaRPr>
          </a:p>
        </p:txBody>
      </p:sp>
      <p:sp>
        <p:nvSpPr>
          <p:cNvPr id="312" name="Google Shape;312;p35"/>
          <p:cNvSpPr txBox="1"/>
          <p:nvPr>
            <p:ph type="title"/>
          </p:nvPr>
        </p:nvSpPr>
        <p:spPr>
          <a:xfrm>
            <a:off x="2177825" y="2876550"/>
            <a:ext cx="5409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Roboto"/>
                <a:ea typeface="Roboto"/>
                <a:cs typeface="Roboto"/>
                <a:sym typeface="Roboto"/>
              </a:rPr>
              <a:t>4</a:t>
            </a:r>
            <a:endParaRPr b="1">
              <a:latin typeface="Roboto"/>
              <a:ea typeface="Roboto"/>
              <a:cs typeface="Roboto"/>
              <a:sym typeface="Roboto"/>
            </a:endParaRPr>
          </a:p>
        </p:txBody>
      </p:sp>
      <p:sp>
        <p:nvSpPr>
          <p:cNvPr id="313" name="Google Shape;313;p35"/>
          <p:cNvSpPr txBox="1"/>
          <p:nvPr>
            <p:ph type="title"/>
          </p:nvPr>
        </p:nvSpPr>
        <p:spPr>
          <a:xfrm>
            <a:off x="2177825" y="3525450"/>
            <a:ext cx="5409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Roboto"/>
                <a:ea typeface="Roboto"/>
                <a:cs typeface="Roboto"/>
                <a:sym typeface="Roboto"/>
              </a:rPr>
              <a:t>5</a:t>
            </a:r>
            <a:endParaRPr b="1">
              <a:latin typeface="Roboto"/>
              <a:ea typeface="Roboto"/>
              <a:cs typeface="Roboto"/>
              <a:sym typeface="Roboto"/>
            </a:endParaRPr>
          </a:p>
        </p:txBody>
      </p:sp>
      <p:sp>
        <p:nvSpPr>
          <p:cNvPr id="314" name="Google Shape;314;p35"/>
          <p:cNvSpPr txBox="1"/>
          <p:nvPr>
            <p:ph idx="1" type="body"/>
          </p:nvPr>
        </p:nvSpPr>
        <p:spPr>
          <a:xfrm>
            <a:off x="2487825" y="1173450"/>
            <a:ext cx="3174600" cy="4941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en" sz="1400">
                <a:solidFill>
                  <a:srgbClr val="000000"/>
                </a:solidFill>
                <a:latin typeface="Roboto"/>
                <a:ea typeface="Roboto"/>
                <a:cs typeface="Roboto"/>
                <a:sym typeface="Roboto"/>
              </a:rPr>
              <a:t>Changes in incoming/connected data       </a:t>
            </a:r>
            <a:endParaRPr b="1" sz="1400">
              <a:solidFill>
                <a:srgbClr val="000000"/>
              </a:solidFill>
              <a:latin typeface="Roboto"/>
              <a:ea typeface="Roboto"/>
              <a:cs typeface="Roboto"/>
              <a:sym typeface="Roboto"/>
            </a:endParaRPr>
          </a:p>
        </p:txBody>
      </p:sp>
      <p:sp>
        <p:nvSpPr>
          <p:cNvPr id="315" name="Google Shape;315;p35"/>
          <p:cNvSpPr txBox="1"/>
          <p:nvPr/>
        </p:nvSpPr>
        <p:spPr>
          <a:xfrm>
            <a:off x="6224725" y="1372050"/>
            <a:ext cx="2526000" cy="3297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1600"/>
              </a:spcAft>
              <a:buNone/>
            </a:pPr>
            <a:r>
              <a:rPr b="1" lang="en" sz="1200">
                <a:solidFill>
                  <a:schemeClr val="dk2"/>
                </a:solidFill>
                <a:latin typeface="Roboto"/>
                <a:ea typeface="Roboto"/>
                <a:cs typeface="Roboto"/>
                <a:sym typeface="Roboto"/>
              </a:rPr>
              <a:t>Example: </a:t>
            </a:r>
            <a:r>
              <a:rPr lang="en" sz="1200">
                <a:solidFill>
                  <a:schemeClr val="dk2"/>
                </a:solidFill>
                <a:latin typeface="Roboto"/>
                <a:ea typeface="Roboto"/>
                <a:cs typeface="Roboto"/>
                <a:sym typeface="Roboto"/>
              </a:rPr>
              <a:t>additional training data not specified in root path; random dataset shuffling </a:t>
            </a:r>
            <a:endParaRPr sz="1200"/>
          </a:p>
        </p:txBody>
      </p:sp>
      <p:sp>
        <p:nvSpPr>
          <p:cNvPr id="316" name="Google Shape;316;p35"/>
          <p:cNvSpPr/>
          <p:nvPr/>
        </p:nvSpPr>
        <p:spPr>
          <a:xfrm>
            <a:off x="5712925" y="1260925"/>
            <a:ext cx="435600" cy="230700"/>
          </a:xfrm>
          <a:prstGeom prst="rightArrow">
            <a:avLst>
              <a:gd fmla="val 50000" name="adj1"/>
              <a:gd fmla="val 50000" name="adj2"/>
            </a:avLst>
          </a:prstGeom>
          <a:solidFill>
            <a:srgbClr val="0B53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35"/>
          <p:cNvSpPr txBox="1"/>
          <p:nvPr>
            <p:ph idx="1" type="body"/>
          </p:nvPr>
        </p:nvSpPr>
        <p:spPr>
          <a:xfrm>
            <a:off x="2487825" y="1760850"/>
            <a:ext cx="3174600" cy="4941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en" sz="1400">
                <a:solidFill>
                  <a:srgbClr val="000000"/>
                </a:solidFill>
                <a:latin typeface="Roboto"/>
                <a:ea typeface="Roboto"/>
                <a:cs typeface="Roboto"/>
                <a:sym typeface="Roboto"/>
              </a:rPr>
              <a:t>Inconsistent hyperparameters</a:t>
            </a:r>
            <a:endParaRPr b="1" sz="1400">
              <a:solidFill>
                <a:srgbClr val="000000"/>
              </a:solidFill>
              <a:latin typeface="Roboto"/>
              <a:ea typeface="Roboto"/>
              <a:cs typeface="Roboto"/>
              <a:sym typeface="Roboto"/>
            </a:endParaRPr>
          </a:p>
        </p:txBody>
      </p:sp>
      <p:sp>
        <p:nvSpPr>
          <p:cNvPr id="318" name="Google Shape;318;p35"/>
          <p:cNvSpPr txBox="1"/>
          <p:nvPr>
            <p:ph idx="1" type="body"/>
          </p:nvPr>
        </p:nvSpPr>
        <p:spPr>
          <a:xfrm>
            <a:off x="2462125" y="2374788"/>
            <a:ext cx="3557700" cy="4941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en" sz="1400">
                <a:solidFill>
                  <a:srgbClr val="000000"/>
                </a:solidFill>
                <a:latin typeface="Roboto"/>
                <a:ea typeface="Roboto"/>
                <a:cs typeface="Roboto"/>
                <a:sym typeface="Roboto"/>
              </a:rPr>
              <a:t>Changes in ML frameworks </a:t>
            </a:r>
            <a:endParaRPr b="1" sz="1400">
              <a:solidFill>
                <a:srgbClr val="000000"/>
              </a:solidFill>
              <a:latin typeface="Roboto"/>
              <a:ea typeface="Roboto"/>
              <a:cs typeface="Roboto"/>
              <a:sym typeface="Roboto"/>
            </a:endParaRPr>
          </a:p>
        </p:txBody>
      </p:sp>
      <p:sp>
        <p:nvSpPr>
          <p:cNvPr id="319" name="Google Shape;319;p35"/>
          <p:cNvSpPr/>
          <p:nvPr/>
        </p:nvSpPr>
        <p:spPr>
          <a:xfrm>
            <a:off x="4916775" y="2443050"/>
            <a:ext cx="707700" cy="230700"/>
          </a:xfrm>
          <a:prstGeom prst="rightArrow">
            <a:avLst>
              <a:gd fmla="val 50000" name="adj1"/>
              <a:gd fmla="val 50000" name="adj2"/>
            </a:avLst>
          </a:prstGeom>
          <a:solidFill>
            <a:srgbClr val="0B53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35"/>
          <p:cNvSpPr txBox="1"/>
          <p:nvPr/>
        </p:nvSpPr>
        <p:spPr>
          <a:xfrm>
            <a:off x="5624400" y="2533188"/>
            <a:ext cx="3088200" cy="3297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1600"/>
              </a:spcAft>
              <a:buNone/>
            </a:pPr>
            <a:r>
              <a:rPr b="1" lang="en" sz="1200">
                <a:solidFill>
                  <a:schemeClr val="dk2"/>
                </a:solidFill>
                <a:latin typeface="Roboto"/>
                <a:ea typeface="Roboto"/>
                <a:cs typeface="Roboto"/>
                <a:sym typeface="Roboto"/>
              </a:rPr>
              <a:t>Example: </a:t>
            </a:r>
            <a:r>
              <a:rPr lang="en" sz="1200">
                <a:solidFill>
                  <a:schemeClr val="dk2"/>
                </a:solidFill>
                <a:latin typeface="Roboto"/>
                <a:ea typeface="Roboto"/>
                <a:cs typeface="Roboto"/>
                <a:sym typeface="Roboto"/>
              </a:rPr>
              <a:t>updates/versions of ML frameworks; Keras with different backends </a:t>
            </a:r>
            <a:endParaRPr sz="1200"/>
          </a:p>
        </p:txBody>
      </p:sp>
      <p:sp>
        <p:nvSpPr>
          <p:cNvPr id="321" name="Google Shape;321;p35"/>
          <p:cNvSpPr txBox="1"/>
          <p:nvPr>
            <p:ph idx="1" type="body"/>
          </p:nvPr>
        </p:nvSpPr>
        <p:spPr>
          <a:xfrm>
            <a:off x="2462125" y="2996475"/>
            <a:ext cx="3557700" cy="4941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en" sz="1400">
                <a:solidFill>
                  <a:srgbClr val="000000"/>
                </a:solidFill>
                <a:latin typeface="Roboto"/>
                <a:ea typeface="Roboto"/>
                <a:cs typeface="Roboto"/>
                <a:sym typeface="Roboto"/>
              </a:rPr>
              <a:t>Noisy hidden layers in NN architectures</a:t>
            </a:r>
            <a:endParaRPr b="1" sz="1400">
              <a:solidFill>
                <a:srgbClr val="000000"/>
              </a:solidFill>
              <a:latin typeface="Roboto"/>
              <a:ea typeface="Roboto"/>
              <a:cs typeface="Roboto"/>
              <a:sym typeface="Roboto"/>
            </a:endParaRPr>
          </a:p>
        </p:txBody>
      </p:sp>
      <p:sp>
        <p:nvSpPr>
          <p:cNvPr id="322" name="Google Shape;322;p35"/>
          <p:cNvSpPr/>
          <p:nvPr/>
        </p:nvSpPr>
        <p:spPr>
          <a:xfrm>
            <a:off x="5865325" y="3083575"/>
            <a:ext cx="435600" cy="230700"/>
          </a:xfrm>
          <a:prstGeom prst="rightArrow">
            <a:avLst>
              <a:gd fmla="val 50000" name="adj1"/>
              <a:gd fmla="val 50000" name="adj2"/>
            </a:avLst>
          </a:prstGeom>
          <a:solidFill>
            <a:srgbClr val="0B53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35"/>
          <p:cNvSpPr txBox="1"/>
          <p:nvPr/>
        </p:nvSpPr>
        <p:spPr>
          <a:xfrm>
            <a:off x="6377125" y="3135175"/>
            <a:ext cx="2674200" cy="3297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1600"/>
              </a:spcAft>
              <a:buNone/>
            </a:pPr>
            <a:r>
              <a:rPr b="1" lang="en" sz="1200">
                <a:solidFill>
                  <a:schemeClr val="dk2"/>
                </a:solidFill>
                <a:latin typeface="Roboto"/>
                <a:ea typeface="Roboto"/>
                <a:cs typeface="Roboto"/>
                <a:sym typeface="Roboto"/>
              </a:rPr>
              <a:t>Example: </a:t>
            </a:r>
            <a:r>
              <a:rPr lang="en" sz="1200">
                <a:solidFill>
                  <a:schemeClr val="dk2"/>
                </a:solidFill>
                <a:latin typeface="Roboto"/>
                <a:ea typeface="Roboto"/>
                <a:cs typeface="Roboto"/>
                <a:sym typeface="Roboto"/>
              </a:rPr>
              <a:t>dropout layers </a:t>
            </a:r>
            <a:endParaRPr sz="1200"/>
          </a:p>
        </p:txBody>
      </p:sp>
      <p:sp>
        <p:nvSpPr>
          <p:cNvPr id="324" name="Google Shape;324;p35"/>
          <p:cNvSpPr txBox="1"/>
          <p:nvPr>
            <p:ph idx="1" type="body"/>
          </p:nvPr>
        </p:nvSpPr>
        <p:spPr>
          <a:xfrm>
            <a:off x="2514625" y="3618150"/>
            <a:ext cx="4323600" cy="4941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en" sz="1400">
                <a:solidFill>
                  <a:srgbClr val="000000"/>
                </a:solidFill>
                <a:latin typeface="Roboto"/>
                <a:ea typeface="Roboto"/>
                <a:cs typeface="Roboto"/>
                <a:sym typeface="Roboto"/>
              </a:rPr>
              <a:t>Variant compute architectures for CPUs and GPUs</a:t>
            </a:r>
            <a:endParaRPr b="1" sz="1400">
              <a:solidFill>
                <a:srgbClr val="000000"/>
              </a:solidFill>
              <a:latin typeface="Roboto"/>
              <a:ea typeface="Roboto"/>
              <a:cs typeface="Roboto"/>
              <a:sym typeface="Roboto"/>
            </a:endParaRPr>
          </a:p>
        </p:txBody>
      </p:sp>
      <p:sp>
        <p:nvSpPr>
          <p:cNvPr id="325" name="Google Shape;325;p3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326" name="Google Shape;326;p35"/>
          <p:cNvSpPr txBox="1"/>
          <p:nvPr>
            <p:ph type="title"/>
          </p:nvPr>
        </p:nvSpPr>
        <p:spPr>
          <a:xfrm>
            <a:off x="278400" y="3105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0B5394"/>
                </a:solidFill>
                <a:latin typeface="Roboto"/>
                <a:ea typeface="Roboto"/>
                <a:cs typeface="Roboto"/>
                <a:sym typeface="Roboto"/>
              </a:rPr>
              <a:t>Barriers to reproducibility </a:t>
            </a:r>
            <a:endParaRPr>
              <a:solidFill>
                <a:srgbClr val="0B5394"/>
              </a:solidFill>
              <a:latin typeface="Roboto"/>
              <a:ea typeface="Roboto"/>
              <a:cs typeface="Roboto"/>
              <a:sym typeface="Roboto"/>
            </a:endParaRPr>
          </a:p>
        </p:txBody>
      </p:sp>
      <p:sp>
        <p:nvSpPr>
          <p:cNvPr id="327" name="Google Shape;327;p35"/>
          <p:cNvSpPr/>
          <p:nvPr/>
        </p:nvSpPr>
        <p:spPr>
          <a:xfrm>
            <a:off x="406550" y="883250"/>
            <a:ext cx="798900" cy="82200"/>
          </a:xfrm>
          <a:prstGeom prst="rect">
            <a:avLst/>
          </a:prstGeom>
          <a:solidFill>
            <a:srgbClr val="0B53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1" name="Shape 331"/>
        <p:cNvGrpSpPr/>
        <p:nvPr/>
      </p:nvGrpSpPr>
      <p:grpSpPr>
        <a:xfrm>
          <a:off x="0" y="0"/>
          <a:ext cx="0" cy="0"/>
          <a:chOff x="0" y="0"/>
          <a:chExt cx="0" cy="0"/>
        </a:xfrm>
      </p:grpSpPr>
      <p:sp>
        <p:nvSpPr>
          <p:cNvPr id="332" name="Google Shape;332;p36"/>
          <p:cNvSpPr txBox="1"/>
          <p:nvPr/>
        </p:nvSpPr>
        <p:spPr>
          <a:xfrm>
            <a:off x="406550" y="1159700"/>
            <a:ext cx="7228200" cy="2166300"/>
          </a:xfrm>
          <a:prstGeom prst="rect">
            <a:avLst/>
          </a:prstGeom>
          <a:noFill/>
          <a:ln>
            <a:noFill/>
          </a:ln>
        </p:spPr>
        <p:txBody>
          <a:bodyPr anchorCtr="0" anchor="ctr" bIns="91425" lIns="91425" spcFirstLastPara="1" rIns="91425" wrap="square" tIns="91425">
            <a:noAutofit/>
          </a:bodyPr>
          <a:lstStyle/>
          <a:p>
            <a:pPr indent="-336550" lvl="0" marL="457200" rtl="0" algn="l">
              <a:lnSpc>
                <a:spcPct val="115000"/>
              </a:lnSpc>
              <a:spcBef>
                <a:spcPts val="0"/>
              </a:spcBef>
              <a:spcAft>
                <a:spcPts val="0"/>
              </a:spcAft>
              <a:buSzPts val="1700"/>
              <a:buFont typeface="Roboto"/>
              <a:buChar char="-"/>
            </a:pPr>
            <a:r>
              <a:rPr b="1" lang="en" sz="1700">
                <a:solidFill>
                  <a:schemeClr val="dk1"/>
                </a:solidFill>
                <a:latin typeface="Roboto"/>
                <a:ea typeface="Roboto"/>
                <a:cs typeface="Roboto"/>
                <a:sym typeface="Roboto"/>
              </a:rPr>
              <a:t>Many Machine Learning teams are a group of lone wolves sitting in the same room.</a:t>
            </a:r>
            <a:br>
              <a:rPr b="1" lang="en" sz="1700">
                <a:solidFill>
                  <a:schemeClr val="dk1"/>
                </a:solidFill>
                <a:latin typeface="Roboto"/>
                <a:ea typeface="Roboto"/>
                <a:cs typeface="Roboto"/>
                <a:sym typeface="Roboto"/>
              </a:rPr>
            </a:br>
            <a:endParaRPr b="1" sz="1700">
              <a:solidFill>
                <a:schemeClr val="dk1"/>
              </a:solidFill>
              <a:latin typeface="Roboto"/>
              <a:ea typeface="Roboto"/>
              <a:cs typeface="Roboto"/>
              <a:sym typeface="Roboto"/>
            </a:endParaRPr>
          </a:p>
          <a:p>
            <a:pPr indent="-336550" lvl="0" marL="457200" rtl="0" algn="l">
              <a:lnSpc>
                <a:spcPct val="115000"/>
              </a:lnSpc>
              <a:spcBef>
                <a:spcPts val="0"/>
              </a:spcBef>
              <a:spcAft>
                <a:spcPts val="0"/>
              </a:spcAft>
              <a:buSzPts val="1700"/>
              <a:buFont typeface="Roboto"/>
              <a:buChar char="-"/>
            </a:pPr>
            <a:r>
              <a:rPr b="1" lang="en" sz="1700">
                <a:solidFill>
                  <a:schemeClr val="dk1"/>
                </a:solidFill>
                <a:latin typeface="Roboto"/>
                <a:ea typeface="Roboto"/>
                <a:cs typeface="Roboto"/>
                <a:sym typeface="Roboto"/>
              </a:rPr>
              <a:t>Machine Learning processes involve multiple units that needs an easy easy to communicate. </a:t>
            </a:r>
            <a:endParaRPr b="1" sz="1700">
              <a:latin typeface="Roboto"/>
              <a:ea typeface="Roboto"/>
              <a:cs typeface="Roboto"/>
              <a:sym typeface="Roboto"/>
            </a:endParaRPr>
          </a:p>
        </p:txBody>
      </p:sp>
      <p:sp>
        <p:nvSpPr>
          <p:cNvPr id="333" name="Google Shape;333;p3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334" name="Google Shape;334;p36"/>
          <p:cNvSpPr txBox="1"/>
          <p:nvPr>
            <p:ph type="title"/>
          </p:nvPr>
        </p:nvSpPr>
        <p:spPr>
          <a:xfrm>
            <a:off x="278400" y="3105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0B5394"/>
                </a:solidFill>
                <a:latin typeface="Roboto"/>
                <a:ea typeface="Roboto"/>
                <a:cs typeface="Roboto"/>
                <a:sym typeface="Roboto"/>
              </a:rPr>
              <a:t>Collaboration</a:t>
            </a:r>
            <a:endParaRPr>
              <a:solidFill>
                <a:srgbClr val="0B5394"/>
              </a:solidFill>
              <a:latin typeface="Roboto"/>
              <a:ea typeface="Roboto"/>
              <a:cs typeface="Roboto"/>
              <a:sym typeface="Roboto"/>
            </a:endParaRPr>
          </a:p>
        </p:txBody>
      </p:sp>
      <p:sp>
        <p:nvSpPr>
          <p:cNvPr id="335" name="Google Shape;335;p36"/>
          <p:cNvSpPr/>
          <p:nvPr/>
        </p:nvSpPr>
        <p:spPr>
          <a:xfrm>
            <a:off x="406550" y="883250"/>
            <a:ext cx="798900" cy="82200"/>
          </a:xfrm>
          <a:prstGeom prst="rect">
            <a:avLst/>
          </a:prstGeom>
          <a:solidFill>
            <a:srgbClr val="0B53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B5394"/>
        </a:solidFill>
      </p:bgPr>
    </p:bg>
    <p:spTree>
      <p:nvGrpSpPr>
        <p:cNvPr id="339" name="Shape 339"/>
        <p:cNvGrpSpPr/>
        <p:nvPr/>
      </p:nvGrpSpPr>
      <p:grpSpPr>
        <a:xfrm>
          <a:off x="0" y="0"/>
          <a:ext cx="0" cy="0"/>
          <a:chOff x="0" y="0"/>
          <a:chExt cx="0" cy="0"/>
        </a:xfrm>
      </p:grpSpPr>
      <p:sp>
        <p:nvSpPr>
          <p:cNvPr id="340" name="Google Shape;340;p37"/>
          <p:cNvSpPr txBox="1"/>
          <p:nvPr>
            <p:ph type="title"/>
          </p:nvPr>
        </p:nvSpPr>
        <p:spPr>
          <a:xfrm>
            <a:off x="428225" y="21386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Roboto"/>
                <a:ea typeface="Roboto"/>
                <a:cs typeface="Roboto"/>
                <a:sym typeface="Roboto"/>
              </a:rPr>
              <a:t>Wait...isn’t this a solved problem? </a:t>
            </a:r>
            <a:endParaRPr b="1">
              <a:solidFill>
                <a:srgbClr val="FFFFFF"/>
              </a:solidFill>
              <a:latin typeface="Roboto"/>
              <a:ea typeface="Roboto"/>
              <a:cs typeface="Roboto"/>
              <a:sym typeface="Roboto"/>
            </a:endParaRPr>
          </a:p>
        </p:txBody>
      </p:sp>
      <p:pic>
        <p:nvPicPr>
          <p:cNvPr id="341" name="Google Shape;341;p37"/>
          <p:cNvPicPr preferRelativeResize="0"/>
          <p:nvPr/>
        </p:nvPicPr>
        <p:blipFill>
          <a:blip r:embed="rId3">
            <a:alphaModFix/>
          </a:blip>
          <a:stretch>
            <a:fillRect/>
          </a:stretch>
        </p:blipFill>
        <p:spPr>
          <a:xfrm>
            <a:off x="5974750" y="1983475"/>
            <a:ext cx="896975" cy="882950"/>
          </a:xfrm>
          <a:prstGeom prst="rect">
            <a:avLst/>
          </a:prstGeom>
          <a:noFill/>
          <a:ln>
            <a:noFill/>
          </a:ln>
        </p:spPr>
      </p:pic>
      <p:sp>
        <p:nvSpPr>
          <p:cNvPr id="342" name="Google Shape;342;p3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0"/>
                                        </p:tgtEl>
                                        <p:attrNameLst>
                                          <p:attrName>style.visibility</p:attrName>
                                        </p:attrNameLst>
                                      </p:cBhvr>
                                      <p:to>
                                        <p:strVal val="visible"/>
                                      </p:to>
                                    </p:set>
                                    <p:animEffect filter="fade" transition="in">
                                      <p:cBhvr>
                                        <p:cTn dur="1000"/>
                                        <p:tgtEl>
                                          <p:spTgt spid="34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6" name="Shape 346"/>
        <p:cNvGrpSpPr/>
        <p:nvPr/>
      </p:nvGrpSpPr>
      <p:grpSpPr>
        <a:xfrm>
          <a:off x="0" y="0"/>
          <a:ext cx="0" cy="0"/>
          <a:chOff x="0" y="0"/>
          <a:chExt cx="0" cy="0"/>
        </a:xfrm>
      </p:grpSpPr>
      <p:sp>
        <p:nvSpPr>
          <p:cNvPr id="347" name="Google Shape;347;p38"/>
          <p:cNvSpPr txBox="1"/>
          <p:nvPr/>
        </p:nvSpPr>
        <p:spPr>
          <a:xfrm>
            <a:off x="2123126" y="449250"/>
            <a:ext cx="4995300" cy="4308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 sz="2200">
                <a:solidFill>
                  <a:srgbClr val="FFFFFF"/>
                </a:solidFill>
                <a:latin typeface="Roboto"/>
                <a:ea typeface="Roboto"/>
                <a:cs typeface="Roboto"/>
                <a:sym typeface="Roboto"/>
              </a:rPr>
              <a:t>Can we solve this with GIT?</a:t>
            </a:r>
            <a:endParaRPr b="1" sz="2200">
              <a:solidFill>
                <a:srgbClr val="FFFFFF"/>
              </a:solidFill>
              <a:latin typeface="Roboto"/>
              <a:ea typeface="Roboto"/>
              <a:cs typeface="Roboto"/>
              <a:sym typeface="Roboto"/>
            </a:endParaRPr>
          </a:p>
        </p:txBody>
      </p:sp>
      <p:sp>
        <p:nvSpPr>
          <p:cNvPr id="348" name="Google Shape;348;p38"/>
          <p:cNvSpPr txBox="1"/>
          <p:nvPr/>
        </p:nvSpPr>
        <p:spPr>
          <a:xfrm>
            <a:off x="314225" y="1511650"/>
            <a:ext cx="7048500" cy="29397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600">
                <a:latin typeface="Courier New"/>
                <a:ea typeface="Courier New"/>
                <a:cs typeface="Courier New"/>
                <a:sym typeface="Courier New"/>
              </a:rPr>
              <a:t>	$ </a:t>
            </a:r>
            <a:r>
              <a:rPr b="1" lang="en" sz="1600">
                <a:latin typeface="Courier New"/>
                <a:ea typeface="Courier New"/>
                <a:cs typeface="Courier New"/>
                <a:sym typeface="Courier New"/>
              </a:rPr>
              <a:t>git</a:t>
            </a:r>
            <a:r>
              <a:rPr lang="en" sz="1600">
                <a:latin typeface="Courier New"/>
                <a:ea typeface="Courier New"/>
                <a:cs typeface="Courier New"/>
                <a:sym typeface="Courier New"/>
              </a:rPr>
              <a:t> checkout -b new-experiment-1</a:t>
            </a:r>
            <a:endParaRPr sz="1600">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lang="en" sz="1600">
                <a:latin typeface="Courier New"/>
                <a:ea typeface="Courier New"/>
                <a:cs typeface="Courier New"/>
                <a:sym typeface="Courier New"/>
              </a:rPr>
              <a:t>	$ </a:t>
            </a:r>
            <a:r>
              <a:rPr b="1" lang="en" sz="1600">
                <a:latin typeface="Courier New"/>
                <a:ea typeface="Courier New"/>
                <a:cs typeface="Courier New"/>
                <a:sym typeface="Courier New"/>
              </a:rPr>
              <a:t>python</a:t>
            </a:r>
            <a:r>
              <a:rPr lang="en" sz="1600">
                <a:latin typeface="Courier New"/>
                <a:ea typeface="Courier New"/>
                <a:cs typeface="Courier New"/>
                <a:sym typeface="Courier New"/>
              </a:rPr>
              <a:t> train.py  --data path/to/data     --learning_rate 0.01 --num_layers 3 --output results.txt</a:t>
            </a:r>
            <a:endParaRPr sz="1600">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lang="en" sz="1600">
                <a:latin typeface="Courier New"/>
                <a:ea typeface="Courier New"/>
                <a:cs typeface="Courier New"/>
                <a:sym typeface="Courier New"/>
              </a:rPr>
              <a:t>	</a:t>
            </a:r>
            <a:endParaRPr sz="1600">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lang="en" sz="1600">
                <a:latin typeface="Courier New"/>
                <a:ea typeface="Courier New"/>
                <a:cs typeface="Courier New"/>
                <a:sym typeface="Courier New"/>
              </a:rPr>
              <a:t>	Training… 	Test Accuracy: 97%</a:t>
            </a:r>
            <a:endParaRPr sz="1600">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t/>
            </a:r>
            <a:endParaRPr sz="1600">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lang="en" sz="1600">
                <a:latin typeface="Courier New"/>
                <a:ea typeface="Courier New"/>
                <a:cs typeface="Courier New"/>
                <a:sym typeface="Courier New"/>
              </a:rPr>
              <a:t>	$ </a:t>
            </a:r>
            <a:r>
              <a:rPr b="1" lang="en" sz="1600">
                <a:latin typeface="Courier New"/>
                <a:ea typeface="Courier New"/>
                <a:cs typeface="Courier New"/>
                <a:sym typeface="Courier New"/>
              </a:rPr>
              <a:t>git</a:t>
            </a:r>
            <a:r>
              <a:rPr lang="en" sz="1600">
                <a:latin typeface="Courier New"/>
                <a:ea typeface="Courier New"/>
                <a:cs typeface="Courier New"/>
                <a:sym typeface="Courier New"/>
              </a:rPr>
              <a:t> add results.txt</a:t>
            </a:r>
            <a:endParaRPr sz="1600">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lang="en" sz="1600">
                <a:latin typeface="Courier New"/>
                <a:ea typeface="Courier New"/>
                <a:cs typeface="Courier New"/>
                <a:sym typeface="Courier New"/>
              </a:rPr>
              <a:t>	$ </a:t>
            </a:r>
            <a:r>
              <a:rPr b="1" lang="en" sz="1600">
                <a:latin typeface="Courier New"/>
                <a:ea typeface="Courier New"/>
                <a:cs typeface="Courier New"/>
                <a:sym typeface="Courier New"/>
              </a:rPr>
              <a:t>git</a:t>
            </a:r>
            <a:r>
              <a:rPr lang="en" sz="1600">
                <a:latin typeface="Courier New"/>
                <a:ea typeface="Courier New"/>
                <a:cs typeface="Courier New"/>
                <a:sym typeface="Courier New"/>
              </a:rPr>
              <a:t> commit -m "new result"</a:t>
            </a:r>
            <a:endParaRPr sz="1600">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lang="en" sz="1600">
                <a:latin typeface="Courier New"/>
                <a:ea typeface="Courier New"/>
                <a:cs typeface="Courier New"/>
                <a:sym typeface="Courier New"/>
              </a:rPr>
              <a:t>	$ </a:t>
            </a:r>
            <a:r>
              <a:rPr b="1" lang="en" sz="1600">
                <a:latin typeface="Courier New"/>
                <a:ea typeface="Courier New"/>
                <a:cs typeface="Courier New"/>
                <a:sym typeface="Courier New"/>
              </a:rPr>
              <a:t>git</a:t>
            </a:r>
            <a:r>
              <a:rPr lang="en" sz="1600">
                <a:latin typeface="Courier New"/>
                <a:ea typeface="Courier New"/>
                <a:cs typeface="Courier New"/>
                <a:sym typeface="Courier New"/>
              </a:rPr>
              <a:t> push origin new-experiment-1</a:t>
            </a:r>
            <a:endParaRPr sz="1600">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t/>
            </a:r>
            <a:endParaRPr sz="1600">
              <a:latin typeface="Courier New"/>
              <a:ea typeface="Courier New"/>
              <a:cs typeface="Courier New"/>
              <a:sym typeface="Courier New"/>
            </a:endParaRPr>
          </a:p>
          <a:p>
            <a:pPr indent="0" lvl="0" marL="0" rtl="0" algn="l">
              <a:spcBef>
                <a:spcPts val="0"/>
              </a:spcBef>
              <a:spcAft>
                <a:spcPts val="0"/>
              </a:spcAft>
              <a:buNone/>
            </a:pPr>
            <a:r>
              <a:t/>
            </a:r>
            <a:endParaRPr sz="1600">
              <a:latin typeface="Courier New"/>
              <a:ea typeface="Courier New"/>
              <a:cs typeface="Courier New"/>
              <a:sym typeface="Courier New"/>
            </a:endParaRPr>
          </a:p>
        </p:txBody>
      </p:sp>
      <p:sp>
        <p:nvSpPr>
          <p:cNvPr id="349" name="Google Shape;349;p3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350" name="Google Shape;350;p38"/>
          <p:cNvSpPr txBox="1"/>
          <p:nvPr>
            <p:ph idx="1" type="body"/>
          </p:nvPr>
        </p:nvSpPr>
        <p:spPr>
          <a:xfrm>
            <a:off x="7454175" y="1595500"/>
            <a:ext cx="5279100" cy="1613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solidFill>
                  <a:srgbClr val="000000"/>
                </a:solidFill>
                <a:latin typeface="Roboto"/>
                <a:ea typeface="Roboto"/>
                <a:cs typeface="Roboto"/>
                <a:sym typeface="Roboto"/>
              </a:rPr>
              <a:t>Create Branch</a:t>
            </a:r>
            <a:endParaRPr sz="1400">
              <a:solidFill>
                <a:srgbClr val="000000"/>
              </a:solidFill>
              <a:latin typeface="Roboto"/>
              <a:ea typeface="Roboto"/>
              <a:cs typeface="Roboto"/>
              <a:sym typeface="Roboto"/>
            </a:endParaRPr>
          </a:p>
          <a:p>
            <a:pPr indent="0" lvl="0" marL="0" rtl="0" algn="l">
              <a:spcBef>
                <a:spcPts val="1600"/>
              </a:spcBef>
              <a:spcAft>
                <a:spcPts val="0"/>
              </a:spcAft>
              <a:buNone/>
            </a:pPr>
            <a:r>
              <a:rPr lang="en" sz="1400">
                <a:solidFill>
                  <a:srgbClr val="000000"/>
                </a:solidFill>
                <a:latin typeface="Roboto"/>
                <a:ea typeface="Roboto"/>
                <a:cs typeface="Roboto"/>
                <a:sym typeface="Roboto"/>
              </a:rPr>
              <a:t>Run Code</a:t>
            </a:r>
            <a:endParaRPr sz="1400">
              <a:solidFill>
                <a:srgbClr val="000000"/>
              </a:solidFill>
              <a:latin typeface="Roboto"/>
              <a:ea typeface="Roboto"/>
              <a:cs typeface="Roboto"/>
              <a:sym typeface="Roboto"/>
            </a:endParaRPr>
          </a:p>
          <a:p>
            <a:pPr indent="0" lvl="0" marL="0" rtl="0" algn="l">
              <a:spcBef>
                <a:spcPts val="1600"/>
              </a:spcBef>
              <a:spcAft>
                <a:spcPts val="0"/>
              </a:spcAft>
              <a:buNone/>
            </a:pPr>
            <a:r>
              <a:t/>
            </a:r>
            <a:endParaRPr sz="1400">
              <a:solidFill>
                <a:srgbClr val="000000"/>
              </a:solidFill>
              <a:latin typeface="Roboto"/>
              <a:ea typeface="Roboto"/>
              <a:cs typeface="Roboto"/>
              <a:sym typeface="Roboto"/>
            </a:endParaRPr>
          </a:p>
          <a:p>
            <a:pPr indent="0" lvl="0" marL="0" rtl="0" algn="l">
              <a:spcBef>
                <a:spcPts val="1600"/>
              </a:spcBef>
              <a:spcAft>
                <a:spcPts val="0"/>
              </a:spcAft>
              <a:buNone/>
            </a:pPr>
            <a:r>
              <a:rPr lang="en" sz="1400">
                <a:solidFill>
                  <a:srgbClr val="000000"/>
                </a:solidFill>
                <a:latin typeface="Roboto"/>
                <a:ea typeface="Roboto"/>
                <a:cs typeface="Roboto"/>
                <a:sym typeface="Roboto"/>
              </a:rPr>
              <a:t>Commit Results</a:t>
            </a:r>
            <a:endParaRPr sz="1400">
              <a:solidFill>
                <a:srgbClr val="000000"/>
              </a:solidFill>
              <a:latin typeface="Roboto"/>
              <a:ea typeface="Roboto"/>
              <a:cs typeface="Roboto"/>
              <a:sym typeface="Roboto"/>
            </a:endParaRPr>
          </a:p>
          <a:p>
            <a:pPr indent="0" lvl="0" marL="0" rtl="0" algn="l">
              <a:spcBef>
                <a:spcPts val="1600"/>
              </a:spcBef>
              <a:spcAft>
                <a:spcPts val="0"/>
              </a:spcAft>
              <a:buNone/>
            </a:pPr>
            <a:r>
              <a:rPr lang="en" sz="1400">
                <a:solidFill>
                  <a:srgbClr val="000000"/>
                </a:solidFill>
                <a:latin typeface="Roboto"/>
                <a:ea typeface="Roboto"/>
                <a:cs typeface="Roboto"/>
                <a:sym typeface="Roboto"/>
              </a:rPr>
              <a:t>Push Branch</a:t>
            </a:r>
            <a:endParaRPr sz="1400">
              <a:solidFill>
                <a:srgbClr val="000000"/>
              </a:solidFill>
              <a:latin typeface="Roboto"/>
              <a:ea typeface="Roboto"/>
              <a:cs typeface="Roboto"/>
              <a:sym typeface="Roboto"/>
            </a:endParaRPr>
          </a:p>
          <a:p>
            <a:pPr indent="0" lvl="0" marL="0" rtl="0" algn="l">
              <a:spcBef>
                <a:spcPts val="1600"/>
              </a:spcBef>
              <a:spcAft>
                <a:spcPts val="1600"/>
              </a:spcAft>
              <a:buNone/>
            </a:pPr>
            <a:r>
              <a:t/>
            </a:r>
            <a:endParaRPr sz="1400">
              <a:solidFill>
                <a:srgbClr val="000000"/>
              </a:solidFill>
              <a:latin typeface="Roboto"/>
              <a:ea typeface="Roboto"/>
              <a:cs typeface="Roboto"/>
              <a:sym typeface="Roboto"/>
            </a:endParaRPr>
          </a:p>
        </p:txBody>
      </p:sp>
      <p:sp>
        <p:nvSpPr>
          <p:cNvPr id="351" name="Google Shape;351;p38"/>
          <p:cNvSpPr txBox="1"/>
          <p:nvPr>
            <p:ph type="title"/>
          </p:nvPr>
        </p:nvSpPr>
        <p:spPr>
          <a:xfrm>
            <a:off x="278400" y="3105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0B5394"/>
                </a:solidFill>
                <a:latin typeface="Roboto"/>
                <a:ea typeface="Roboto"/>
                <a:cs typeface="Roboto"/>
                <a:sym typeface="Roboto"/>
              </a:rPr>
              <a:t>Can we solve this with Git?</a:t>
            </a:r>
            <a:endParaRPr>
              <a:solidFill>
                <a:srgbClr val="0B5394"/>
              </a:solidFill>
              <a:latin typeface="Roboto"/>
              <a:ea typeface="Roboto"/>
              <a:cs typeface="Roboto"/>
              <a:sym typeface="Roboto"/>
            </a:endParaRPr>
          </a:p>
        </p:txBody>
      </p:sp>
      <p:sp>
        <p:nvSpPr>
          <p:cNvPr id="352" name="Google Shape;352;p38"/>
          <p:cNvSpPr/>
          <p:nvPr/>
        </p:nvSpPr>
        <p:spPr>
          <a:xfrm>
            <a:off x="406550" y="883250"/>
            <a:ext cx="798900" cy="82200"/>
          </a:xfrm>
          <a:prstGeom prst="rect">
            <a:avLst/>
          </a:prstGeom>
          <a:solidFill>
            <a:srgbClr val="0B53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6" name="Shape 356"/>
        <p:cNvGrpSpPr/>
        <p:nvPr/>
      </p:nvGrpSpPr>
      <p:grpSpPr>
        <a:xfrm>
          <a:off x="0" y="0"/>
          <a:ext cx="0" cy="0"/>
          <a:chOff x="0" y="0"/>
          <a:chExt cx="0" cy="0"/>
        </a:xfrm>
      </p:grpSpPr>
      <p:sp>
        <p:nvSpPr>
          <p:cNvPr id="357" name="Google Shape;357;p39"/>
          <p:cNvSpPr txBox="1"/>
          <p:nvPr/>
        </p:nvSpPr>
        <p:spPr>
          <a:xfrm>
            <a:off x="283788" y="722195"/>
            <a:ext cx="2051700" cy="430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 sz="2200">
                <a:solidFill>
                  <a:srgbClr val="FFFFFF"/>
                </a:solidFill>
              </a:rPr>
              <a:t>Git doesn’t scale.</a:t>
            </a:r>
            <a:endParaRPr b="1" sz="2200">
              <a:solidFill>
                <a:srgbClr val="FFFFFF"/>
              </a:solidFill>
              <a:latin typeface="Arial"/>
              <a:ea typeface="Arial"/>
              <a:cs typeface="Arial"/>
              <a:sym typeface="Arial"/>
            </a:endParaRPr>
          </a:p>
        </p:txBody>
      </p:sp>
      <p:cxnSp>
        <p:nvCxnSpPr>
          <p:cNvPr id="358" name="Google Shape;358;p39"/>
          <p:cNvCxnSpPr/>
          <p:nvPr/>
        </p:nvCxnSpPr>
        <p:spPr>
          <a:xfrm>
            <a:off x="360901" y="1499299"/>
            <a:ext cx="424200" cy="0"/>
          </a:xfrm>
          <a:prstGeom prst="straightConnector1">
            <a:avLst/>
          </a:prstGeom>
          <a:noFill/>
          <a:ln cap="flat" cmpd="sng" w="19050">
            <a:solidFill>
              <a:srgbClr val="FFFFFF"/>
            </a:solidFill>
            <a:prstDash val="solid"/>
            <a:miter lim="800000"/>
            <a:headEnd len="sm" w="sm" type="none"/>
            <a:tailEnd len="sm" w="sm" type="none"/>
          </a:ln>
        </p:spPr>
      </p:cxnSp>
      <p:pic>
        <p:nvPicPr>
          <p:cNvPr id="359" name="Google Shape;359;p39"/>
          <p:cNvPicPr preferRelativeResize="0"/>
          <p:nvPr/>
        </p:nvPicPr>
        <p:blipFill>
          <a:blip r:embed="rId3">
            <a:alphaModFix/>
          </a:blip>
          <a:stretch>
            <a:fillRect/>
          </a:stretch>
        </p:blipFill>
        <p:spPr>
          <a:xfrm>
            <a:off x="2944598" y="219677"/>
            <a:ext cx="5727905" cy="4745075"/>
          </a:xfrm>
          <a:prstGeom prst="rect">
            <a:avLst/>
          </a:prstGeom>
          <a:noFill/>
          <a:ln>
            <a:noFill/>
          </a:ln>
        </p:spPr>
      </p:pic>
      <p:sp>
        <p:nvSpPr>
          <p:cNvPr id="360" name="Google Shape;360;p39"/>
          <p:cNvSpPr/>
          <p:nvPr/>
        </p:nvSpPr>
        <p:spPr>
          <a:xfrm>
            <a:off x="3102488" y="1758625"/>
            <a:ext cx="1635900" cy="2904600"/>
          </a:xfrm>
          <a:prstGeom prst="rect">
            <a:avLst/>
          </a:prstGeom>
          <a:noFill/>
          <a:ln cap="flat" cmpd="sng" w="38100">
            <a:solidFill>
              <a:srgbClr val="FFD9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61" name="Google Shape;361;p39"/>
          <p:cNvPicPr preferRelativeResize="0"/>
          <p:nvPr/>
        </p:nvPicPr>
        <p:blipFill>
          <a:blip r:embed="rId4">
            <a:alphaModFix/>
          </a:blip>
          <a:stretch>
            <a:fillRect/>
          </a:stretch>
        </p:blipFill>
        <p:spPr>
          <a:xfrm>
            <a:off x="5560850" y="1116700"/>
            <a:ext cx="5903159" cy="4347601"/>
          </a:xfrm>
          <a:prstGeom prst="rect">
            <a:avLst/>
          </a:prstGeom>
          <a:noFill/>
          <a:ln>
            <a:noFill/>
          </a:ln>
        </p:spPr>
      </p:pic>
      <p:sp>
        <p:nvSpPr>
          <p:cNvPr id="362" name="Google Shape;362;p39"/>
          <p:cNvSpPr/>
          <p:nvPr/>
        </p:nvSpPr>
        <p:spPr>
          <a:xfrm>
            <a:off x="5560850" y="2815800"/>
            <a:ext cx="1136100" cy="1766400"/>
          </a:xfrm>
          <a:prstGeom prst="rect">
            <a:avLst/>
          </a:prstGeom>
          <a:noFill/>
          <a:ln cap="flat" cmpd="sng" w="38100">
            <a:solidFill>
              <a:srgbClr val="FFD9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3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364" name="Google Shape;364;p39"/>
          <p:cNvSpPr txBox="1"/>
          <p:nvPr>
            <p:ph type="title"/>
          </p:nvPr>
        </p:nvSpPr>
        <p:spPr>
          <a:xfrm>
            <a:off x="278400" y="310550"/>
            <a:ext cx="28773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rgbClr val="0B5394"/>
                </a:solidFill>
                <a:latin typeface="Roboto"/>
                <a:ea typeface="Roboto"/>
                <a:cs typeface="Roboto"/>
                <a:sym typeface="Roboto"/>
              </a:rPr>
              <a:t>Can we solve this with Git?</a:t>
            </a:r>
            <a:endParaRPr>
              <a:solidFill>
                <a:srgbClr val="0B5394"/>
              </a:solidFill>
              <a:latin typeface="Roboto"/>
              <a:ea typeface="Roboto"/>
              <a:cs typeface="Roboto"/>
              <a:sym typeface="Roboto"/>
            </a:endParaRPr>
          </a:p>
          <a:p>
            <a:pPr indent="0" lvl="0" marL="0" rtl="0" algn="l">
              <a:spcBef>
                <a:spcPts val="0"/>
              </a:spcBef>
              <a:spcAft>
                <a:spcPts val="0"/>
              </a:spcAft>
              <a:buNone/>
            </a:pPr>
            <a:r>
              <a:t/>
            </a:r>
            <a:endParaRPr b="1">
              <a:solidFill>
                <a:srgbClr val="0B5394"/>
              </a:solidFill>
              <a:latin typeface="Roboto"/>
              <a:ea typeface="Roboto"/>
              <a:cs typeface="Roboto"/>
              <a:sym typeface="Roboto"/>
            </a:endParaRPr>
          </a:p>
        </p:txBody>
      </p:sp>
      <p:sp>
        <p:nvSpPr>
          <p:cNvPr id="365" name="Google Shape;365;p39"/>
          <p:cNvSpPr/>
          <p:nvPr/>
        </p:nvSpPr>
        <p:spPr>
          <a:xfrm>
            <a:off x="360900" y="1285050"/>
            <a:ext cx="798900" cy="82200"/>
          </a:xfrm>
          <a:prstGeom prst="rect">
            <a:avLst/>
          </a:prstGeom>
          <a:solidFill>
            <a:srgbClr val="0B53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39"/>
          <p:cNvSpPr txBox="1"/>
          <p:nvPr/>
        </p:nvSpPr>
        <p:spPr>
          <a:xfrm>
            <a:off x="3259150" y="-99100"/>
            <a:ext cx="922500" cy="1522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5000"/>
          </a:p>
        </p:txBody>
      </p:sp>
      <p:sp>
        <p:nvSpPr>
          <p:cNvPr id="367" name="Google Shape;367;p39"/>
          <p:cNvSpPr txBox="1"/>
          <p:nvPr/>
        </p:nvSpPr>
        <p:spPr>
          <a:xfrm>
            <a:off x="283825" y="1499300"/>
            <a:ext cx="2716200" cy="15222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1600"/>
              </a:spcAft>
              <a:buNone/>
            </a:pPr>
            <a:r>
              <a:rPr lang="en" sz="1700">
                <a:latin typeface="Roboto Light"/>
                <a:ea typeface="Roboto Light"/>
                <a:cs typeface="Roboto Light"/>
                <a:sym typeface="Roboto Light"/>
              </a:rPr>
              <a:t>Impossible to understand the relationship between files or look across experiments </a:t>
            </a:r>
            <a:endParaRPr sz="1700">
              <a:latin typeface="Roboto Light"/>
              <a:ea typeface="Roboto Light"/>
              <a:cs typeface="Roboto Light"/>
              <a:sym typeface="Roboto Light"/>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1" name="Shape 371"/>
        <p:cNvGrpSpPr/>
        <p:nvPr/>
      </p:nvGrpSpPr>
      <p:grpSpPr>
        <a:xfrm>
          <a:off x="0" y="0"/>
          <a:ext cx="0" cy="0"/>
          <a:chOff x="0" y="0"/>
          <a:chExt cx="0" cy="0"/>
        </a:xfrm>
      </p:grpSpPr>
      <p:sp>
        <p:nvSpPr>
          <p:cNvPr id="372" name="Google Shape;372;p40"/>
          <p:cNvSpPr txBox="1"/>
          <p:nvPr>
            <p:ph type="title"/>
          </p:nvPr>
        </p:nvSpPr>
        <p:spPr>
          <a:xfrm>
            <a:off x="278400" y="3105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0B5394"/>
                </a:solidFill>
                <a:latin typeface="Roboto"/>
                <a:ea typeface="Roboto"/>
                <a:cs typeface="Roboto"/>
                <a:sym typeface="Roboto"/>
              </a:rPr>
              <a:t>Software Engineering Pipeline </a:t>
            </a:r>
            <a:endParaRPr>
              <a:solidFill>
                <a:srgbClr val="0B5394"/>
              </a:solidFill>
              <a:latin typeface="Roboto"/>
              <a:ea typeface="Roboto"/>
              <a:cs typeface="Roboto"/>
              <a:sym typeface="Roboto"/>
            </a:endParaRPr>
          </a:p>
        </p:txBody>
      </p:sp>
      <p:sp>
        <p:nvSpPr>
          <p:cNvPr id="373" name="Google Shape;373;p40"/>
          <p:cNvSpPr/>
          <p:nvPr/>
        </p:nvSpPr>
        <p:spPr>
          <a:xfrm>
            <a:off x="406550" y="883250"/>
            <a:ext cx="798900" cy="82200"/>
          </a:xfrm>
          <a:prstGeom prst="rect">
            <a:avLst/>
          </a:prstGeom>
          <a:solidFill>
            <a:srgbClr val="0B53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40"/>
          <p:cNvSpPr txBox="1"/>
          <p:nvPr/>
        </p:nvSpPr>
        <p:spPr>
          <a:xfrm>
            <a:off x="1488587" y="3026850"/>
            <a:ext cx="5708700" cy="1110300"/>
          </a:xfrm>
          <a:prstGeom prst="rect">
            <a:avLst/>
          </a:prstGeom>
          <a:noFill/>
          <a:ln>
            <a:noFill/>
          </a:ln>
        </p:spPr>
        <p:txBody>
          <a:bodyPr anchorCtr="0" anchor="ctr" bIns="91425" lIns="91425" spcFirstLastPara="1" rIns="91425" wrap="square" tIns="91425">
            <a:noAutofit/>
          </a:bodyPr>
          <a:lstStyle/>
          <a:p>
            <a:pPr indent="0" lvl="0" marL="457200" rtl="0" algn="ctr">
              <a:lnSpc>
                <a:spcPct val="115000"/>
              </a:lnSpc>
              <a:spcBef>
                <a:spcPts val="0"/>
              </a:spcBef>
              <a:spcAft>
                <a:spcPts val="1600"/>
              </a:spcAft>
              <a:buNone/>
            </a:pPr>
            <a:r>
              <a:rPr b="1" lang="en" sz="1700">
                <a:latin typeface="Roboto"/>
                <a:ea typeface="Roboto"/>
                <a:cs typeface="Roboto"/>
                <a:sym typeface="Roboto"/>
              </a:rPr>
              <a:t>The tools we have been building for the past 50 years are oriented towards software engineering. </a:t>
            </a:r>
            <a:endParaRPr b="1" sz="1700">
              <a:latin typeface="Roboto"/>
              <a:ea typeface="Roboto"/>
              <a:cs typeface="Roboto"/>
              <a:sym typeface="Roboto"/>
            </a:endParaRPr>
          </a:p>
        </p:txBody>
      </p:sp>
      <p:sp>
        <p:nvSpPr>
          <p:cNvPr id="375" name="Google Shape;375;p40"/>
          <p:cNvSpPr/>
          <p:nvPr/>
        </p:nvSpPr>
        <p:spPr>
          <a:xfrm>
            <a:off x="37575" y="1902750"/>
            <a:ext cx="1637400" cy="669000"/>
          </a:xfrm>
          <a:prstGeom prst="homePlate">
            <a:avLst>
              <a:gd fmla="val 50000" name="adj"/>
            </a:avLst>
          </a:prstGeom>
          <a:solidFill>
            <a:srgbClr val="0944A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oboto"/>
                <a:ea typeface="Roboto"/>
                <a:cs typeface="Roboto"/>
                <a:sym typeface="Roboto"/>
              </a:rPr>
              <a:t>Development</a:t>
            </a:r>
            <a:endParaRPr>
              <a:solidFill>
                <a:srgbClr val="FFFFFF"/>
              </a:solidFill>
              <a:latin typeface="Roboto"/>
              <a:ea typeface="Roboto"/>
              <a:cs typeface="Roboto"/>
              <a:sym typeface="Roboto"/>
            </a:endParaRPr>
          </a:p>
        </p:txBody>
      </p:sp>
      <p:sp>
        <p:nvSpPr>
          <p:cNvPr id="376" name="Google Shape;376;p40"/>
          <p:cNvSpPr/>
          <p:nvPr/>
        </p:nvSpPr>
        <p:spPr>
          <a:xfrm>
            <a:off x="1289925" y="1902750"/>
            <a:ext cx="1637400" cy="669000"/>
          </a:xfrm>
          <a:prstGeom prst="chevron">
            <a:avLst>
              <a:gd fmla="val 50000" name="adj"/>
            </a:avLst>
          </a:prstGeom>
          <a:solidFill>
            <a:srgbClr val="0C58D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oboto"/>
                <a:ea typeface="Roboto"/>
                <a:cs typeface="Roboto"/>
                <a:sym typeface="Roboto"/>
              </a:rPr>
              <a:t>Commit</a:t>
            </a:r>
            <a:endParaRPr>
              <a:solidFill>
                <a:srgbClr val="FFFFFF"/>
              </a:solidFill>
              <a:latin typeface="Roboto"/>
              <a:ea typeface="Roboto"/>
              <a:cs typeface="Roboto"/>
              <a:sym typeface="Roboto"/>
            </a:endParaRPr>
          </a:p>
        </p:txBody>
      </p:sp>
      <p:sp>
        <p:nvSpPr>
          <p:cNvPr id="377" name="Google Shape;377;p40"/>
          <p:cNvSpPr/>
          <p:nvPr/>
        </p:nvSpPr>
        <p:spPr>
          <a:xfrm>
            <a:off x="2547062" y="1902525"/>
            <a:ext cx="1548900" cy="669000"/>
          </a:xfrm>
          <a:prstGeom prst="chevron">
            <a:avLst>
              <a:gd fmla="val 50000" name="adj"/>
            </a:avLst>
          </a:prstGeom>
          <a:solidFill>
            <a:srgbClr val="0D5DD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oboto"/>
                <a:ea typeface="Roboto"/>
                <a:cs typeface="Roboto"/>
                <a:sym typeface="Roboto"/>
              </a:rPr>
              <a:t>Build</a:t>
            </a:r>
            <a:endParaRPr>
              <a:solidFill>
                <a:srgbClr val="FFFFFF"/>
              </a:solidFill>
              <a:latin typeface="Roboto"/>
              <a:ea typeface="Roboto"/>
              <a:cs typeface="Roboto"/>
              <a:sym typeface="Roboto"/>
            </a:endParaRPr>
          </a:p>
        </p:txBody>
      </p:sp>
      <p:sp>
        <p:nvSpPr>
          <p:cNvPr id="378" name="Google Shape;378;p40"/>
          <p:cNvSpPr/>
          <p:nvPr/>
        </p:nvSpPr>
        <p:spPr>
          <a:xfrm>
            <a:off x="4774750" y="1902525"/>
            <a:ext cx="1637400" cy="669000"/>
          </a:xfrm>
          <a:prstGeom prst="chevron">
            <a:avLst>
              <a:gd fmla="val 50000" name="adj"/>
            </a:avLst>
          </a:prstGeom>
          <a:solidFill>
            <a:srgbClr val="307BF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oboto"/>
                <a:ea typeface="Roboto"/>
                <a:cs typeface="Roboto"/>
                <a:sym typeface="Roboto"/>
              </a:rPr>
              <a:t>Stage </a:t>
            </a:r>
            <a:endParaRPr>
              <a:solidFill>
                <a:srgbClr val="FFFFFF"/>
              </a:solidFill>
              <a:latin typeface="Roboto"/>
              <a:ea typeface="Roboto"/>
              <a:cs typeface="Roboto"/>
              <a:sym typeface="Roboto"/>
            </a:endParaRPr>
          </a:p>
        </p:txBody>
      </p:sp>
      <p:sp>
        <p:nvSpPr>
          <p:cNvPr id="379" name="Google Shape;379;p40"/>
          <p:cNvSpPr/>
          <p:nvPr/>
        </p:nvSpPr>
        <p:spPr>
          <a:xfrm>
            <a:off x="3732338" y="1902525"/>
            <a:ext cx="1379700" cy="669000"/>
          </a:xfrm>
          <a:prstGeom prst="chevron">
            <a:avLst>
              <a:gd fmla="val 50000" name="adj"/>
            </a:avLst>
          </a:prstGeom>
          <a:solidFill>
            <a:srgbClr val="0E65F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oboto"/>
                <a:ea typeface="Roboto"/>
                <a:cs typeface="Roboto"/>
                <a:sym typeface="Roboto"/>
              </a:rPr>
              <a:t>Test</a:t>
            </a:r>
            <a:endParaRPr>
              <a:solidFill>
                <a:srgbClr val="FFFFFF"/>
              </a:solidFill>
              <a:latin typeface="Roboto"/>
              <a:ea typeface="Roboto"/>
              <a:cs typeface="Roboto"/>
              <a:sym typeface="Roboto"/>
            </a:endParaRPr>
          </a:p>
        </p:txBody>
      </p:sp>
      <p:sp>
        <p:nvSpPr>
          <p:cNvPr id="380" name="Google Shape;380;p40"/>
          <p:cNvSpPr/>
          <p:nvPr/>
        </p:nvSpPr>
        <p:spPr>
          <a:xfrm>
            <a:off x="6039725" y="1902750"/>
            <a:ext cx="1637400" cy="669000"/>
          </a:xfrm>
          <a:prstGeom prst="chevron">
            <a:avLst>
              <a:gd fmla="val 50000" name="adj"/>
            </a:avLst>
          </a:prstGeom>
          <a:solidFill>
            <a:srgbClr val="A4C2F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oboto"/>
                <a:ea typeface="Roboto"/>
                <a:cs typeface="Roboto"/>
                <a:sym typeface="Roboto"/>
              </a:rPr>
              <a:t>Deploy</a:t>
            </a:r>
            <a:endParaRPr>
              <a:solidFill>
                <a:srgbClr val="FFFFFF"/>
              </a:solidFill>
              <a:latin typeface="Roboto"/>
              <a:ea typeface="Roboto"/>
              <a:cs typeface="Roboto"/>
              <a:sym typeface="Roboto"/>
            </a:endParaRPr>
          </a:p>
        </p:txBody>
      </p:sp>
      <p:sp>
        <p:nvSpPr>
          <p:cNvPr id="381" name="Google Shape;381;p40"/>
          <p:cNvSpPr/>
          <p:nvPr/>
        </p:nvSpPr>
        <p:spPr>
          <a:xfrm>
            <a:off x="7286875" y="1902525"/>
            <a:ext cx="1776600" cy="669000"/>
          </a:xfrm>
          <a:prstGeom prst="chevron">
            <a:avLst>
              <a:gd fmla="val 50000" name="adj"/>
            </a:avLst>
          </a:prstGeom>
          <a:solidFill>
            <a:srgbClr val="C9DAF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oboto"/>
                <a:ea typeface="Roboto"/>
                <a:cs typeface="Roboto"/>
                <a:sym typeface="Roboto"/>
              </a:rPr>
              <a:t>Production</a:t>
            </a:r>
            <a:endParaRPr>
              <a:solidFill>
                <a:srgbClr val="FFFFFF"/>
              </a:solidFill>
              <a:latin typeface="Roboto"/>
              <a:ea typeface="Roboto"/>
              <a:cs typeface="Roboto"/>
              <a:sym typeface="Roboto"/>
            </a:endParaRPr>
          </a:p>
        </p:txBody>
      </p:sp>
      <p:sp>
        <p:nvSpPr>
          <p:cNvPr id="382" name="Google Shape;382;p4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6" name="Shape 386"/>
        <p:cNvGrpSpPr/>
        <p:nvPr/>
      </p:nvGrpSpPr>
      <p:grpSpPr>
        <a:xfrm>
          <a:off x="0" y="0"/>
          <a:ext cx="0" cy="0"/>
          <a:chOff x="0" y="0"/>
          <a:chExt cx="0" cy="0"/>
        </a:xfrm>
      </p:grpSpPr>
      <p:pic>
        <p:nvPicPr>
          <p:cNvPr id="387" name="Google Shape;387;p41"/>
          <p:cNvPicPr preferRelativeResize="0"/>
          <p:nvPr/>
        </p:nvPicPr>
        <p:blipFill>
          <a:blip r:embed="rId3">
            <a:alphaModFix/>
          </a:blip>
          <a:stretch>
            <a:fillRect/>
          </a:stretch>
        </p:blipFill>
        <p:spPr>
          <a:xfrm>
            <a:off x="761125" y="1102850"/>
            <a:ext cx="7277000" cy="3818525"/>
          </a:xfrm>
          <a:prstGeom prst="rect">
            <a:avLst/>
          </a:prstGeom>
          <a:noFill/>
          <a:ln>
            <a:noFill/>
          </a:ln>
        </p:spPr>
      </p:pic>
      <p:sp>
        <p:nvSpPr>
          <p:cNvPr id="388" name="Google Shape;388;p41"/>
          <p:cNvSpPr txBox="1"/>
          <p:nvPr>
            <p:ph type="title"/>
          </p:nvPr>
        </p:nvSpPr>
        <p:spPr>
          <a:xfrm>
            <a:off x="278400" y="3105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rgbClr val="0B5394"/>
                </a:solidFill>
                <a:latin typeface="Roboto"/>
                <a:ea typeface="Roboto"/>
                <a:cs typeface="Roboto"/>
                <a:sym typeface="Roboto"/>
              </a:rPr>
              <a:t>Machine Learning Pipeline</a:t>
            </a:r>
            <a:endParaRPr>
              <a:solidFill>
                <a:srgbClr val="0B5394"/>
              </a:solidFill>
              <a:latin typeface="Roboto"/>
              <a:ea typeface="Roboto"/>
              <a:cs typeface="Roboto"/>
              <a:sym typeface="Roboto"/>
            </a:endParaRPr>
          </a:p>
          <a:p>
            <a:pPr indent="0" lvl="0" marL="0" rtl="0" algn="l">
              <a:spcBef>
                <a:spcPts val="0"/>
              </a:spcBef>
              <a:spcAft>
                <a:spcPts val="0"/>
              </a:spcAft>
              <a:buNone/>
            </a:pPr>
            <a:r>
              <a:t/>
            </a:r>
            <a:endParaRPr b="1">
              <a:solidFill>
                <a:srgbClr val="0B5394"/>
              </a:solidFill>
              <a:latin typeface="Roboto"/>
              <a:ea typeface="Roboto"/>
              <a:cs typeface="Roboto"/>
              <a:sym typeface="Roboto"/>
            </a:endParaRPr>
          </a:p>
        </p:txBody>
      </p:sp>
      <p:sp>
        <p:nvSpPr>
          <p:cNvPr id="389" name="Google Shape;389;p41"/>
          <p:cNvSpPr/>
          <p:nvPr/>
        </p:nvSpPr>
        <p:spPr>
          <a:xfrm>
            <a:off x="406550" y="883250"/>
            <a:ext cx="798900" cy="82200"/>
          </a:xfrm>
          <a:prstGeom prst="rect">
            <a:avLst/>
          </a:prstGeom>
          <a:solidFill>
            <a:srgbClr val="0B53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4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73" name="Shape 73"/>
        <p:cNvGrpSpPr/>
        <p:nvPr/>
      </p:nvGrpSpPr>
      <p:grpSpPr>
        <a:xfrm>
          <a:off x="0" y="0"/>
          <a:ext cx="0" cy="0"/>
          <a:chOff x="0" y="0"/>
          <a:chExt cx="0" cy="0"/>
        </a:xfrm>
      </p:grpSpPr>
      <p:sp>
        <p:nvSpPr>
          <p:cNvPr id="74" name="Google Shape;74;p15"/>
          <p:cNvSpPr txBox="1"/>
          <p:nvPr>
            <p:ph type="title"/>
          </p:nvPr>
        </p:nvSpPr>
        <p:spPr>
          <a:xfrm>
            <a:off x="278400" y="3105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0B5394"/>
                </a:solidFill>
                <a:latin typeface="Roboto"/>
                <a:ea typeface="Roboto"/>
                <a:cs typeface="Roboto"/>
                <a:sym typeface="Roboto"/>
              </a:rPr>
              <a:t>The Deep Learning Revolution</a:t>
            </a:r>
            <a:r>
              <a:rPr lang="en">
                <a:solidFill>
                  <a:srgbClr val="0B5394"/>
                </a:solidFill>
                <a:latin typeface="Roboto"/>
                <a:ea typeface="Roboto"/>
                <a:cs typeface="Roboto"/>
                <a:sym typeface="Roboto"/>
              </a:rPr>
              <a:t> </a:t>
            </a:r>
            <a:endParaRPr>
              <a:solidFill>
                <a:srgbClr val="0B5394"/>
              </a:solidFill>
              <a:latin typeface="Roboto"/>
              <a:ea typeface="Roboto"/>
              <a:cs typeface="Roboto"/>
              <a:sym typeface="Roboto"/>
            </a:endParaRPr>
          </a:p>
        </p:txBody>
      </p:sp>
      <p:sp>
        <p:nvSpPr>
          <p:cNvPr id="75" name="Google Shape;75;p15"/>
          <p:cNvSpPr txBox="1"/>
          <p:nvPr>
            <p:ph idx="1" type="body"/>
          </p:nvPr>
        </p:nvSpPr>
        <p:spPr>
          <a:xfrm>
            <a:off x="317425" y="1127500"/>
            <a:ext cx="45240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700">
                <a:latin typeface="Roboto Light"/>
                <a:ea typeface="Roboto Light"/>
                <a:cs typeface="Roboto Light"/>
                <a:sym typeface="Roboto Light"/>
              </a:rPr>
              <a:t>In recent years, we’ve seen Deep Learning methods significantly outperform major benchmarks</a:t>
            </a:r>
            <a:endParaRPr sz="1700">
              <a:latin typeface="Roboto Light"/>
              <a:ea typeface="Roboto Light"/>
              <a:cs typeface="Roboto Light"/>
              <a:sym typeface="Roboto Light"/>
            </a:endParaRPr>
          </a:p>
          <a:p>
            <a:pPr indent="0" lvl="0" marL="0" rtl="0" algn="l">
              <a:spcBef>
                <a:spcPts val="1600"/>
              </a:spcBef>
              <a:spcAft>
                <a:spcPts val="1600"/>
              </a:spcAft>
              <a:buNone/>
            </a:pPr>
            <a:r>
              <a:t/>
            </a:r>
            <a:endParaRPr sz="1700">
              <a:latin typeface="Roboto Light"/>
              <a:ea typeface="Roboto Light"/>
              <a:cs typeface="Roboto Light"/>
              <a:sym typeface="Roboto Light"/>
            </a:endParaRPr>
          </a:p>
        </p:txBody>
      </p:sp>
      <p:sp>
        <p:nvSpPr>
          <p:cNvPr id="76" name="Google Shape;76;p15"/>
          <p:cNvSpPr/>
          <p:nvPr/>
        </p:nvSpPr>
        <p:spPr>
          <a:xfrm>
            <a:off x="406550" y="883250"/>
            <a:ext cx="798900" cy="82200"/>
          </a:xfrm>
          <a:prstGeom prst="rect">
            <a:avLst/>
          </a:prstGeom>
          <a:solidFill>
            <a:srgbClr val="0B53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77" name="Google Shape;77;p15"/>
          <p:cNvPicPr preferRelativeResize="0"/>
          <p:nvPr/>
        </p:nvPicPr>
        <p:blipFill>
          <a:blip r:embed="rId3">
            <a:alphaModFix/>
          </a:blip>
          <a:stretch>
            <a:fillRect/>
          </a:stretch>
        </p:blipFill>
        <p:spPr>
          <a:xfrm>
            <a:off x="4618575" y="1231238"/>
            <a:ext cx="3883200" cy="2951225"/>
          </a:xfrm>
          <a:prstGeom prst="rect">
            <a:avLst/>
          </a:prstGeom>
          <a:noFill/>
          <a:ln>
            <a:noFill/>
          </a:ln>
        </p:spPr>
      </p:pic>
      <p:sp>
        <p:nvSpPr>
          <p:cNvPr id="78" name="Google Shape;78;p1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B5394"/>
        </a:solidFill>
      </p:bgPr>
    </p:bg>
    <p:spTree>
      <p:nvGrpSpPr>
        <p:cNvPr id="394" name="Shape 394"/>
        <p:cNvGrpSpPr/>
        <p:nvPr/>
      </p:nvGrpSpPr>
      <p:grpSpPr>
        <a:xfrm>
          <a:off x="0" y="0"/>
          <a:ext cx="0" cy="0"/>
          <a:chOff x="0" y="0"/>
          <a:chExt cx="0" cy="0"/>
        </a:xfrm>
      </p:grpSpPr>
      <p:sp>
        <p:nvSpPr>
          <p:cNvPr id="395" name="Google Shape;395;p42"/>
          <p:cNvSpPr txBox="1"/>
          <p:nvPr>
            <p:ph type="title"/>
          </p:nvPr>
        </p:nvSpPr>
        <p:spPr>
          <a:xfrm>
            <a:off x="394925" y="13128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Roboto"/>
                <a:ea typeface="Roboto"/>
                <a:cs typeface="Roboto"/>
                <a:sym typeface="Roboto"/>
              </a:rPr>
              <a:t>So what does the ideal solution look like?</a:t>
            </a:r>
            <a:endParaRPr b="1">
              <a:solidFill>
                <a:srgbClr val="FFFFFF"/>
              </a:solidFill>
              <a:latin typeface="Roboto"/>
              <a:ea typeface="Roboto"/>
              <a:cs typeface="Roboto"/>
              <a:sym typeface="Roboto"/>
            </a:endParaRPr>
          </a:p>
        </p:txBody>
      </p:sp>
      <p:sp>
        <p:nvSpPr>
          <p:cNvPr id="396" name="Google Shape;396;p42"/>
          <p:cNvSpPr txBox="1"/>
          <p:nvPr>
            <p:ph idx="1" type="body"/>
          </p:nvPr>
        </p:nvSpPr>
        <p:spPr>
          <a:xfrm>
            <a:off x="394925" y="2308675"/>
            <a:ext cx="7786500" cy="2320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FFFFFF"/>
              </a:buClr>
              <a:buSzPts val="1800"/>
              <a:buChar char="-"/>
            </a:pPr>
            <a:r>
              <a:rPr b="1" lang="en">
                <a:solidFill>
                  <a:srgbClr val="FFFFFF"/>
                </a:solidFill>
              </a:rPr>
              <a:t>Automated</a:t>
            </a:r>
            <a:r>
              <a:rPr lang="en">
                <a:solidFill>
                  <a:srgbClr val="FFFFFF"/>
                </a:solidFill>
              </a:rPr>
              <a:t>. Not manually enforced discipline </a:t>
            </a:r>
            <a:endParaRPr>
              <a:solidFill>
                <a:srgbClr val="FFFFFF"/>
              </a:solidFill>
            </a:endParaRPr>
          </a:p>
          <a:p>
            <a:pPr indent="-342900" lvl="0" marL="457200" rtl="0" algn="l">
              <a:spcBef>
                <a:spcPts val="0"/>
              </a:spcBef>
              <a:spcAft>
                <a:spcPts val="0"/>
              </a:spcAft>
              <a:buClr>
                <a:srgbClr val="FFFFFF"/>
              </a:buClr>
              <a:buSzPts val="1800"/>
              <a:buChar char="-"/>
            </a:pPr>
            <a:r>
              <a:rPr lang="en">
                <a:solidFill>
                  <a:srgbClr val="FFFFFF"/>
                </a:solidFill>
              </a:rPr>
              <a:t>Needs to foster the inherent creative iterative aspect of machine learning</a:t>
            </a:r>
            <a:endParaRPr>
              <a:solidFill>
                <a:srgbClr val="FFFFFF"/>
              </a:solidFill>
            </a:endParaRPr>
          </a:p>
          <a:p>
            <a:pPr indent="-342900" lvl="0" marL="457200" rtl="0" algn="l">
              <a:spcBef>
                <a:spcPts val="0"/>
              </a:spcBef>
              <a:spcAft>
                <a:spcPts val="0"/>
              </a:spcAft>
              <a:buClr>
                <a:srgbClr val="FFFFFF"/>
              </a:buClr>
              <a:buSzPts val="1800"/>
              <a:buChar char="-"/>
            </a:pPr>
            <a:r>
              <a:rPr lang="en">
                <a:solidFill>
                  <a:srgbClr val="FFFFFF"/>
                </a:solidFill>
              </a:rPr>
              <a:t>Works with any type of infrastructure, tool or library</a:t>
            </a:r>
            <a:endParaRPr>
              <a:solidFill>
                <a:srgbClr val="FFFFFF"/>
              </a:solidFill>
            </a:endParaRPr>
          </a:p>
          <a:p>
            <a:pPr indent="0" lvl="0" marL="0" rtl="0" algn="l">
              <a:spcBef>
                <a:spcPts val="1600"/>
              </a:spcBef>
              <a:spcAft>
                <a:spcPts val="0"/>
              </a:spcAft>
              <a:buClr>
                <a:srgbClr val="000000"/>
              </a:buClr>
              <a:buSzPts val="1100"/>
              <a:buFont typeface="Arial"/>
              <a:buNone/>
            </a:pPr>
            <a:r>
              <a:t/>
            </a:r>
            <a:endParaRPr>
              <a:solidFill>
                <a:srgbClr val="FFFFFF"/>
              </a:solidFill>
            </a:endParaRPr>
          </a:p>
          <a:p>
            <a:pPr indent="0" lvl="0" marL="457200" rtl="0" algn="l">
              <a:spcBef>
                <a:spcPts val="1600"/>
              </a:spcBef>
              <a:spcAft>
                <a:spcPts val="1600"/>
              </a:spcAft>
              <a:buNone/>
            </a:pPr>
            <a:r>
              <a:t/>
            </a:r>
            <a:endParaRPr>
              <a:solidFill>
                <a:srgbClr val="FFFFFF"/>
              </a:solidFill>
              <a:latin typeface="Roboto Light"/>
              <a:ea typeface="Roboto Light"/>
              <a:cs typeface="Roboto Light"/>
              <a:sym typeface="Roboto Light"/>
            </a:endParaRPr>
          </a:p>
        </p:txBody>
      </p:sp>
      <p:pic>
        <p:nvPicPr>
          <p:cNvPr id="397" name="Google Shape;397;p42"/>
          <p:cNvPicPr preferRelativeResize="0"/>
          <p:nvPr/>
        </p:nvPicPr>
        <p:blipFill>
          <a:blip r:embed="rId3">
            <a:alphaModFix/>
          </a:blip>
          <a:stretch>
            <a:fillRect/>
          </a:stretch>
        </p:blipFill>
        <p:spPr>
          <a:xfrm>
            <a:off x="7097450" y="1260975"/>
            <a:ext cx="709240" cy="676500"/>
          </a:xfrm>
          <a:prstGeom prst="rect">
            <a:avLst/>
          </a:prstGeom>
          <a:noFill/>
          <a:ln>
            <a:noFill/>
          </a:ln>
        </p:spPr>
      </p:pic>
      <p:sp>
        <p:nvSpPr>
          <p:cNvPr id="398" name="Google Shape;398;p4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2" name="Shape 402"/>
        <p:cNvGrpSpPr/>
        <p:nvPr/>
      </p:nvGrpSpPr>
      <p:grpSpPr>
        <a:xfrm>
          <a:off x="0" y="0"/>
          <a:ext cx="0" cy="0"/>
          <a:chOff x="0" y="0"/>
          <a:chExt cx="0" cy="0"/>
        </a:xfrm>
      </p:grpSpPr>
      <p:sp>
        <p:nvSpPr>
          <p:cNvPr id="403" name="Google Shape;403;p43"/>
          <p:cNvSpPr txBox="1"/>
          <p:nvPr>
            <p:ph type="title"/>
          </p:nvPr>
        </p:nvSpPr>
        <p:spPr>
          <a:xfrm>
            <a:off x="756825" y="1486550"/>
            <a:ext cx="33183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500">
                <a:solidFill>
                  <a:srgbClr val="000000"/>
                </a:solidFill>
                <a:latin typeface="Roboto"/>
                <a:ea typeface="Roboto"/>
                <a:cs typeface="Roboto"/>
                <a:sym typeface="Roboto"/>
              </a:rPr>
              <a:t>A solution for reproducibility will give you </a:t>
            </a:r>
            <a:r>
              <a:rPr b="1" lang="en" sz="2500">
                <a:solidFill>
                  <a:srgbClr val="000000"/>
                </a:solidFill>
                <a:latin typeface="Roboto"/>
                <a:ea typeface="Roboto"/>
                <a:cs typeface="Roboto"/>
                <a:sym typeface="Roboto"/>
              </a:rPr>
              <a:t>much more </a:t>
            </a:r>
            <a:r>
              <a:rPr lang="en" sz="2500">
                <a:solidFill>
                  <a:srgbClr val="000000"/>
                </a:solidFill>
                <a:latin typeface="Roboto"/>
                <a:ea typeface="Roboto"/>
                <a:cs typeface="Roboto"/>
                <a:sym typeface="Roboto"/>
              </a:rPr>
              <a:t>than just that...</a:t>
            </a:r>
            <a:endParaRPr sz="2500">
              <a:solidFill>
                <a:srgbClr val="000000"/>
              </a:solidFill>
              <a:latin typeface="Roboto"/>
              <a:ea typeface="Roboto"/>
              <a:cs typeface="Roboto"/>
              <a:sym typeface="Roboto"/>
            </a:endParaRPr>
          </a:p>
          <a:p>
            <a:pPr indent="0" lvl="0" marL="0" rtl="0" algn="l">
              <a:spcBef>
                <a:spcPts val="0"/>
              </a:spcBef>
              <a:spcAft>
                <a:spcPts val="0"/>
              </a:spcAft>
              <a:buNone/>
            </a:pPr>
            <a:r>
              <a:t/>
            </a:r>
            <a:endParaRPr sz="2500">
              <a:solidFill>
                <a:srgbClr val="000000"/>
              </a:solidFill>
              <a:latin typeface="Roboto Medium"/>
              <a:ea typeface="Roboto Medium"/>
              <a:cs typeface="Roboto Medium"/>
              <a:sym typeface="Roboto Medium"/>
            </a:endParaRPr>
          </a:p>
          <a:p>
            <a:pPr indent="0" lvl="0" marL="0" rtl="0" algn="l">
              <a:spcBef>
                <a:spcPts val="0"/>
              </a:spcBef>
              <a:spcAft>
                <a:spcPts val="0"/>
              </a:spcAft>
              <a:buNone/>
            </a:pPr>
            <a:r>
              <a:t/>
            </a:r>
            <a:endParaRPr sz="2500">
              <a:solidFill>
                <a:srgbClr val="000000"/>
              </a:solidFill>
              <a:latin typeface="Roboto Medium"/>
              <a:ea typeface="Roboto Medium"/>
              <a:cs typeface="Roboto Medium"/>
              <a:sym typeface="Roboto Medium"/>
            </a:endParaRPr>
          </a:p>
        </p:txBody>
      </p:sp>
      <p:sp>
        <p:nvSpPr>
          <p:cNvPr id="404" name="Google Shape;404;p43"/>
          <p:cNvSpPr/>
          <p:nvPr/>
        </p:nvSpPr>
        <p:spPr>
          <a:xfrm>
            <a:off x="5501325" y="645700"/>
            <a:ext cx="1734600" cy="613800"/>
          </a:xfrm>
          <a:prstGeom prst="roundRect">
            <a:avLst>
              <a:gd fmla="val 16667" name="adj"/>
            </a:avLst>
          </a:prstGeom>
          <a:solidFill>
            <a:srgbClr val="0B539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300">
                <a:solidFill>
                  <a:srgbClr val="FFFFFF"/>
                </a:solidFill>
                <a:latin typeface="Roboto"/>
                <a:ea typeface="Roboto"/>
                <a:cs typeface="Roboto"/>
                <a:sym typeface="Roboto"/>
              </a:rPr>
              <a:t>Conduct meta analysis </a:t>
            </a:r>
            <a:endParaRPr b="1" sz="1300">
              <a:solidFill>
                <a:srgbClr val="FFFFFF"/>
              </a:solidFill>
              <a:latin typeface="Roboto"/>
              <a:ea typeface="Roboto"/>
              <a:cs typeface="Roboto"/>
              <a:sym typeface="Roboto"/>
            </a:endParaRPr>
          </a:p>
        </p:txBody>
      </p:sp>
      <p:sp>
        <p:nvSpPr>
          <p:cNvPr id="405" name="Google Shape;405;p43"/>
          <p:cNvSpPr/>
          <p:nvPr/>
        </p:nvSpPr>
        <p:spPr>
          <a:xfrm>
            <a:off x="5501325" y="1346100"/>
            <a:ext cx="1734600" cy="613800"/>
          </a:xfrm>
          <a:prstGeom prst="roundRect">
            <a:avLst>
              <a:gd fmla="val 16667" name="adj"/>
            </a:avLst>
          </a:prstGeom>
          <a:solidFill>
            <a:srgbClr val="0B539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300">
                <a:solidFill>
                  <a:srgbClr val="FFFFFF"/>
                </a:solidFill>
                <a:latin typeface="Roboto"/>
                <a:ea typeface="Roboto"/>
                <a:cs typeface="Roboto"/>
                <a:sym typeface="Roboto"/>
              </a:rPr>
              <a:t>Increased visibility </a:t>
            </a:r>
            <a:endParaRPr b="1" sz="1300">
              <a:solidFill>
                <a:srgbClr val="FFFFFF"/>
              </a:solidFill>
              <a:latin typeface="Roboto"/>
              <a:ea typeface="Roboto"/>
              <a:cs typeface="Roboto"/>
              <a:sym typeface="Roboto"/>
            </a:endParaRPr>
          </a:p>
        </p:txBody>
      </p:sp>
      <p:sp>
        <p:nvSpPr>
          <p:cNvPr id="406" name="Google Shape;406;p43"/>
          <p:cNvSpPr/>
          <p:nvPr/>
        </p:nvSpPr>
        <p:spPr>
          <a:xfrm>
            <a:off x="5528925" y="2117025"/>
            <a:ext cx="1734600" cy="657000"/>
          </a:xfrm>
          <a:prstGeom prst="roundRect">
            <a:avLst>
              <a:gd fmla="val 16667" name="adj"/>
            </a:avLst>
          </a:prstGeom>
          <a:solidFill>
            <a:srgbClr val="0B539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300">
                <a:solidFill>
                  <a:srgbClr val="FFFFFF"/>
                </a:solidFill>
                <a:latin typeface="Roboto"/>
                <a:ea typeface="Roboto"/>
                <a:cs typeface="Roboto"/>
                <a:sym typeface="Roboto"/>
              </a:rPr>
              <a:t>Collaboration</a:t>
            </a:r>
            <a:endParaRPr b="1" sz="1300">
              <a:solidFill>
                <a:srgbClr val="FFFFFF"/>
              </a:solidFill>
              <a:latin typeface="Roboto"/>
              <a:ea typeface="Roboto"/>
              <a:cs typeface="Roboto"/>
              <a:sym typeface="Roboto"/>
            </a:endParaRPr>
          </a:p>
        </p:txBody>
      </p:sp>
      <p:sp>
        <p:nvSpPr>
          <p:cNvPr id="407" name="Google Shape;407;p43"/>
          <p:cNvSpPr/>
          <p:nvPr/>
        </p:nvSpPr>
        <p:spPr>
          <a:xfrm>
            <a:off x="5515125" y="2931350"/>
            <a:ext cx="1734600" cy="715500"/>
          </a:xfrm>
          <a:prstGeom prst="roundRect">
            <a:avLst>
              <a:gd fmla="val 16667" name="adj"/>
            </a:avLst>
          </a:prstGeom>
          <a:solidFill>
            <a:srgbClr val="0B539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300">
                <a:solidFill>
                  <a:srgbClr val="FFFFFF"/>
                </a:solidFill>
                <a:latin typeface="Roboto"/>
                <a:ea typeface="Roboto"/>
                <a:cs typeface="Roboto"/>
                <a:sym typeface="Roboto"/>
              </a:rPr>
              <a:t>Easy comparison</a:t>
            </a:r>
            <a:endParaRPr b="1" sz="1300">
              <a:solidFill>
                <a:srgbClr val="FFFFFF"/>
              </a:solidFill>
              <a:latin typeface="Roboto"/>
              <a:ea typeface="Roboto"/>
              <a:cs typeface="Roboto"/>
              <a:sym typeface="Roboto"/>
            </a:endParaRPr>
          </a:p>
        </p:txBody>
      </p:sp>
      <p:sp>
        <p:nvSpPr>
          <p:cNvPr id="408" name="Google Shape;408;p43"/>
          <p:cNvSpPr/>
          <p:nvPr/>
        </p:nvSpPr>
        <p:spPr>
          <a:xfrm>
            <a:off x="5542475" y="3794500"/>
            <a:ext cx="1734600" cy="613800"/>
          </a:xfrm>
          <a:prstGeom prst="roundRect">
            <a:avLst>
              <a:gd fmla="val 16667" name="adj"/>
            </a:avLst>
          </a:prstGeom>
          <a:solidFill>
            <a:srgbClr val="0B539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300">
                <a:solidFill>
                  <a:srgbClr val="FFFFFF"/>
                </a:solidFill>
                <a:latin typeface="Roboto"/>
                <a:ea typeface="Roboto"/>
                <a:cs typeface="Roboto"/>
                <a:sym typeface="Roboto"/>
              </a:rPr>
              <a:t>Efficient debugging</a:t>
            </a:r>
            <a:endParaRPr b="1" sz="1300">
              <a:solidFill>
                <a:srgbClr val="FFFFFF"/>
              </a:solidFill>
              <a:latin typeface="Roboto"/>
              <a:ea typeface="Roboto"/>
              <a:cs typeface="Roboto"/>
              <a:sym typeface="Roboto"/>
            </a:endParaRPr>
          </a:p>
        </p:txBody>
      </p:sp>
      <p:sp>
        <p:nvSpPr>
          <p:cNvPr id="409" name="Google Shape;409;p43"/>
          <p:cNvSpPr txBox="1"/>
          <p:nvPr>
            <p:ph type="title"/>
          </p:nvPr>
        </p:nvSpPr>
        <p:spPr>
          <a:xfrm>
            <a:off x="3703400" y="-131650"/>
            <a:ext cx="33183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0000">
                <a:solidFill>
                  <a:schemeClr val="dk2"/>
                </a:solidFill>
                <a:latin typeface="Roboto Thin"/>
                <a:ea typeface="Roboto Thin"/>
                <a:cs typeface="Roboto Thin"/>
                <a:sym typeface="Roboto Thin"/>
              </a:rPr>
              <a:t>{</a:t>
            </a:r>
            <a:endParaRPr sz="30000">
              <a:solidFill>
                <a:schemeClr val="dk2"/>
              </a:solidFill>
              <a:latin typeface="Roboto Thin"/>
              <a:ea typeface="Roboto Thin"/>
              <a:cs typeface="Roboto Thin"/>
              <a:sym typeface="Roboto Thin"/>
            </a:endParaRPr>
          </a:p>
        </p:txBody>
      </p:sp>
      <p:sp>
        <p:nvSpPr>
          <p:cNvPr id="410" name="Google Shape;410;p4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4" name="Shape 414"/>
        <p:cNvGrpSpPr/>
        <p:nvPr/>
      </p:nvGrpSpPr>
      <p:grpSpPr>
        <a:xfrm>
          <a:off x="0" y="0"/>
          <a:ext cx="0" cy="0"/>
          <a:chOff x="0" y="0"/>
          <a:chExt cx="0" cy="0"/>
        </a:xfrm>
      </p:grpSpPr>
      <p:pic>
        <p:nvPicPr>
          <p:cNvPr id="415" name="Google Shape;415;p44"/>
          <p:cNvPicPr preferRelativeResize="0"/>
          <p:nvPr/>
        </p:nvPicPr>
        <p:blipFill>
          <a:blip r:embed="rId3">
            <a:alphaModFix/>
          </a:blip>
          <a:stretch>
            <a:fillRect/>
          </a:stretch>
        </p:blipFill>
        <p:spPr>
          <a:xfrm>
            <a:off x="100750" y="1072500"/>
            <a:ext cx="8942500" cy="3287324"/>
          </a:xfrm>
          <a:prstGeom prst="rect">
            <a:avLst/>
          </a:prstGeom>
          <a:noFill/>
          <a:ln>
            <a:noFill/>
          </a:ln>
        </p:spPr>
      </p:pic>
      <p:sp>
        <p:nvSpPr>
          <p:cNvPr id="416" name="Google Shape;416;p44"/>
          <p:cNvSpPr txBox="1"/>
          <p:nvPr>
            <p:ph type="title"/>
          </p:nvPr>
        </p:nvSpPr>
        <p:spPr>
          <a:xfrm>
            <a:off x="278400" y="3105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rgbClr val="0B5394"/>
                </a:solidFill>
                <a:latin typeface="Roboto"/>
                <a:ea typeface="Roboto"/>
                <a:cs typeface="Roboto"/>
                <a:sym typeface="Roboto"/>
              </a:rPr>
              <a:t>Hyperparameter space</a:t>
            </a:r>
            <a:endParaRPr>
              <a:solidFill>
                <a:srgbClr val="0B5394"/>
              </a:solidFill>
              <a:latin typeface="Roboto"/>
              <a:ea typeface="Roboto"/>
              <a:cs typeface="Roboto"/>
              <a:sym typeface="Roboto"/>
            </a:endParaRPr>
          </a:p>
          <a:p>
            <a:pPr indent="0" lvl="0" marL="0" rtl="0" algn="l">
              <a:spcBef>
                <a:spcPts val="0"/>
              </a:spcBef>
              <a:spcAft>
                <a:spcPts val="0"/>
              </a:spcAft>
              <a:buNone/>
            </a:pPr>
            <a:r>
              <a:t/>
            </a:r>
            <a:endParaRPr b="1">
              <a:solidFill>
                <a:srgbClr val="0B5394"/>
              </a:solidFill>
              <a:latin typeface="Roboto"/>
              <a:ea typeface="Roboto"/>
              <a:cs typeface="Roboto"/>
              <a:sym typeface="Roboto"/>
            </a:endParaRPr>
          </a:p>
        </p:txBody>
      </p:sp>
      <p:sp>
        <p:nvSpPr>
          <p:cNvPr id="417" name="Google Shape;417;p44"/>
          <p:cNvSpPr/>
          <p:nvPr/>
        </p:nvSpPr>
        <p:spPr>
          <a:xfrm>
            <a:off x="406550" y="883250"/>
            <a:ext cx="798900" cy="82200"/>
          </a:xfrm>
          <a:prstGeom prst="rect">
            <a:avLst/>
          </a:prstGeom>
          <a:solidFill>
            <a:srgbClr val="0B53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18" name="Google Shape;418;p44"/>
          <p:cNvPicPr preferRelativeResize="0"/>
          <p:nvPr/>
        </p:nvPicPr>
        <p:blipFill>
          <a:blip r:embed="rId4">
            <a:alphaModFix/>
          </a:blip>
          <a:stretch>
            <a:fillRect/>
          </a:stretch>
        </p:blipFill>
        <p:spPr>
          <a:xfrm>
            <a:off x="261375" y="3913588"/>
            <a:ext cx="639274" cy="367785"/>
          </a:xfrm>
          <a:prstGeom prst="rect">
            <a:avLst/>
          </a:prstGeom>
          <a:noFill/>
          <a:ln>
            <a:noFill/>
          </a:ln>
        </p:spPr>
      </p:pic>
      <p:sp>
        <p:nvSpPr>
          <p:cNvPr id="419" name="Google Shape;419;p44"/>
          <p:cNvSpPr/>
          <p:nvPr/>
        </p:nvSpPr>
        <p:spPr>
          <a:xfrm>
            <a:off x="6475075" y="2556300"/>
            <a:ext cx="953100" cy="367800"/>
          </a:xfrm>
          <a:prstGeom prst="rect">
            <a:avLst/>
          </a:prstGeom>
          <a:noFill/>
          <a:ln cap="flat" cmpd="sng" w="38100">
            <a:solidFill>
              <a:srgbClr val="00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4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spTree>
      <p:nvGrpSpPr>
        <p:cNvPr id="424" name="Shape 424"/>
        <p:cNvGrpSpPr/>
        <p:nvPr/>
      </p:nvGrpSpPr>
      <p:grpSpPr>
        <a:xfrm>
          <a:off x="0" y="0"/>
          <a:ext cx="0" cy="0"/>
          <a:chOff x="0" y="0"/>
          <a:chExt cx="0" cy="0"/>
        </a:xfrm>
      </p:grpSpPr>
      <p:sp>
        <p:nvSpPr>
          <p:cNvPr id="425" name="Google Shape;425;p45"/>
          <p:cNvSpPr txBox="1"/>
          <p:nvPr>
            <p:ph idx="1" type="body"/>
          </p:nvPr>
        </p:nvSpPr>
        <p:spPr>
          <a:xfrm>
            <a:off x="363575" y="1094100"/>
            <a:ext cx="2463300" cy="5727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en" sz="2000">
                <a:solidFill>
                  <a:srgbClr val="000000"/>
                </a:solidFill>
                <a:latin typeface="Roboto"/>
                <a:ea typeface="Roboto"/>
                <a:cs typeface="Roboto"/>
                <a:sym typeface="Roboto"/>
              </a:rPr>
              <a:t>Top companies are building out internal solutions for this problem</a:t>
            </a:r>
            <a:endParaRPr b="1" sz="2000">
              <a:solidFill>
                <a:srgbClr val="000000"/>
              </a:solidFill>
              <a:latin typeface="Roboto"/>
              <a:ea typeface="Roboto"/>
              <a:cs typeface="Roboto"/>
              <a:sym typeface="Roboto"/>
            </a:endParaRPr>
          </a:p>
        </p:txBody>
      </p:sp>
      <p:pic>
        <p:nvPicPr>
          <p:cNvPr id="426" name="Google Shape;426;p45"/>
          <p:cNvPicPr preferRelativeResize="0"/>
          <p:nvPr/>
        </p:nvPicPr>
        <p:blipFill>
          <a:blip r:embed="rId3">
            <a:alphaModFix/>
          </a:blip>
          <a:stretch>
            <a:fillRect/>
          </a:stretch>
        </p:blipFill>
        <p:spPr>
          <a:xfrm>
            <a:off x="3291425" y="196996"/>
            <a:ext cx="5135922" cy="3654751"/>
          </a:xfrm>
          <a:prstGeom prst="rect">
            <a:avLst/>
          </a:prstGeom>
          <a:noFill/>
          <a:ln>
            <a:noFill/>
          </a:ln>
        </p:spPr>
      </p:pic>
      <p:sp>
        <p:nvSpPr>
          <p:cNvPr id="427" name="Google Shape;427;p45"/>
          <p:cNvSpPr/>
          <p:nvPr/>
        </p:nvSpPr>
        <p:spPr>
          <a:xfrm>
            <a:off x="4167150" y="1180500"/>
            <a:ext cx="3294600" cy="486300"/>
          </a:xfrm>
          <a:prstGeom prst="rect">
            <a:avLst/>
          </a:prstGeom>
          <a:noFill/>
          <a:ln cap="flat" cmpd="sng" w="38100">
            <a:solidFill>
              <a:srgbClr val="FFD9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28" name="Google Shape;428;p45"/>
          <p:cNvPicPr preferRelativeResize="0"/>
          <p:nvPr/>
        </p:nvPicPr>
        <p:blipFill>
          <a:blip r:embed="rId4">
            <a:alphaModFix/>
          </a:blip>
          <a:stretch>
            <a:fillRect/>
          </a:stretch>
        </p:blipFill>
        <p:spPr>
          <a:xfrm>
            <a:off x="2695313" y="1543346"/>
            <a:ext cx="5368623" cy="3450623"/>
          </a:xfrm>
          <a:prstGeom prst="rect">
            <a:avLst/>
          </a:prstGeom>
          <a:noFill/>
          <a:ln>
            <a:noFill/>
          </a:ln>
        </p:spPr>
      </p:pic>
      <p:sp>
        <p:nvSpPr>
          <p:cNvPr id="429" name="Google Shape;429;p45"/>
          <p:cNvSpPr/>
          <p:nvPr/>
        </p:nvSpPr>
        <p:spPr>
          <a:xfrm>
            <a:off x="3062063" y="3427246"/>
            <a:ext cx="3467400" cy="968400"/>
          </a:xfrm>
          <a:prstGeom prst="rect">
            <a:avLst/>
          </a:prstGeom>
          <a:noFill/>
          <a:ln cap="flat" cmpd="sng" w="38100">
            <a:solidFill>
              <a:srgbClr val="FFD9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 name="Google Shape;430;p4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B5394"/>
        </a:solidFill>
      </p:bgPr>
    </p:bg>
    <p:spTree>
      <p:nvGrpSpPr>
        <p:cNvPr id="434" name="Shape 434"/>
        <p:cNvGrpSpPr/>
        <p:nvPr/>
      </p:nvGrpSpPr>
      <p:grpSpPr>
        <a:xfrm>
          <a:off x="0" y="0"/>
          <a:ext cx="0" cy="0"/>
          <a:chOff x="0" y="0"/>
          <a:chExt cx="0" cy="0"/>
        </a:xfrm>
      </p:grpSpPr>
      <p:sp>
        <p:nvSpPr>
          <p:cNvPr id="435" name="Google Shape;435;p46"/>
          <p:cNvSpPr txBox="1"/>
          <p:nvPr/>
        </p:nvSpPr>
        <p:spPr>
          <a:xfrm>
            <a:off x="668875" y="737325"/>
            <a:ext cx="6746400" cy="33912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1800">
                <a:solidFill>
                  <a:schemeClr val="lt1"/>
                </a:solidFill>
                <a:latin typeface="Roboto"/>
                <a:ea typeface="Roboto"/>
                <a:cs typeface="Roboto"/>
                <a:sym typeface="Roboto"/>
              </a:rPr>
              <a:t>In the near future, these machine learning tools and processes will become </a:t>
            </a:r>
            <a:r>
              <a:rPr b="1" lang="en" sz="1800">
                <a:solidFill>
                  <a:schemeClr val="lt1"/>
                </a:solidFill>
                <a:latin typeface="Roboto"/>
                <a:ea typeface="Roboto"/>
                <a:cs typeface="Roboto"/>
                <a:sym typeface="Roboto"/>
              </a:rPr>
              <a:t>standardized</a:t>
            </a:r>
            <a:r>
              <a:rPr lang="en" sz="1800">
                <a:solidFill>
                  <a:schemeClr val="lt1"/>
                </a:solidFill>
                <a:latin typeface="Roboto"/>
                <a:ea typeface="Roboto"/>
                <a:cs typeface="Roboto"/>
                <a:sym typeface="Roboto"/>
              </a:rPr>
              <a:t>.</a:t>
            </a:r>
            <a:endParaRPr sz="1800">
              <a:solidFill>
                <a:schemeClr val="lt1"/>
              </a:solidFill>
              <a:latin typeface="Roboto"/>
              <a:ea typeface="Roboto"/>
              <a:cs typeface="Roboto"/>
              <a:sym typeface="Roboto"/>
            </a:endParaRPr>
          </a:p>
          <a:p>
            <a:pPr indent="0" lvl="0" marL="0" rtl="0" algn="l">
              <a:lnSpc>
                <a:spcPct val="115000"/>
              </a:lnSpc>
              <a:spcBef>
                <a:spcPts val="1600"/>
              </a:spcBef>
              <a:spcAft>
                <a:spcPts val="0"/>
              </a:spcAft>
              <a:buNone/>
            </a:pPr>
            <a:r>
              <a:t/>
            </a:r>
            <a:endParaRPr sz="1800">
              <a:solidFill>
                <a:schemeClr val="lt1"/>
              </a:solidFill>
              <a:latin typeface="Roboto"/>
              <a:ea typeface="Roboto"/>
              <a:cs typeface="Roboto"/>
              <a:sym typeface="Roboto"/>
            </a:endParaRPr>
          </a:p>
          <a:p>
            <a:pPr indent="0" lvl="0" marL="0" rtl="0" algn="l">
              <a:lnSpc>
                <a:spcPct val="115000"/>
              </a:lnSpc>
              <a:spcBef>
                <a:spcPts val="1600"/>
              </a:spcBef>
              <a:spcAft>
                <a:spcPts val="0"/>
              </a:spcAft>
              <a:buNone/>
            </a:pPr>
            <a:r>
              <a:rPr lang="en" sz="1800">
                <a:solidFill>
                  <a:schemeClr val="lt1"/>
                </a:solidFill>
                <a:latin typeface="Roboto"/>
                <a:ea typeface="Roboto"/>
                <a:cs typeface="Roboto"/>
                <a:sym typeface="Roboto"/>
              </a:rPr>
              <a:t>Your adoption (or not) will impact your team’s productivity, your success with candidates, and ultimately, your company’s competitive advantage.</a:t>
            </a:r>
            <a:endParaRPr sz="1800">
              <a:solidFill>
                <a:schemeClr val="lt1"/>
              </a:solidFill>
              <a:latin typeface="Roboto"/>
              <a:ea typeface="Roboto"/>
              <a:cs typeface="Roboto"/>
              <a:sym typeface="Roboto"/>
            </a:endParaRPr>
          </a:p>
          <a:p>
            <a:pPr indent="0" lvl="0" marL="0" rtl="0" algn="l">
              <a:spcBef>
                <a:spcPts val="1600"/>
              </a:spcBef>
              <a:spcAft>
                <a:spcPts val="0"/>
              </a:spcAft>
              <a:buNone/>
            </a:pPr>
            <a:r>
              <a:t/>
            </a:r>
            <a:endParaRPr b="1" sz="2200">
              <a:solidFill>
                <a:schemeClr val="lt1"/>
              </a:solidFill>
              <a:latin typeface="Roboto"/>
              <a:ea typeface="Roboto"/>
              <a:cs typeface="Roboto"/>
              <a:sym typeface="Roboto"/>
            </a:endParaRPr>
          </a:p>
        </p:txBody>
      </p:sp>
      <p:sp>
        <p:nvSpPr>
          <p:cNvPr id="436" name="Google Shape;436;p4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0" name="Shape 440"/>
        <p:cNvGrpSpPr/>
        <p:nvPr/>
      </p:nvGrpSpPr>
      <p:grpSpPr>
        <a:xfrm>
          <a:off x="0" y="0"/>
          <a:ext cx="0" cy="0"/>
          <a:chOff x="0" y="0"/>
          <a:chExt cx="0" cy="0"/>
        </a:xfrm>
      </p:grpSpPr>
      <p:sp>
        <p:nvSpPr>
          <p:cNvPr id="441" name="Google Shape;441;p47"/>
          <p:cNvSpPr/>
          <p:nvPr/>
        </p:nvSpPr>
        <p:spPr>
          <a:xfrm>
            <a:off x="514725" y="959450"/>
            <a:ext cx="2814300" cy="82200"/>
          </a:xfrm>
          <a:prstGeom prst="rect">
            <a:avLst/>
          </a:prstGeom>
          <a:solidFill>
            <a:srgbClr val="0B53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p47"/>
          <p:cNvSpPr txBox="1"/>
          <p:nvPr>
            <p:ph idx="4294967295" type="title"/>
          </p:nvPr>
        </p:nvSpPr>
        <p:spPr>
          <a:xfrm>
            <a:off x="441625" y="1041775"/>
            <a:ext cx="7796700" cy="572700"/>
          </a:xfrm>
          <a:prstGeom prst="rect">
            <a:avLst/>
          </a:prstGeom>
        </p:spPr>
        <p:txBody>
          <a:bodyPr anchorCtr="0" anchor="t" bIns="91425" lIns="91425" spcFirstLastPara="1" rIns="0" wrap="square" tIns="91425">
            <a:noAutofit/>
          </a:bodyPr>
          <a:lstStyle/>
          <a:p>
            <a:pPr indent="0" lvl="0" marL="0" rtl="0" algn="l">
              <a:lnSpc>
                <a:spcPct val="115000"/>
              </a:lnSpc>
              <a:spcBef>
                <a:spcPts val="0"/>
              </a:spcBef>
              <a:spcAft>
                <a:spcPts val="0"/>
              </a:spcAft>
              <a:buNone/>
            </a:pPr>
            <a:r>
              <a:rPr lang="en">
                <a:latin typeface="Roboto"/>
                <a:ea typeface="Roboto"/>
                <a:cs typeface="Roboto"/>
                <a:sym typeface="Roboto"/>
              </a:rPr>
              <a:t>Thank you for attending!</a:t>
            </a:r>
            <a:endParaRPr b="1">
              <a:latin typeface="Roboto"/>
              <a:ea typeface="Roboto"/>
              <a:cs typeface="Roboto"/>
              <a:sym typeface="Roboto"/>
            </a:endParaRPr>
          </a:p>
          <a:p>
            <a:pPr indent="0" lvl="0" marL="0" rtl="0" algn="l">
              <a:lnSpc>
                <a:spcPct val="115000"/>
              </a:lnSpc>
              <a:spcBef>
                <a:spcPts val="0"/>
              </a:spcBef>
              <a:spcAft>
                <a:spcPts val="0"/>
              </a:spcAft>
              <a:buNone/>
            </a:pPr>
            <a:r>
              <a:rPr b="1" lang="en">
                <a:latin typeface="Roboto"/>
                <a:ea typeface="Roboto"/>
                <a:cs typeface="Roboto"/>
                <a:sym typeface="Roboto"/>
              </a:rPr>
              <a:t>Questions?</a:t>
            </a:r>
            <a:endParaRPr b="1" sz="2700">
              <a:solidFill>
                <a:srgbClr val="000000"/>
              </a:solidFill>
              <a:latin typeface="Roboto"/>
              <a:ea typeface="Roboto"/>
              <a:cs typeface="Roboto"/>
              <a:sym typeface="Roboto"/>
            </a:endParaRPr>
          </a:p>
        </p:txBody>
      </p:sp>
      <p:sp>
        <p:nvSpPr>
          <p:cNvPr id="443" name="Google Shape;443;p47"/>
          <p:cNvSpPr txBox="1"/>
          <p:nvPr/>
        </p:nvSpPr>
        <p:spPr>
          <a:xfrm>
            <a:off x="514725" y="3371725"/>
            <a:ext cx="6132000" cy="1112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800">
                <a:solidFill>
                  <a:schemeClr val="dk1"/>
                </a:solidFill>
                <a:highlight>
                  <a:srgbClr val="FFE599"/>
                </a:highlight>
                <a:latin typeface="Roboto"/>
                <a:ea typeface="Roboto"/>
                <a:cs typeface="Roboto"/>
                <a:sym typeface="Roboto"/>
              </a:rPr>
              <a:t>Office Hours </a:t>
            </a:r>
            <a:r>
              <a:rPr b="1" lang="en" sz="2800">
                <a:solidFill>
                  <a:schemeClr val="dk1"/>
                </a:solidFill>
                <a:latin typeface="Roboto"/>
                <a:ea typeface="Roboto"/>
                <a:cs typeface="Roboto"/>
                <a:sym typeface="Roboto"/>
              </a:rPr>
              <a:t>@ 2-2:40 PM </a:t>
            </a:r>
            <a:endParaRPr b="1" sz="2800">
              <a:solidFill>
                <a:schemeClr val="dk1"/>
              </a:solidFill>
              <a:latin typeface="Roboto"/>
              <a:ea typeface="Roboto"/>
              <a:cs typeface="Roboto"/>
              <a:sym typeface="Roboto"/>
            </a:endParaRPr>
          </a:p>
          <a:p>
            <a:pPr indent="0" lvl="0" marL="0" rtl="0" algn="l">
              <a:spcBef>
                <a:spcPts val="0"/>
              </a:spcBef>
              <a:spcAft>
                <a:spcPts val="0"/>
              </a:spcAft>
              <a:buNone/>
            </a:pPr>
            <a:r>
              <a:rPr b="1" lang="en" sz="2800">
                <a:solidFill>
                  <a:schemeClr val="dk1"/>
                </a:solidFill>
                <a:highlight>
                  <a:srgbClr val="FFE599"/>
                </a:highlight>
                <a:latin typeface="Roboto"/>
                <a:ea typeface="Roboto"/>
                <a:cs typeface="Roboto"/>
                <a:sym typeface="Roboto"/>
              </a:rPr>
              <a:t>Email:</a:t>
            </a:r>
            <a:r>
              <a:rPr b="1" lang="en" sz="2800">
                <a:latin typeface="Roboto"/>
                <a:ea typeface="Roboto"/>
                <a:cs typeface="Roboto"/>
                <a:sym typeface="Roboto"/>
              </a:rPr>
              <a:t> gideon@comet-ml.com</a:t>
            </a:r>
            <a:endParaRPr/>
          </a:p>
        </p:txBody>
      </p:sp>
      <p:sp>
        <p:nvSpPr>
          <p:cNvPr id="444" name="Google Shape;444;p4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2" name="Shape 82"/>
        <p:cNvGrpSpPr/>
        <p:nvPr/>
      </p:nvGrpSpPr>
      <p:grpSpPr>
        <a:xfrm>
          <a:off x="0" y="0"/>
          <a:ext cx="0" cy="0"/>
          <a:chOff x="0" y="0"/>
          <a:chExt cx="0" cy="0"/>
        </a:xfrm>
      </p:grpSpPr>
      <p:pic>
        <p:nvPicPr>
          <p:cNvPr id="83" name="Google Shape;83;p16"/>
          <p:cNvPicPr preferRelativeResize="0"/>
          <p:nvPr/>
        </p:nvPicPr>
        <p:blipFill>
          <a:blip r:embed="rId3">
            <a:alphaModFix/>
          </a:blip>
          <a:stretch>
            <a:fillRect/>
          </a:stretch>
        </p:blipFill>
        <p:spPr>
          <a:xfrm>
            <a:off x="506425" y="1202975"/>
            <a:ext cx="7075650" cy="3680075"/>
          </a:xfrm>
          <a:prstGeom prst="rect">
            <a:avLst/>
          </a:prstGeom>
          <a:noFill/>
          <a:ln>
            <a:noFill/>
          </a:ln>
        </p:spPr>
      </p:pic>
      <p:sp>
        <p:nvSpPr>
          <p:cNvPr id="84" name="Google Shape;84;p16"/>
          <p:cNvSpPr txBox="1"/>
          <p:nvPr>
            <p:ph type="title"/>
          </p:nvPr>
        </p:nvSpPr>
        <p:spPr>
          <a:xfrm>
            <a:off x="278400" y="3105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0B5394"/>
                </a:solidFill>
                <a:latin typeface="Roboto"/>
                <a:ea typeface="Roboto"/>
                <a:cs typeface="Roboto"/>
                <a:sym typeface="Roboto"/>
              </a:rPr>
              <a:t>The Deep Learning Revolution: </a:t>
            </a:r>
            <a:r>
              <a:rPr b="1" lang="en">
                <a:solidFill>
                  <a:srgbClr val="0B5394"/>
                </a:solidFill>
                <a:latin typeface="Roboto"/>
                <a:ea typeface="Roboto"/>
                <a:cs typeface="Roboto"/>
                <a:sym typeface="Roboto"/>
              </a:rPr>
              <a:t>ImageNet</a:t>
            </a:r>
            <a:endParaRPr b="1">
              <a:solidFill>
                <a:srgbClr val="0B5394"/>
              </a:solidFill>
              <a:latin typeface="Roboto"/>
              <a:ea typeface="Roboto"/>
              <a:cs typeface="Roboto"/>
              <a:sym typeface="Roboto"/>
            </a:endParaRPr>
          </a:p>
        </p:txBody>
      </p:sp>
      <p:sp>
        <p:nvSpPr>
          <p:cNvPr id="85" name="Google Shape;85;p16"/>
          <p:cNvSpPr/>
          <p:nvPr/>
        </p:nvSpPr>
        <p:spPr>
          <a:xfrm>
            <a:off x="406550" y="883250"/>
            <a:ext cx="798900" cy="82200"/>
          </a:xfrm>
          <a:prstGeom prst="rect">
            <a:avLst/>
          </a:prstGeom>
          <a:solidFill>
            <a:srgbClr val="0B53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6"/>
          <p:cNvSpPr/>
          <p:nvPr/>
        </p:nvSpPr>
        <p:spPr>
          <a:xfrm>
            <a:off x="1544475" y="2516050"/>
            <a:ext cx="959100" cy="2367000"/>
          </a:xfrm>
          <a:prstGeom prst="rect">
            <a:avLst/>
          </a:prstGeom>
          <a:noFill/>
          <a:ln cap="flat" cmpd="sng" w="38100">
            <a:solidFill>
              <a:srgbClr val="FFD9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1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1" name="Shape 91"/>
        <p:cNvGrpSpPr/>
        <p:nvPr/>
      </p:nvGrpSpPr>
      <p:grpSpPr>
        <a:xfrm>
          <a:off x="0" y="0"/>
          <a:ext cx="0" cy="0"/>
          <a:chOff x="0" y="0"/>
          <a:chExt cx="0" cy="0"/>
        </a:xfrm>
      </p:grpSpPr>
      <p:pic>
        <p:nvPicPr>
          <p:cNvPr id="92" name="Google Shape;92;p17"/>
          <p:cNvPicPr preferRelativeResize="0"/>
          <p:nvPr/>
        </p:nvPicPr>
        <p:blipFill>
          <a:blip r:embed="rId3">
            <a:alphaModFix/>
          </a:blip>
          <a:stretch>
            <a:fillRect/>
          </a:stretch>
        </p:blipFill>
        <p:spPr>
          <a:xfrm>
            <a:off x="850163" y="1065600"/>
            <a:ext cx="7443675" cy="3842500"/>
          </a:xfrm>
          <a:prstGeom prst="rect">
            <a:avLst/>
          </a:prstGeom>
          <a:noFill/>
          <a:ln>
            <a:noFill/>
          </a:ln>
        </p:spPr>
      </p:pic>
      <p:sp>
        <p:nvSpPr>
          <p:cNvPr id="93" name="Google Shape;93;p17"/>
          <p:cNvSpPr txBox="1"/>
          <p:nvPr>
            <p:ph type="title"/>
          </p:nvPr>
        </p:nvSpPr>
        <p:spPr>
          <a:xfrm>
            <a:off x="278400" y="3105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0B5394"/>
                </a:solidFill>
                <a:latin typeface="Roboto"/>
                <a:ea typeface="Roboto"/>
                <a:cs typeface="Roboto"/>
                <a:sym typeface="Roboto"/>
              </a:rPr>
              <a:t>The Deep Learning Revolution: </a:t>
            </a:r>
            <a:r>
              <a:rPr b="1" lang="en">
                <a:solidFill>
                  <a:srgbClr val="0B5394"/>
                </a:solidFill>
                <a:latin typeface="Roboto"/>
                <a:ea typeface="Roboto"/>
                <a:cs typeface="Roboto"/>
                <a:sym typeface="Roboto"/>
              </a:rPr>
              <a:t>Switchboard</a:t>
            </a:r>
            <a:endParaRPr b="1">
              <a:solidFill>
                <a:srgbClr val="0B5394"/>
              </a:solidFill>
              <a:latin typeface="Roboto"/>
              <a:ea typeface="Roboto"/>
              <a:cs typeface="Roboto"/>
              <a:sym typeface="Roboto"/>
            </a:endParaRPr>
          </a:p>
        </p:txBody>
      </p:sp>
      <p:sp>
        <p:nvSpPr>
          <p:cNvPr id="94" name="Google Shape;94;p17"/>
          <p:cNvSpPr/>
          <p:nvPr/>
        </p:nvSpPr>
        <p:spPr>
          <a:xfrm>
            <a:off x="406550" y="883250"/>
            <a:ext cx="798900" cy="82200"/>
          </a:xfrm>
          <a:prstGeom prst="rect">
            <a:avLst/>
          </a:prstGeom>
          <a:solidFill>
            <a:srgbClr val="0B53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1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9" name="Shape 99"/>
        <p:cNvGrpSpPr/>
        <p:nvPr/>
      </p:nvGrpSpPr>
      <p:grpSpPr>
        <a:xfrm>
          <a:off x="0" y="0"/>
          <a:ext cx="0" cy="0"/>
          <a:chOff x="0" y="0"/>
          <a:chExt cx="0" cy="0"/>
        </a:xfrm>
      </p:grpSpPr>
      <p:sp>
        <p:nvSpPr>
          <p:cNvPr id="100" name="Google Shape;100;p18"/>
          <p:cNvSpPr txBox="1"/>
          <p:nvPr>
            <p:ph type="title"/>
          </p:nvPr>
        </p:nvSpPr>
        <p:spPr>
          <a:xfrm>
            <a:off x="278400" y="3105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0B5394"/>
                </a:solidFill>
                <a:latin typeface="Roboto"/>
                <a:ea typeface="Roboto"/>
                <a:cs typeface="Roboto"/>
                <a:sym typeface="Roboto"/>
              </a:rPr>
              <a:t>The Deep Learning Revolution: </a:t>
            </a:r>
            <a:r>
              <a:rPr b="1" lang="en">
                <a:solidFill>
                  <a:srgbClr val="0B5394"/>
                </a:solidFill>
                <a:latin typeface="Roboto"/>
                <a:ea typeface="Roboto"/>
                <a:cs typeface="Roboto"/>
                <a:sym typeface="Roboto"/>
              </a:rPr>
              <a:t>At</a:t>
            </a:r>
            <a:r>
              <a:rPr lang="en">
                <a:solidFill>
                  <a:srgbClr val="0B5394"/>
                </a:solidFill>
                <a:latin typeface="Roboto"/>
                <a:ea typeface="Roboto"/>
                <a:cs typeface="Roboto"/>
                <a:sym typeface="Roboto"/>
              </a:rPr>
              <a:t> </a:t>
            </a:r>
            <a:r>
              <a:rPr b="1" lang="en">
                <a:solidFill>
                  <a:srgbClr val="0B5394"/>
                </a:solidFill>
                <a:latin typeface="Roboto"/>
                <a:ea typeface="Roboto"/>
                <a:cs typeface="Roboto"/>
                <a:sym typeface="Roboto"/>
              </a:rPr>
              <a:t>Google </a:t>
            </a:r>
            <a:endParaRPr b="1">
              <a:solidFill>
                <a:srgbClr val="0B5394"/>
              </a:solidFill>
              <a:latin typeface="Roboto"/>
              <a:ea typeface="Roboto"/>
              <a:cs typeface="Roboto"/>
              <a:sym typeface="Roboto"/>
            </a:endParaRPr>
          </a:p>
        </p:txBody>
      </p:sp>
      <p:sp>
        <p:nvSpPr>
          <p:cNvPr id="101" name="Google Shape;101;p18"/>
          <p:cNvSpPr/>
          <p:nvPr/>
        </p:nvSpPr>
        <p:spPr>
          <a:xfrm>
            <a:off x="406550" y="883250"/>
            <a:ext cx="798900" cy="82200"/>
          </a:xfrm>
          <a:prstGeom prst="rect">
            <a:avLst/>
          </a:prstGeom>
          <a:solidFill>
            <a:srgbClr val="0B53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02" name="Google Shape;102;p18"/>
          <p:cNvPicPr preferRelativeResize="0"/>
          <p:nvPr/>
        </p:nvPicPr>
        <p:blipFill rotWithShape="1">
          <a:blip r:embed="rId3">
            <a:alphaModFix/>
          </a:blip>
          <a:srcRect b="0" l="0" r="0" t="11964"/>
          <a:stretch/>
        </p:blipFill>
        <p:spPr>
          <a:xfrm>
            <a:off x="717800" y="1314975"/>
            <a:ext cx="6717675" cy="3184425"/>
          </a:xfrm>
          <a:prstGeom prst="rect">
            <a:avLst/>
          </a:prstGeom>
          <a:noFill/>
          <a:ln>
            <a:noFill/>
          </a:ln>
        </p:spPr>
      </p:pic>
      <p:sp>
        <p:nvSpPr>
          <p:cNvPr id="103" name="Google Shape;103;p1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B5394"/>
        </a:solidFill>
      </p:bgPr>
    </p:bg>
    <p:spTree>
      <p:nvGrpSpPr>
        <p:cNvPr id="107" name="Shape 107"/>
        <p:cNvGrpSpPr/>
        <p:nvPr/>
      </p:nvGrpSpPr>
      <p:grpSpPr>
        <a:xfrm>
          <a:off x="0" y="0"/>
          <a:ext cx="0" cy="0"/>
          <a:chOff x="0" y="0"/>
          <a:chExt cx="0" cy="0"/>
        </a:xfrm>
      </p:grpSpPr>
      <p:sp>
        <p:nvSpPr>
          <p:cNvPr id="108" name="Google Shape;108;p19"/>
          <p:cNvSpPr txBox="1"/>
          <p:nvPr>
            <p:ph type="title"/>
          </p:nvPr>
        </p:nvSpPr>
        <p:spPr>
          <a:xfrm>
            <a:off x="428225" y="8195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Roboto"/>
                <a:ea typeface="Roboto"/>
                <a:cs typeface="Roboto"/>
                <a:sym typeface="Roboto"/>
              </a:rPr>
              <a:t>We live in the Machine Learning Pioneering Age</a:t>
            </a:r>
            <a:endParaRPr b="1">
              <a:solidFill>
                <a:srgbClr val="FFFFFF"/>
              </a:solidFill>
              <a:latin typeface="Roboto"/>
              <a:ea typeface="Roboto"/>
              <a:cs typeface="Roboto"/>
              <a:sym typeface="Roboto"/>
            </a:endParaRPr>
          </a:p>
        </p:txBody>
      </p:sp>
      <p:sp>
        <p:nvSpPr>
          <p:cNvPr id="109" name="Google Shape;109;p19"/>
          <p:cNvSpPr txBox="1"/>
          <p:nvPr>
            <p:ph idx="1" type="body"/>
          </p:nvPr>
        </p:nvSpPr>
        <p:spPr>
          <a:xfrm>
            <a:off x="394925" y="2303050"/>
            <a:ext cx="77865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FFFFFF"/>
              </a:buClr>
              <a:buSzPts val="1800"/>
              <a:buFont typeface="Roboto Light"/>
              <a:buChar char="●"/>
            </a:pPr>
            <a:r>
              <a:rPr lang="en">
                <a:solidFill>
                  <a:srgbClr val="FFFFFF"/>
                </a:solidFill>
                <a:latin typeface="Roboto Light"/>
                <a:ea typeface="Roboto Light"/>
                <a:cs typeface="Roboto Light"/>
                <a:sym typeface="Roboto Light"/>
              </a:rPr>
              <a:t>w</a:t>
            </a:r>
            <a:r>
              <a:rPr lang="en">
                <a:solidFill>
                  <a:srgbClr val="FFFFFF"/>
                </a:solidFill>
                <a:latin typeface="Roboto Light"/>
                <a:ea typeface="Roboto Light"/>
                <a:cs typeface="Roboto Light"/>
                <a:sym typeface="Roboto Light"/>
              </a:rPr>
              <a:t>hile academic research has been improving consistently, we’re still struggling with translating ML to business value.</a:t>
            </a:r>
            <a:endParaRPr>
              <a:solidFill>
                <a:srgbClr val="FFFFFF"/>
              </a:solidFill>
              <a:latin typeface="Roboto Light"/>
              <a:ea typeface="Roboto Light"/>
              <a:cs typeface="Roboto Light"/>
              <a:sym typeface="Roboto Light"/>
            </a:endParaRPr>
          </a:p>
          <a:p>
            <a:pPr indent="-342900" lvl="0" marL="457200" rtl="0" algn="l">
              <a:spcBef>
                <a:spcPts val="0"/>
              </a:spcBef>
              <a:spcAft>
                <a:spcPts val="0"/>
              </a:spcAft>
              <a:buClr>
                <a:srgbClr val="FFFFFF"/>
              </a:buClr>
              <a:buSzPts val="1800"/>
              <a:buFont typeface="Roboto Light"/>
              <a:buChar char="●"/>
            </a:pPr>
            <a:r>
              <a:rPr lang="en">
                <a:solidFill>
                  <a:srgbClr val="FFFFFF"/>
                </a:solidFill>
                <a:latin typeface="Roboto Light"/>
                <a:ea typeface="Roboto Light"/>
                <a:cs typeface="Roboto Light"/>
                <a:sym typeface="Roboto Light"/>
              </a:rPr>
              <a:t>the biggest obstacles are our processes and tools</a:t>
            </a:r>
            <a:endParaRPr>
              <a:solidFill>
                <a:srgbClr val="FFFFFF"/>
              </a:solidFill>
              <a:latin typeface="Roboto Light"/>
              <a:ea typeface="Roboto Light"/>
              <a:cs typeface="Roboto Light"/>
              <a:sym typeface="Roboto Light"/>
            </a:endParaRPr>
          </a:p>
          <a:p>
            <a:pPr indent="0" lvl="0" marL="0" rtl="0" algn="l">
              <a:spcBef>
                <a:spcPts val="1600"/>
              </a:spcBef>
              <a:spcAft>
                <a:spcPts val="0"/>
              </a:spcAft>
              <a:buNone/>
            </a:pPr>
            <a:r>
              <a:t/>
            </a:r>
            <a:endParaRPr b="1">
              <a:solidFill>
                <a:srgbClr val="FFFFFF"/>
              </a:solidFill>
              <a:latin typeface="Roboto"/>
              <a:ea typeface="Roboto"/>
              <a:cs typeface="Roboto"/>
              <a:sym typeface="Roboto"/>
            </a:endParaRPr>
          </a:p>
          <a:p>
            <a:pPr indent="0" lvl="0" marL="0" rtl="0" algn="l">
              <a:spcBef>
                <a:spcPts val="1600"/>
              </a:spcBef>
              <a:spcAft>
                <a:spcPts val="1600"/>
              </a:spcAft>
              <a:buNone/>
            </a:pPr>
            <a:r>
              <a:rPr b="1" lang="en" sz="2000">
                <a:solidFill>
                  <a:schemeClr val="lt1"/>
                </a:solidFill>
                <a:latin typeface="Roboto"/>
                <a:ea typeface="Roboto"/>
                <a:cs typeface="Roboto"/>
                <a:sym typeface="Roboto"/>
              </a:rPr>
              <a:t>Visibility, </a:t>
            </a:r>
            <a:r>
              <a:rPr b="1" lang="en" sz="2000">
                <a:solidFill>
                  <a:srgbClr val="FFFFFF"/>
                </a:solidFill>
                <a:latin typeface="Roboto"/>
                <a:ea typeface="Roboto"/>
                <a:cs typeface="Roboto"/>
                <a:sym typeface="Roboto"/>
              </a:rPr>
              <a:t>Reproducibility, and </a:t>
            </a:r>
            <a:r>
              <a:rPr b="1" lang="en" sz="2000">
                <a:solidFill>
                  <a:srgbClr val="FFFFFF"/>
                </a:solidFill>
                <a:latin typeface="Roboto"/>
                <a:ea typeface="Roboto"/>
                <a:cs typeface="Roboto"/>
                <a:sym typeface="Roboto"/>
              </a:rPr>
              <a:t>Collaboration</a:t>
            </a:r>
            <a:endParaRPr b="1" sz="2000">
              <a:solidFill>
                <a:srgbClr val="FFFFFF"/>
              </a:solidFill>
              <a:latin typeface="Roboto"/>
              <a:ea typeface="Roboto"/>
              <a:cs typeface="Roboto"/>
              <a:sym typeface="Roboto"/>
            </a:endParaRPr>
          </a:p>
        </p:txBody>
      </p:sp>
      <p:sp>
        <p:nvSpPr>
          <p:cNvPr id="110" name="Google Shape;110;p19"/>
          <p:cNvSpPr txBox="1"/>
          <p:nvPr>
            <p:ph type="title"/>
          </p:nvPr>
        </p:nvSpPr>
        <p:spPr>
          <a:xfrm>
            <a:off x="446150" y="15613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Roboto"/>
                <a:ea typeface="Roboto"/>
                <a:cs typeface="Roboto"/>
                <a:sym typeface="Roboto"/>
              </a:rPr>
              <a:t>but...</a:t>
            </a:r>
            <a:endParaRPr b="1">
              <a:solidFill>
                <a:srgbClr val="FFFFFF"/>
              </a:solidFill>
              <a:latin typeface="Roboto"/>
              <a:ea typeface="Roboto"/>
              <a:cs typeface="Roboto"/>
              <a:sym typeface="Roboto"/>
            </a:endParaRPr>
          </a:p>
        </p:txBody>
      </p:sp>
      <p:sp>
        <p:nvSpPr>
          <p:cNvPr id="111" name="Google Shape;111;p1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8"/>
                                        </p:tgtEl>
                                        <p:attrNameLst>
                                          <p:attrName>style.visibility</p:attrName>
                                        </p:attrNameLst>
                                      </p:cBhvr>
                                      <p:to>
                                        <p:strVal val="visible"/>
                                      </p:to>
                                    </p:set>
                                    <p:animEffect filter="fade" transition="in">
                                      <p:cBhvr>
                                        <p:cTn dur="1000"/>
                                        <p:tgtEl>
                                          <p:spTgt spid="10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0"/>
                                        </p:tgtEl>
                                        <p:attrNameLst>
                                          <p:attrName>style.visibility</p:attrName>
                                        </p:attrNameLst>
                                      </p:cBhvr>
                                      <p:to>
                                        <p:strVal val="visible"/>
                                      </p:to>
                                    </p:set>
                                    <p:animEffect filter="fade" transition="in">
                                      <p:cBhvr>
                                        <p:cTn dur="1000"/>
                                        <p:tgtEl>
                                          <p:spTgt spid="11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9"/>
                                        </p:tgtEl>
                                        <p:attrNameLst>
                                          <p:attrName>style.visibility</p:attrName>
                                        </p:attrNameLst>
                                      </p:cBhvr>
                                      <p:to>
                                        <p:strVal val="visible"/>
                                      </p:to>
                                    </p:set>
                                    <p:animEffect filter="fade" transition="in">
                                      <p:cBhvr>
                                        <p:cTn dur="1000"/>
                                        <p:tgtEl>
                                          <p:spTgt spid="10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B5394"/>
        </a:solidFill>
      </p:bgPr>
    </p:bg>
    <p:spTree>
      <p:nvGrpSpPr>
        <p:cNvPr id="115" name="Shape 115"/>
        <p:cNvGrpSpPr/>
        <p:nvPr/>
      </p:nvGrpSpPr>
      <p:grpSpPr>
        <a:xfrm>
          <a:off x="0" y="0"/>
          <a:ext cx="0" cy="0"/>
          <a:chOff x="0" y="0"/>
          <a:chExt cx="0" cy="0"/>
        </a:xfrm>
      </p:grpSpPr>
      <p:sp>
        <p:nvSpPr>
          <p:cNvPr id="116" name="Google Shape;116;p20"/>
          <p:cNvSpPr txBox="1"/>
          <p:nvPr>
            <p:ph type="title"/>
          </p:nvPr>
        </p:nvSpPr>
        <p:spPr>
          <a:xfrm>
            <a:off x="394925" y="15480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Roboto"/>
                <a:ea typeface="Roboto"/>
                <a:cs typeface="Roboto"/>
                <a:sym typeface="Roboto"/>
              </a:rPr>
              <a:t>Case Study</a:t>
            </a:r>
            <a:endParaRPr b="1">
              <a:solidFill>
                <a:srgbClr val="FFFFFF"/>
              </a:solidFill>
              <a:latin typeface="Roboto"/>
              <a:ea typeface="Roboto"/>
              <a:cs typeface="Roboto"/>
              <a:sym typeface="Roboto"/>
            </a:endParaRPr>
          </a:p>
        </p:txBody>
      </p:sp>
      <p:sp>
        <p:nvSpPr>
          <p:cNvPr id="117" name="Google Shape;117;p20"/>
          <p:cNvSpPr/>
          <p:nvPr/>
        </p:nvSpPr>
        <p:spPr>
          <a:xfrm>
            <a:off x="509725" y="2162100"/>
            <a:ext cx="925200" cy="822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20"/>
          <p:cNvSpPr txBox="1"/>
          <p:nvPr/>
        </p:nvSpPr>
        <p:spPr>
          <a:xfrm>
            <a:off x="445300" y="2464300"/>
            <a:ext cx="6781500" cy="3438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1600"/>
              </a:spcAft>
              <a:buNone/>
            </a:pPr>
            <a:r>
              <a:rPr lang="en" sz="1800">
                <a:solidFill>
                  <a:srgbClr val="FFFFFF"/>
                </a:solidFill>
                <a:latin typeface="Roboto Light"/>
                <a:ea typeface="Roboto Light"/>
                <a:cs typeface="Roboto Light"/>
                <a:sym typeface="Roboto Light"/>
              </a:rPr>
              <a:t>What are the dynamics of a machine learning team in real life?</a:t>
            </a:r>
            <a:endParaRPr/>
          </a:p>
        </p:txBody>
      </p:sp>
      <p:sp>
        <p:nvSpPr>
          <p:cNvPr id="119" name="Google Shape;119;p2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3" name="Shape 123"/>
        <p:cNvGrpSpPr/>
        <p:nvPr/>
      </p:nvGrpSpPr>
      <p:grpSpPr>
        <a:xfrm>
          <a:off x="0" y="0"/>
          <a:ext cx="0" cy="0"/>
          <a:chOff x="0" y="0"/>
          <a:chExt cx="0" cy="0"/>
        </a:xfrm>
      </p:grpSpPr>
      <p:sp>
        <p:nvSpPr>
          <p:cNvPr id="124" name="Google Shape;124;p21"/>
          <p:cNvSpPr txBox="1"/>
          <p:nvPr>
            <p:ph idx="1" type="body"/>
          </p:nvPr>
        </p:nvSpPr>
        <p:spPr>
          <a:xfrm>
            <a:off x="186200" y="1264325"/>
            <a:ext cx="5902200" cy="3416400"/>
          </a:xfrm>
          <a:prstGeom prst="rect">
            <a:avLst/>
          </a:prstGeom>
        </p:spPr>
        <p:txBody>
          <a:bodyPr anchorCtr="0" anchor="t" bIns="91425" lIns="91425" spcFirstLastPara="1" rIns="91425" wrap="square" tIns="91425">
            <a:noAutofit/>
          </a:bodyPr>
          <a:lstStyle/>
          <a:p>
            <a:pPr indent="-336550" lvl="0" marL="457200" rtl="0" algn="l">
              <a:spcBef>
                <a:spcPts val="0"/>
              </a:spcBef>
              <a:spcAft>
                <a:spcPts val="0"/>
              </a:spcAft>
              <a:buClr>
                <a:srgbClr val="000000"/>
              </a:buClr>
              <a:buSzPts val="1700"/>
              <a:buFont typeface="Roboto"/>
              <a:buChar char="-"/>
            </a:pPr>
            <a:r>
              <a:rPr b="1" lang="en" sz="1700">
                <a:solidFill>
                  <a:srgbClr val="000000"/>
                </a:solidFill>
                <a:latin typeface="Roboto"/>
                <a:ea typeface="Roboto"/>
                <a:cs typeface="Roboto"/>
                <a:sym typeface="Roboto"/>
              </a:rPr>
              <a:t>Goal:</a:t>
            </a:r>
            <a:r>
              <a:rPr lang="en" sz="1700">
                <a:solidFill>
                  <a:srgbClr val="000000"/>
                </a:solidFill>
                <a:latin typeface="Roboto"/>
                <a:ea typeface="Roboto"/>
                <a:cs typeface="Roboto"/>
                <a:sym typeface="Roboto"/>
              </a:rPr>
              <a:t> </a:t>
            </a:r>
            <a:r>
              <a:rPr lang="en" sz="1700">
                <a:solidFill>
                  <a:srgbClr val="000000"/>
                </a:solidFill>
                <a:latin typeface="Roboto Light"/>
                <a:ea typeface="Roboto Light"/>
                <a:cs typeface="Roboto Light"/>
                <a:sym typeface="Roboto Light"/>
              </a:rPr>
              <a:t>detecting hate speech in Youtube comments </a:t>
            </a:r>
            <a:endParaRPr sz="1700">
              <a:solidFill>
                <a:srgbClr val="000000"/>
              </a:solidFill>
              <a:latin typeface="Roboto Light"/>
              <a:ea typeface="Roboto Light"/>
              <a:cs typeface="Roboto Light"/>
              <a:sym typeface="Roboto Light"/>
            </a:endParaRPr>
          </a:p>
          <a:p>
            <a:pPr indent="-336550" lvl="0" marL="457200" rtl="0" algn="l">
              <a:spcBef>
                <a:spcPts val="0"/>
              </a:spcBef>
              <a:spcAft>
                <a:spcPts val="0"/>
              </a:spcAft>
              <a:buClr>
                <a:srgbClr val="000000"/>
              </a:buClr>
              <a:buSzPts val="1700"/>
              <a:buFont typeface="Roboto"/>
              <a:buChar char="-"/>
            </a:pPr>
            <a:r>
              <a:rPr b="1" lang="en" sz="1700">
                <a:solidFill>
                  <a:srgbClr val="000000"/>
                </a:solidFill>
                <a:latin typeface="Roboto"/>
                <a:ea typeface="Roboto"/>
                <a:cs typeface="Roboto"/>
                <a:sym typeface="Roboto"/>
              </a:rPr>
              <a:t>Problem Definition:</a:t>
            </a:r>
            <a:r>
              <a:rPr lang="en" sz="1700">
                <a:solidFill>
                  <a:srgbClr val="000000"/>
                </a:solidFill>
                <a:latin typeface="Roboto"/>
                <a:ea typeface="Roboto"/>
                <a:cs typeface="Roboto"/>
                <a:sym typeface="Roboto"/>
              </a:rPr>
              <a:t> </a:t>
            </a:r>
            <a:r>
              <a:rPr lang="en" sz="1700">
                <a:solidFill>
                  <a:srgbClr val="000000"/>
                </a:solidFill>
                <a:latin typeface="Roboto Light"/>
                <a:ea typeface="Roboto Light"/>
                <a:cs typeface="Roboto Light"/>
                <a:sym typeface="Roboto Light"/>
              </a:rPr>
              <a:t>given a Youtube comment, identify if it contains hate speech (Binary Classification)</a:t>
            </a:r>
            <a:endParaRPr sz="1700">
              <a:solidFill>
                <a:srgbClr val="000000"/>
              </a:solidFill>
              <a:latin typeface="Roboto Light"/>
              <a:ea typeface="Roboto Light"/>
              <a:cs typeface="Roboto Light"/>
              <a:sym typeface="Roboto Light"/>
            </a:endParaRPr>
          </a:p>
          <a:p>
            <a:pPr indent="-336550" lvl="0" marL="457200" rtl="0" algn="l">
              <a:spcBef>
                <a:spcPts val="0"/>
              </a:spcBef>
              <a:spcAft>
                <a:spcPts val="0"/>
              </a:spcAft>
              <a:buClr>
                <a:srgbClr val="000000"/>
              </a:buClr>
              <a:buSzPts val="1700"/>
              <a:buFont typeface="Roboto"/>
              <a:buChar char="-"/>
            </a:pPr>
            <a:r>
              <a:rPr b="1" lang="en" sz="1700">
                <a:solidFill>
                  <a:srgbClr val="000000"/>
                </a:solidFill>
                <a:latin typeface="Roboto"/>
                <a:ea typeface="Roboto"/>
                <a:cs typeface="Roboto"/>
                <a:sym typeface="Roboto"/>
              </a:rPr>
              <a:t>Dataset:</a:t>
            </a:r>
            <a:r>
              <a:rPr lang="en" sz="1700">
                <a:solidFill>
                  <a:srgbClr val="000000"/>
                </a:solidFill>
                <a:latin typeface="Roboto"/>
                <a:ea typeface="Roboto"/>
                <a:cs typeface="Roboto"/>
                <a:sym typeface="Roboto"/>
              </a:rPr>
              <a:t> </a:t>
            </a:r>
            <a:r>
              <a:rPr lang="en" sz="1700">
                <a:solidFill>
                  <a:srgbClr val="000000"/>
                </a:solidFill>
                <a:latin typeface="Roboto Light"/>
                <a:ea typeface="Roboto Light"/>
                <a:cs typeface="Roboto Light"/>
                <a:sym typeface="Roboto Light"/>
              </a:rPr>
              <a:t>Only a few thousand labeled comments </a:t>
            </a:r>
            <a:endParaRPr sz="1700">
              <a:solidFill>
                <a:srgbClr val="000000"/>
              </a:solidFill>
              <a:latin typeface="Roboto Light"/>
              <a:ea typeface="Roboto Light"/>
              <a:cs typeface="Roboto Light"/>
              <a:sym typeface="Roboto Light"/>
            </a:endParaRPr>
          </a:p>
          <a:p>
            <a:pPr indent="0" lvl="0" marL="0" rtl="0" algn="l">
              <a:spcBef>
                <a:spcPts val="1600"/>
              </a:spcBef>
              <a:spcAft>
                <a:spcPts val="0"/>
              </a:spcAft>
              <a:buNone/>
            </a:pPr>
            <a:r>
              <a:t/>
            </a:r>
            <a:endParaRPr sz="1700">
              <a:solidFill>
                <a:srgbClr val="000000"/>
              </a:solidFill>
              <a:latin typeface="Roboto"/>
              <a:ea typeface="Roboto"/>
              <a:cs typeface="Roboto"/>
              <a:sym typeface="Roboto"/>
            </a:endParaRPr>
          </a:p>
          <a:p>
            <a:pPr indent="0" lvl="0" marL="0" rtl="0" algn="l">
              <a:spcBef>
                <a:spcPts val="1600"/>
              </a:spcBef>
              <a:spcAft>
                <a:spcPts val="0"/>
              </a:spcAft>
              <a:buNone/>
            </a:pPr>
            <a:r>
              <a:rPr b="1" lang="en" sz="1700">
                <a:solidFill>
                  <a:srgbClr val="000000"/>
                </a:solidFill>
                <a:latin typeface="Roboto"/>
                <a:ea typeface="Roboto"/>
                <a:cs typeface="Roboto"/>
                <a:sym typeface="Roboto"/>
              </a:rPr>
              <a:t>   Goal = outperform production model performance </a:t>
            </a:r>
            <a:endParaRPr b="1" sz="1700">
              <a:solidFill>
                <a:srgbClr val="000000"/>
              </a:solidFill>
              <a:latin typeface="Roboto"/>
              <a:ea typeface="Roboto"/>
              <a:cs typeface="Roboto"/>
              <a:sym typeface="Roboto"/>
            </a:endParaRPr>
          </a:p>
          <a:p>
            <a:pPr indent="0" lvl="0" marL="0" rtl="0" algn="l">
              <a:spcBef>
                <a:spcPts val="1600"/>
              </a:spcBef>
              <a:spcAft>
                <a:spcPts val="1600"/>
              </a:spcAft>
              <a:buNone/>
            </a:pPr>
            <a:r>
              <a:rPr lang="en" sz="1700">
                <a:solidFill>
                  <a:srgbClr val="000000"/>
                </a:solidFill>
                <a:latin typeface="Roboto"/>
                <a:ea typeface="Roboto"/>
                <a:cs typeface="Roboto"/>
                <a:sym typeface="Roboto"/>
              </a:rPr>
              <a:t> </a:t>
            </a:r>
            <a:endParaRPr sz="1700">
              <a:solidFill>
                <a:srgbClr val="000000"/>
              </a:solidFill>
              <a:latin typeface="Roboto"/>
              <a:ea typeface="Roboto"/>
              <a:cs typeface="Roboto"/>
              <a:sym typeface="Roboto"/>
            </a:endParaRPr>
          </a:p>
        </p:txBody>
      </p:sp>
      <p:sp>
        <p:nvSpPr>
          <p:cNvPr id="125" name="Google Shape;125;p21"/>
          <p:cNvSpPr/>
          <p:nvPr/>
        </p:nvSpPr>
        <p:spPr>
          <a:xfrm>
            <a:off x="416150" y="443675"/>
            <a:ext cx="5442300" cy="566100"/>
          </a:xfrm>
          <a:prstGeom prst="homePlate">
            <a:avLst>
              <a:gd fmla="val 50000" name="adj"/>
            </a:avLst>
          </a:prstGeom>
          <a:solidFill>
            <a:srgbClr val="0B53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200">
                <a:solidFill>
                  <a:srgbClr val="FFFFFF"/>
                </a:solidFill>
                <a:latin typeface="Roboto"/>
                <a:ea typeface="Roboto"/>
                <a:cs typeface="Roboto"/>
                <a:sym typeface="Roboto"/>
              </a:rPr>
              <a:t> </a:t>
            </a:r>
            <a:r>
              <a:rPr b="1" lang="en" sz="2200">
                <a:solidFill>
                  <a:srgbClr val="FFFFFF"/>
                </a:solidFill>
                <a:latin typeface="Roboto"/>
                <a:ea typeface="Roboto"/>
                <a:cs typeface="Roboto"/>
                <a:sym typeface="Roboto"/>
              </a:rPr>
              <a:t>Case Study: </a:t>
            </a:r>
            <a:r>
              <a:rPr lang="en" sz="2200">
                <a:solidFill>
                  <a:srgbClr val="FFFFFF"/>
                </a:solidFill>
                <a:latin typeface="Roboto Light"/>
                <a:ea typeface="Roboto Light"/>
                <a:cs typeface="Roboto Light"/>
                <a:sym typeface="Roboto Light"/>
              </a:rPr>
              <a:t>Hate Speech Classification</a:t>
            </a:r>
            <a:endParaRPr sz="2200">
              <a:solidFill>
                <a:srgbClr val="FFFFFF"/>
              </a:solidFill>
              <a:latin typeface="Roboto Light"/>
              <a:ea typeface="Roboto Light"/>
              <a:cs typeface="Roboto Light"/>
              <a:sym typeface="Roboto Light"/>
            </a:endParaRPr>
          </a:p>
        </p:txBody>
      </p:sp>
      <p:sp>
        <p:nvSpPr>
          <p:cNvPr id="126" name="Google Shape;126;p21"/>
          <p:cNvSpPr/>
          <p:nvPr/>
        </p:nvSpPr>
        <p:spPr>
          <a:xfrm>
            <a:off x="245100" y="443675"/>
            <a:ext cx="122400" cy="566100"/>
          </a:xfrm>
          <a:prstGeom prst="rect">
            <a:avLst/>
          </a:prstGeom>
          <a:solidFill>
            <a:srgbClr val="0B53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7" name="Google Shape;127;p21"/>
          <p:cNvGrpSpPr/>
          <p:nvPr/>
        </p:nvGrpSpPr>
        <p:grpSpPr>
          <a:xfrm>
            <a:off x="6239000" y="366800"/>
            <a:ext cx="3088525" cy="4313933"/>
            <a:chOff x="5811625" y="366800"/>
            <a:chExt cx="3088525" cy="4313933"/>
          </a:xfrm>
        </p:grpSpPr>
        <p:cxnSp>
          <p:nvCxnSpPr>
            <p:cNvPr id="128" name="Google Shape;128;p21"/>
            <p:cNvCxnSpPr/>
            <p:nvPr/>
          </p:nvCxnSpPr>
          <p:spPr>
            <a:xfrm>
              <a:off x="7259975" y="3853725"/>
              <a:ext cx="357900" cy="542700"/>
            </a:xfrm>
            <a:prstGeom prst="straightConnector1">
              <a:avLst/>
            </a:prstGeom>
            <a:noFill/>
            <a:ln cap="flat" cmpd="sng" w="28575">
              <a:solidFill>
                <a:schemeClr val="dk2"/>
              </a:solidFill>
              <a:prstDash val="solid"/>
              <a:round/>
              <a:headEnd len="med" w="med" type="none"/>
              <a:tailEnd len="med" w="med" type="triangle"/>
            </a:ln>
          </p:spPr>
        </p:cxnSp>
        <p:sp>
          <p:nvSpPr>
            <p:cNvPr id="129" name="Google Shape;129;p21"/>
            <p:cNvSpPr txBox="1"/>
            <p:nvPr/>
          </p:nvSpPr>
          <p:spPr>
            <a:xfrm>
              <a:off x="5952000" y="4360633"/>
              <a:ext cx="720900" cy="320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Roboto"/>
                  <a:ea typeface="Roboto"/>
                  <a:cs typeface="Roboto"/>
                  <a:sym typeface="Roboto"/>
                </a:rPr>
                <a:t>True</a:t>
              </a:r>
              <a:endParaRPr b="1">
                <a:latin typeface="Roboto"/>
                <a:ea typeface="Roboto"/>
                <a:cs typeface="Roboto"/>
                <a:sym typeface="Roboto"/>
              </a:endParaRPr>
            </a:p>
          </p:txBody>
        </p:sp>
        <p:sp>
          <p:nvSpPr>
            <p:cNvPr id="130" name="Google Shape;130;p21"/>
            <p:cNvSpPr txBox="1"/>
            <p:nvPr/>
          </p:nvSpPr>
          <p:spPr>
            <a:xfrm>
              <a:off x="7469600" y="4360625"/>
              <a:ext cx="720900" cy="320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Roboto"/>
                  <a:ea typeface="Roboto"/>
                  <a:cs typeface="Roboto"/>
                  <a:sym typeface="Roboto"/>
                </a:rPr>
                <a:t>False</a:t>
              </a:r>
              <a:endParaRPr b="1">
                <a:latin typeface="Roboto"/>
                <a:ea typeface="Roboto"/>
                <a:cs typeface="Roboto"/>
                <a:sym typeface="Roboto"/>
              </a:endParaRPr>
            </a:p>
          </p:txBody>
        </p:sp>
        <p:pic>
          <p:nvPicPr>
            <p:cNvPr id="131" name="Google Shape;131;p21"/>
            <p:cNvPicPr preferRelativeResize="0"/>
            <p:nvPr/>
          </p:nvPicPr>
          <p:blipFill>
            <a:blip r:embed="rId3">
              <a:alphaModFix/>
            </a:blip>
            <a:stretch>
              <a:fillRect/>
            </a:stretch>
          </p:blipFill>
          <p:spPr>
            <a:xfrm>
              <a:off x="5811625" y="366800"/>
              <a:ext cx="2293550" cy="2293550"/>
            </a:xfrm>
            <a:prstGeom prst="rect">
              <a:avLst/>
            </a:prstGeom>
            <a:noFill/>
            <a:ln>
              <a:noFill/>
            </a:ln>
          </p:spPr>
        </p:pic>
        <p:sp>
          <p:nvSpPr>
            <p:cNvPr id="132" name="Google Shape;132;p21"/>
            <p:cNvSpPr/>
            <p:nvPr/>
          </p:nvSpPr>
          <p:spPr>
            <a:xfrm>
              <a:off x="6560900" y="2957300"/>
              <a:ext cx="820500" cy="774000"/>
            </a:xfrm>
            <a:prstGeom prst="foldedCorner">
              <a:avLst>
                <a:gd fmla="val 23800" name="adj"/>
              </a:avLst>
            </a:prstGeom>
            <a:solidFill>
              <a:srgbClr val="3D85C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solidFill>
                  <a:srgbClr val="FFFFFF"/>
                </a:solidFill>
                <a:latin typeface="Roboto"/>
                <a:ea typeface="Roboto"/>
                <a:cs typeface="Roboto"/>
                <a:sym typeface="Roboto"/>
              </a:endParaRPr>
            </a:p>
            <a:p>
              <a:pPr indent="0" lvl="0" marL="0" rtl="0" algn="ctr">
                <a:spcBef>
                  <a:spcPts val="0"/>
                </a:spcBef>
                <a:spcAft>
                  <a:spcPts val="0"/>
                </a:spcAft>
                <a:buNone/>
              </a:pPr>
              <a:r>
                <a:rPr b="1" lang="en">
                  <a:solidFill>
                    <a:srgbClr val="FFFFFF"/>
                  </a:solidFill>
                  <a:latin typeface="Roboto"/>
                  <a:ea typeface="Roboto"/>
                  <a:cs typeface="Roboto"/>
                  <a:sym typeface="Roboto"/>
                </a:rPr>
                <a:t>Model</a:t>
              </a:r>
              <a:endParaRPr b="1">
                <a:solidFill>
                  <a:srgbClr val="FFFFFF"/>
                </a:solidFill>
                <a:latin typeface="Roboto"/>
                <a:ea typeface="Roboto"/>
                <a:cs typeface="Roboto"/>
                <a:sym typeface="Roboto"/>
              </a:endParaRPr>
            </a:p>
          </p:txBody>
        </p:sp>
        <p:cxnSp>
          <p:nvCxnSpPr>
            <p:cNvPr id="133" name="Google Shape;133;p21"/>
            <p:cNvCxnSpPr/>
            <p:nvPr/>
          </p:nvCxnSpPr>
          <p:spPr>
            <a:xfrm flipH="1">
              <a:off x="6325400" y="3842025"/>
              <a:ext cx="382800" cy="566100"/>
            </a:xfrm>
            <a:prstGeom prst="straightConnector1">
              <a:avLst/>
            </a:prstGeom>
            <a:noFill/>
            <a:ln cap="flat" cmpd="sng" w="28575">
              <a:solidFill>
                <a:schemeClr val="dk2"/>
              </a:solidFill>
              <a:prstDash val="solid"/>
              <a:round/>
              <a:headEnd len="med" w="med" type="none"/>
              <a:tailEnd len="med" w="med" type="triangle"/>
            </a:ln>
          </p:spPr>
        </p:cxnSp>
        <p:cxnSp>
          <p:nvCxnSpPr>
            <p:cNvPr id="134" name="Google Shape;134;p21"/>
            <p:cNvCxnSpPr/>
            <p:nvPr/>
          </p:nvCxnSpPr>
          <p:spPr>
            <a:xfrm>
              <a:off x="6965200" y="2325300"/>
              <a:ext cx="6000" cy="541200"/>
            </a:xfrm>
            <a:prstGeom prst="straightConnector1">
              <a:avLst/>
            </a:prstGeom>
            <a:noFill/>
            <a:ln cap="flat" cmpd="sng" w="28575">
              <a:solidFill>
                <a:schemeClr val="dk2"/>
              </a:solidFill>
              <a:prstDash val="solid"/>
              <a:round/>
              <a:headEnd len="med" w="med" type="none"/>
              <a:tailEnd len="med" w="med" type="triangle"/>
            </a:ln>
          </p:spPr>
        </p:cxnSp>
        <p:pic>
          <p:nvPicPr>
            <p:cNvPr id="135" name="Google Shape;135;p21"/>
            <p:cNvPicPr preferRelativeResize="0"/>
            <p:nvPr/>
          </p:nvPicPr>
          <p:blipFill>
            <a:blip r:embed="rId4">
              <a:alphaModFix/>
            </a:blip>
            <a:stretch>
              <a:fillRect/>
            </a:stretch>
          </p:blipFill>
          <p:spPr>
            <a:xfrm>
              <a:off x="6151925" y="1002675"/>
              <a:ext cx="1571999" cy="1021826"/>
            </a:xfrm>
            <a:prstGeom prst="rect">
              <a:avLst/>
            </a:prstGeom>
            <a:noFill/>
            <a:ln>
              <a:noFill/>
            </a:ln>
          </p:spPr>
        </p:pic>
        <p:pic>
          <p:nvPicPr>
            <p:cNvPr id="136" name="Google Shape;136;p21"/>
            <p:cNvPicPr preferRelativeResize="0"/>
            <p:nvPr/>
          </p:nvPicPr>
          <p:blipFill>
            <a:blip r:embed="rId5">
              <a:alphaModFix/>
            </a:blip>
            <a:stretch>
              <a:fillRect/>
            </a:stretch>
          </p:blipFill>
          <p:spPr>
            <a:xfrm>
              <a:off x="7705350" y="1629475"/>
              <a:ext cx="249401" cy="440201"/>
            </a:xfrm>
            <a:prstGeom prst="rect">
              <a:avLst/>
            </a:prstGeom>
            <a:noFill/>
            <a:ln>
              <a:noFill/>
            </a:ln>
          </p:spPr>
        </p:pic>
        <p:sp>
          <p:nvSpPr>
            <p:cNvPr id="137" name="Google Shape;137;p21"/>
            <p:cNvSpPr txBox="1"/>
            <p:nvPr/>
          </p:nvSpPr>
          <p:spPr>
            <a:xfrm>
              <a:off x="5900150" y="526350"/>
              <a:ext cx="3000000" cy="5661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1600"/>
                </a:spcAft>
                <a:buNone/>
              </a:pPr>
              <a:r>
                <a:rPr b="1" lang="en" sz="1300">
                  <a:solidFill>
                    <a:schemeClr val="dk2"/>
                  </a:solidFill>
                  <a:latin typeface="Roboto"/>
                  <a:ea typeface="Roboto"/>
                  <a:cs typeface="Roboto"/>
                  <a:sym typeface="Roboto"/>
                </a:rPr>
                <a:t>Basic Model Loop:</a:t>
              </a:r>
              <a:endParaRPr b="1" sz="1300">
                <a:latin typeface="Roboto"/>
                <a:ea typeface="Roboto"/>
                <a:cs typeface="Roboto"/>
                <a:sym typeface="Roboto"/>
              </a:endParaRPr>
            </a:p>
          </p:txBody>
        </p:sp>
      </p:grpSp>
      <p:sp>
        <p:nvSpPr>
          <p:cNvPr id="138" name="Google Shape;138;p2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