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46"/>
  </p:notesMasterIdLst>
  <p:handoutMasterIdLst>
    <p:handoutMasterId r:id="rId47"/>
  </p:handoutMasterIdLst>
  <p:sldIdLst>
    <p:sldId id="368" r:id="rId2"/>
    <p:sldId id="620" r:id="rId3"/>
    <p:sldId id="621" r:id="rId4"/>
    <p:sldId id="622" r:id="rId5"/>
    <p:sldId id="485" r:id="rId6"/>
    <p:sldId id="629" r:id="rId7"/>
    <p:sldId id="630" r:id="rId8"/>
    <p:sldId id="631" r:id="rId9"/>
    <p:sldId id="628" r:id="rId10"/>
    <p:sldId id="632" r:id="rId11"/>
    <p:sldId id="639" r:id="rId12"/>
    <p:sldId id="640" r:id="rId13"/>
    <p:sldId id="638" r:id="rId14"/>
    <p:sldId id="637" r:id="rId15"/>
    <p:sldId id="635" r:id="rId16"/>
    <p:sldId id="641" r:id="rId17"/>
    <p:sldId id="642" r:id="rId18"/>
    <p:sldId id="529" r:id="rId19"/>
    <p:sldId id="530" r:id="rId20"/>
    <p:sldId id="647" r:id="rId21"/>
    <p:sldId id="592" r:id="rId22"/>
    <p:sldId id="591" r:id="rId23"/>
    <p:sldId id="579" r:id="rId24"/>
    <p:sldId id="580" r:id="rId25"/>
    <p:sldId id="644" r:id="rId26"/>
    <p:sldId id="645" r:id="rId27"/>
    <p:sldId id="646" r:id="rId28"/>
    <p:sldId id="594" r:id="rId29"/>
    <p:sldId id="574" r:id="rId30"/>
    <p:sldId id="600" r:id="rId31"/>
    <p:sldId id="576" r:id="rId32"/>
    <p:sldId id="595" r:id="rId33"/>
    <p:sldId id="596" r:id="rId34"/>
    <p:sldId id="586" r:id="rId35"/>
    <p:sldId id="597" r:id="rId36"/>
    <p:sldId id="584" r:id="rId37"/>
    <p:sldId id="587" r:id="rId38"/>
    <p:sldId id="607" r:id="rId39"/>
    <p:sldId id="614" r:id="rId40"/>
    <p:sldId id="602" r:id="rId41"/>
    <p:sldId id="604" r:id="rId42"/>
    <p:sldId id="603" r:id="rId43"/>
    <p:sldId id="606" r:id="rId44"/>
    <p:sldId id="605" r:id="rId45"/>
  </p:sldIdLst>
  <p:sldSz cx="9144000" cy="6858000" type="screen4x3"/>
  <p:notesSz cx="6858000" cy="9144000"/>
  <p:defaultTextStyle>
    <a:defPPr>
      <a:defRPr lang="en-US"/>
    </a:defPPr>
    <a:lvl1pPr algn="l" rtl="0" fontAlgn="base">
      <a:spcBef>
        <a:spcPct val="0"/>
      </a:spcBef>
      <a:spcAft>
        <a:spcPct val="0"/>
      </a:spcAft>
      <a:defRPr sz="2200" kern="1200">
        <a:solidFill>
          <a:schemeClr val="hlink"/>
        </a:solidFill>
        <a:latin typeface="Arial" charset="0"/>
        <a:ea typeface="ＭＳ Ｐゴシック" pitchFamily="34" charset="-128"/>
        <a:cs typeface="Arial" charset="0"/>
      </a:defRPr>
    </a:lvl1pPr>
    <a:lvl2pPr marL="457200" algn="l" rtl="0" fontAlgn="base">
      <a:spcBef>
        <a:spcPct val="0"/>
      </a:spcBef>
      <a:spcAft>
        <a:spcPct val="0"/>
      </a:spcAft>
      <a:defRPr sz="2200" kern="1200">
        <a:solidFill>
          <a:schemeClr val="hlink"/>
        </a:solidFill>
        <a:latin typeface="Arial" charset="0"/>
        <a:ea typeface="ＭＳ Ｐゴシック" pitchFamily="34" charset="-128"/>
        <a:cs typeface="Arial" charset="0"/>
      </a:defRPr>
    </a:lvl2pPr>
    <a:lvl3pPr marL="914400" algn="l" rtl="0" fontAlgn="base">
      <a:spcBef>
        <a:spcPct val="0"/>
      </a:spcBef>
      <a:spcAft>
        <a:spcPct val="0"/>
      </a:spcAft>
      <a:defRPr sz="2200" kern="1200">
        <a:solidFill>
          <a:schemeClr val="hlink"/>
        </a:solidFill>
        <a:latin typeface="Arial" charset="0"/>
        <a:ea typeface="ＭＳ Ｐゴシック" pitchFamily="34" charset="-128"/>
        <a:cs typeface="Arial" charset="0"/>
      </a:defRPr>
    </a:lvl3pPr>
    <a:lvl4pPr marL="1371600" algn="l" rtl="0" fontAlgn="base">
      <a:spcBef>
        <a:spcPct val="0"/>
      </a:spcBef>
      <a:spcAft>
        <a:spcPct val="0"/>
      </a:spcAft>
      <a:defRPr sz="2200" kern="1200">
        <a:solidFill>
          <a:schemeClr val="hlink"/>
        </a:solidFill>
        <a:latin typeface="Arial" charset="0"/>
        <a:ea typeface="ＭＳ Ｐゴシック" pitchFamily="34" charset="-128"/>
        <a:cs typeface="Arial" charset="0"/>
      </a:defRPr>
    </a:lvl4pPr>
    <a:lvl5pPr marL="1828800" algn="l" rtl="0" fontAlgn="base">
      <a:spcBef>
        <a:spcPct val="0"/>
      </a:spcBef>
      <a:spcAft>
        <a:spcPct val="0"/>
      </a:spcAft>
      <a:defRPr sz="2200" kern="1200">
        <a:solidFill>
          <a:schemeClr val="hlink"/>
        </a:solidFill>
        <a:latin typeface="Arial" charset="0"/>
        <a:ea typeface="ＭＳ Ｐゴシック" pitchFamily="34" charset="-128"/>
        <a:cs typeface="Arial" charset="0"/>
      </a:defRPr>
    </a:lvl5pPr>
    <a:lvl6pPr marL="2286000" algn="l" defTabSz="914400" rtl="0" eaLnBrk="1" latinLnBrk="0" hangingPunct="1">
      <a:defRPr sz="2200" kern="1200">
        <a:solidFill>
          <a:schemeClr val="hlink"/>
        </a:solidFill>
        <a:latin typeface="Arial" charset="0"/>
        <a:ea typeface="ＭＳ Ｐゴシック" pitchFamily="34" charset="-128"/>
        <a:cs typeface="Arial" charset="0"/>
      </a:defRPr>
    </a:lvl6pPr>
    <a:lvl7pPr marL="2743200" algn="l" defTabSz="914400" rtl="0" eaLnBrk="1" latinLnBrk="0" hangingPunct="1">
      <a:defRPr sz="2200" kern="1200">
        <a:solidFill>
          <a:schemeClr val="hlink"/>
        </a:solidFill>
        <a:latin typeface="Arial" charset="0"/>
        <a:ea typeface="ＭＳ Ｐゴシック" pitchFamily="34" charset="-128"/>
        <a:cs typeface="Arial" charset="0"/>
      </a:defRPr>
    </a:lvl7pPr>
    <a:lvl8pPr marL="3200400" algn="l" defTabSz="914400" rtl="0" eaLnBrk="1" latinLnBrk="0" hangingPunct="1">
      <a:defRPr sz="2200" kern="1200">
        <a:solidFill>
          <a:schemeClr val="hlink"/>
        </a:solidFill>
        <a:latin typeface="Arial" charset="0"/>
        <a:ea typeface="ＭＳ Ｐゴシック" pitchFamily="34" charset="-128"/>
        <a:cs typeface="Arial" charset="0"/>
      </a:defRPr>
    </a:lvl8pPr>
    <a:lvl9pPr marL="3657600" algn="l" defTabSz="914400" rtl="0" eaLnBrk="1" latinLnBrk="0" hangingPunct="1">
      <a:defRPr sz="2200" kern="1200">
        <a:solidFill>
          <a:schemeClr val="hlink"/>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F6BAF"/>
    <a:srgbClr val="48494B"/>
    <a:srgbClr val="A70041"/>
    <a:srgbClr val="484A4C"/>
    <a:srgbClr val="F9DF77"/>
    <a:srgbClr val="FF0066"/>
    <a:srgbClr val="D6DAFD"/>
    <a:srgbClr val="83D1F5"/>
    <a:srgbClr val="FFFF66"/>
    <a:srgbClr val="00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81" autoAdjust="0"/>
    <p:restoredTop sz="86410" autoAdjust="0"/>
  </p:normalViewPr>
  <p:slideViewPr>
    <p:cSldViewPr>
      <p:cViewPr varScale="1">
        <p:scale>
          <a:sx n="105" d="100"/>
          <a:sy n="105" d="100"/>
        </p:scale>
        <p:origin x="-128" y="-96"/>
      </p:cViewPr>
      <p:guideLst>
        <p:guide orient="horz" pos="2840"/>
        <p:guide pos="2880"/>
      </p:guideLst>
    </p:cSldViewPr>
  </p:slideViewPr>
  <p:outlineViewPr>
    <p:cViewPr>
      <p:scale>
        <a:sx n="60" d="100"/>
        <a:sy n="60" d="100"/>
      </p:scale>
      <p:origin x="0" y="24608"/>
    </p:cViewPr>
  </p:outlineViewPr>
  <p:notesTextViewPr>
    <p:cViewPr>
      <p:scale>
        <a:sx n="100" d="100"/>
        <a:sy n="100" d="100"/>
      </p:scale>
      <p:origin x="0" y="0"/>
    </p:cViewPr>
  </p:notesTextViewPr>
  <p:sorterViewPr>
    <p:cViewPr>
      <p:scale>
        <a:sx n="100" d="100"/>
        <a:sy n="100" d="100"/>
      </p:scale>
      <p:origin x="0" y="281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R</c:v>
                </c:pt>
              </c:strCache>
            </c:strRef>
          </c:tx>
          <c:invertIfNegative val="0"/>
          <c:cat>
            <c:strRef>
              <c:f>Sheet1!$A$2:$A$4</c:f>
              <c:strCache>
                <c:ptCount val="3"/>
                <c:pt idx="0">
                  <c:v>1.2GB (sparse binary)</c:v>
                </c:pt>
                <c:pt idx="1">
                  <c:v>12GB</c:v>
                </c:pt>
                <c:pt idx="2">
                  <c:v>120GB</c:v>
                </c:pt>
              </c:strCache>
            </c:strRef>
          </c:cat>
          <c:val>
            <c:numRef>
              <c:f>Sheet1!$B$2:$B$4</c:f>
              <c:numCache>
                <c:formatCode>General</c:formatCode>
                <c:ptCount val="3"/>
                <c:pt idx="0">
                  <c:v>86400.0</c:v>
                </c:pt>
              </c:numCache>
            </c:numRef>
          </c:val>
        </c:ser>
        <c:ser>
          <c:idx val="1"/>
          <c:order val="1"/>
          <c:tx>
            <c:strRef>
              <c:f>Sheet1!$C$1</c:f>
              <c:strCache>
                <c:ptCount val="1"/>
                <c:pt idx="0">
                  <c:v>MLLib</c:v>
                </c:pt>
              </c:strCache>
            </c:strRef>
          </c:tx>
          <c:spPr>
            <a:solidFill>
              <a:srgbClr val="800000"/>
            </a:solidFill>
          </c:spPr>
          <c:invertIfNegative val="0"/>
          <c:cat>
            <c:strRef>
              <c:f>Sheet1!$A$2:$A$4</c:f>
              <c:strCache>
                <c:ptCount val="3"/>
                <c:pt idx="0">
                  <c:v>1.2GB (sparse binary)</c:v>
                </c:pt>
                <c:pt idx="1">
                  <c:v>12GB</c:v>
                </c:pt>
                <c:pt idx="2">
                  <c:v>120GB</c:v>
                </c:pt>
              </c:strCache>
            </c:strRef>
          </c:cat>
          <c:val>
            <c:numRef>
              <c:f>Sheet1!$C$2:$C$4</c:f>
              <c:numCache>
                <c:formatCode>General</c:formatCode>
                <c:ptCount val="3"/>
                <c:pt idx="0">
                  <c:v>264.0</c:v>
                </c:pt>
                <c:pt idx="1">
                  <c:v>2680.0</c:v>
                </c:pt>
                <c:pt idx="2">
                  <c:v>86400.0</c:v>
                </c:pt>
              </c:numCache>
            </c:numRef>
          </c:val>
        </c:ser>
        <c:ser>
          <c:idx val="2"/>
          <c:order val="2"/>
          <c:tx>
            <c:strRef>
              <c:f>Sheet1!$D$1</c:f>
              <c:strCache>
                <c:ptCount val="1"/>
                <c:pt idx="0">
                  <c:v>SystemML</c:v>
                </c:pt>
              </c:strCache>
            </c:strRef>
          </c:tx>
          <c:spPr>
            <a:solidFill>
              <a:srgbClr val="FF6600"/>
            </a:solidFill>
          </c:spPr>
          <c:invertIfNegative val="0"/>
          <c:cat>
            <c:strRef>
              <c:f>Sheet1!$A$2:$A$4</c:f>
              <c:strCache>
                <c:ptCount val="3"/>
                <c:pt idx="0">
                  <c:v>1.2GB (sparse binary)</c:v>
                </c:pt>
                <c:pt idx="1">
                  <c:v>12GB</c:v>
                </c:pt>
                <c:pt idx="2">
                  <c:v>120GB</c:v>
                </c:pt>
              </c:strCache>
            </c:strRef>
          </c:cat>
          <c:val>
            <c:numRef>
              <c:f>Sheet1!$D$2:$D$4</c:f>
              <c:numCache>
                <c:formatCode>General</c:formatCode>
                <c:ptCount val="3"/>
                <c:pt idx="0">
                  <c:v>356.0</c:v>
                </c:pt>
                <c:pt idx="1">
                  <c:v>415.0</c:v>
                </c:pt>
                <c:pt idx="2">
                  <c:v>13148.0</c:v>
                </c:pt>
              </c:numCache>
            </c:numRef>
          </c:val>
        </c:ser>
        <c:dLbls>
          <c:showLegendKey val="0"/>
          <c:showVal val="0"/>
          <c:showCatName val="0"/>
          <c:showSerName val="0"/>
          <c:showPercent val="0"/>
          <c:showBubbleSize val="0"/>
        </c:dLbls>
        <c:gapWidth val="150"/>
        <c:axId val="-2078947528"/>
        <c:axId val="-1993811960"/>
      </c:barChart>
      <c:catAx>
        <c:axId val="-2078947528"/>
        <c:scaling>
          <c:orientation val="minMax"/>
        </c:scaling>
        <c:delete val="0"/>
        <c:axPos val="b"/>
        <c:majorTickMark val="out"/>
        <c:minorTickMark val="none"/>
        <c:tickLblPos val="nextTo"/>
        <c:crossAx val="-1993811960"/>
        <c:crosses val="autoZero"/>
        <c:auto val="1"/>
        <c:lblAlgn val="ctr"/>
        <c:lblOffset val="100"/>
        <c:noMultiLvlLbl val="0"/>
      </c:catAx>
      <c:valAx>
        <c:axId val="-1993811960"/>
        <c:scaling>
          <c:orientation val="minMax"/>
          <c:max val="23000.0"/>
          <c:min val="0.0"/>
        </c:scaling>
        <c:delete val="0"/>
        <c:axPos val="l"/>
        <c:majorGridlines/>
        <c:title>
          <c:tx>
            <c:rich>
              <a:bodyPr rot="-5400000" vert="horz"/>
              <a:lstStyle/>
              <a:p>
                <a:pPr>
                  <a:defRPr/>
                </a:pPr>
                <a:r>
                  <a:rPr lang="en-US" dirty="0" smtClean="0"/>
                  <a:t>Running Time (sec)</a:t>
                </a:r>
                <a:endParaRPr lang="en-US" dirty="0"/>
              </a:p>
            </c:rich>
          </c:tx>
          <c:layout/>
          <c:overlay val="0"/>
        </c:title>
        <c:numFmt formatCode="General" sourceLinked="1"/>
        <c:majorTickMark val="out"/>
        <c:minorTickMark val="none"/>
        <c:tickLblPos val="nextTo"/>
        <c:crossAx val="-20789475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2245947026166"/>
          <c:y val="0.13069705957334"/>
          <c:w val="0.572111222295805"/>
          <c:h val="0.830133429321344"/>
        </c:manualLayout>
      </c:layout>
      <c:barChart>
        <c:barDir val="col"/>
        <c:grouping val="clustered"/>
        <c:varyColors val="0"/>
        <c:ser>
          <c:idx val="0"/>
          <c:order val="0"/>
          <c:tx>
            <c:strRef>
              <c:f>Sheet1!$B$1</c:f>
              <c:strCache>
                <c:ptCount val="1"/>
                <c:pt idx="0">
                  <c:v>MLLib ALS</c:v>
                </c:pt>
              </c:strCache>
            </c:strRef>
          </c:tx>
          <c:invertIfNegative val="0"/>
          <c:dLbls>
            <c:dLbl>
              <c:idx val="0"/>
              <c:layout>
                <c:manualLayout>
                  <c:x val="-0.00592812152649129"/>
                  <c:y val="-0.00495816596269828"/>
                </c:manualLayout>
              </c:layout>
              <c:showLegendKey val="0"/>
              <c:showVal val="0"/>
              <c:showCatName val="0"/>
              <c:showSerName val="1"/>
              <c:showPercent val="0"/>
              <c:showBubbleSize val="0"/>
            </c:dLbl>
            <c:showLegendKey val="0"/>
            <c:showVal val="0"/>
            <c:showCatName val="0"/>
            <c:showSerName val="0"/>
            <c:showPercent val="0"/>
            <c:showBubbleSize val="0"/>
          </c:dLbls>
          <c:cat>
            <c:strRef>
              <c:f>Sheet1!$A$2</c:f>
              <c:strCache>
                <c:ptCount val="1"/>
                <c:pt idx="0">
                  <c:v>Log-Likelihood</c:v>
                </c:pt>
              </c:strCache>
            </c:strRef>
          </c:cat>
          <c:val>
            <c:numRef>
              <c:f>Sheet1!$B$2</c:f>
              <c:numCache>
                <c:formatCode>0.00E+00</c:formatCode>
                <c:ptCount val="1"/>
                <c:pt idx="0">
                  <c:v>-2.57E8</c:v>
                </c:pt>
              </c:numCache>
            </c:numRef>
          </c:val>
        </c:ser>
        <c:ser>
          <c:idx val="1"/>
          <c:order val="1"/>
          <c:tx>
            <c:strRef>
              <c:f>Sheet1!$C$1</c:f>
              <c:strCache>
                <c:ptCount val="1"/>
                <c:pt idx="0">
                  <c:v>R (first 20000 products)</c:v>
                </c:pt>
              </c:strCache>
            </c:strRef>
          </c:tx>
          <c:invertIfNegative val="0"/>
          <c:dLbls>
            <c:dLbl>
              <c:idx val="0"/>
              <c:layout>
                <c:manualLayout>
                  <c:x val="-1.16695305639592E-7"/>
                  <c:y val="0.00793287033693277"/>
                </c:manualLayout>
              </c:layout>
              <c:dLblPos val="outEnd"/>
              <c:showLegendKey val="0"/>
              <c:showVal val="0"/>
              <c:showCatName val="0"/>
              <c:showSerName val="1"/>
              <c:showPercent val="0"/>
              <c:showBubbleSize val="0"/>
            </c:dLbl>
            <c:showLegendKey val="0"/>
            <c:showVal val="0"/>
            <c:showCatName val="0"/>
            <c:showSerName val="0"/>
            <c:showPercent val="0"/>
            <c:showBubbleSize val="0"/>
          </c:dLbls>
          <c:cat>
            <c:strRef>
              <c:f>Sheet1!$A$2</c:f>
              <c:strCache>
                <c:ptCount val="1"/>
                <c:pt idx="0">
                  <c:v>Log-Likelihood</c:v>
                </c:pt>
              </c:strCache>
            </c:strRef>
          </c:cat>
          <c:val>
            <c:numRef>
              <c:f>Sheet1!$C$2</c:f>
              <c:numCache>
                <c:formatCode>General</c:formatCode>
                <c:ptCount val="1"/>
                <c:pt idx="0">
                  <c:v>-429364.0</c:v>
                </c:pt>
              </c:numCache>
            </c:numRef>
          </c:val>
        </c:ser>
        <c:ser>
          <c:idx val="2"/>
          <c:order val="2"/>
          <c:tx>
            <c:strRef>
              <c:f>Sheet1!$D$1</c:f>
              <c:strCache>
                <c:ptCount val="1"/>
                <c:pt idx="0">
                  <c:v>SystemML</c:v>
                </c:pt>
              </c:strCache>
            </c:strRef>
          </c:tx>
          <c:invertIfNegative val="0"/>
          <c:cat>
            <c:strRef>
              <c:f>Sheet1!$A$2</c:f>
              <c:strCache>
                <c:ptCount val="1"/>
                <c:pt idx="0">
                  <c:v>Log-Likelihood</c:v>
                </c:pt>
              </c:strCache>
            </c:strRef>
          </c:cat>
          <c:val>
            <c:numRef>
              <c:f>Sheet1!$D$2</c:f>
              <c:numCache>
                <c:formatCode>General</c:formatCode>
                <c:ptCount val="1"/>
              </c:numCache>
            </c:numRef>
          </c:val>
        </c:ser>
        <c:dLbls>
          <c:showLegendKey val="0"/>
          <c:showVal val="0"/>
          <c:showCatName val="0"/>
          <c:showSerName val="0"/>
          <c:showPercent val="0"/>
          <c:showBubbleSize val="0"/>
        </c:dLbls>
        <c:gapWidth val="150"/>
        <c:axId val="-1996400904"/>
        <c:axId val="-1996405896"/>
      </c:barChart>
      <c:catAx>
        <c:axId val="-1996400904"/>
        <c:scaling>
          <c:orientation val="minMax"/>
        </c:scaling>
        <c:delete val="0"/>
        <c:axPos val="b"/>
        <c:majorTickMark val="none"/>
        <c:minorTickMark val="none"/>
        <c:tickLblPos val="nextTo"/>
        <c:crossAx val="-1996405896"/>
        <c:crossesAt val="-3.0E8"/>
        <c:auto val="1"/>
        <c:lblAlgn val="ctr"/>
        <c:lblOffset val="100"/>
        <c:noMultiLvlLbl val="0"/>
      </c:catAx>
      <c:valAx>
        <c:axId val="-1996405896"/>
        <c:scaling>
          <c:orientation val="minMax"/>
        </c:scaling>
        <c:delete val="0"/>
        <c:axPos val="l"/>
        <c:majorGridlines>
          <c:spPr>
            <a:ln>
              <a:solidFill>
                <a:schemeClr val="bg1">
                  <a:lumMod val="85000"/>
                </a:schemeClr>
              </a:solidFill>
            </a:ln>
          </c:spPr>
        </c:majorGridlines>
        <c:title>
          <c:tx>
            <c:rich>
              <a:bodyPr/>
              <a:lstStyle/>
              <a:p>
                <a:pPr>
                  <a:defRPr/>
                </a:pPr>
                <a:r>
                  <a:rPr lang="en-US"/>
                  <a:t>Log-Likelihood</a:t>
                </a:r>
              </a:p>
            </c:rich>
          </c:tx>
          <c:layout/>
          <c:overlay val="0"/>
        </c:title>
        <c:numFmt formatCode="0.00E+00" sourceLinked="1"/>
        <c:majorTickMark val="none"/>
        <c:minorTickMark val="none"/>
        <c:tickLblPos val="nextTo"/>
        <c:crossAx val="-1996400904"/>
        <c:crosses val="autoZero"/>
        <c:crossBetween val="between"/>
      </c:valAx>
    </c:plotArea>
    <c:plotVisOnly val="1"/>
    <c:dispBlanksAs val="gap"/>
    <c:showDLblsOverMax val="0"/>
  </c:chart>
  <c:txPr>
    <a:bodyPr/>
    <a:lstStyle/>
    <a:p>
      <a:pPr>
        <a:defRPr sz="1800">
          <a:latin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Sheet1!$B$1</c:f>
              <c:strCache>
                <c:ptCount val="1"/>
                <c:pt idx="0">
                  <c:v>R</c:v>
                </c:pt>
              </c:strCache>
            </c:strRef>
          </c:tx>
          <c:spPr>
            <a:ln>
              <a:noFill/>
            </a:ln>
          </c:spPr>
          <c:trendline>
            <c:trendlineType val="poly"/>
            <c:order val="2"/>
            <c:forward val="10000.0"/>
            <c:intercept val="0.0"/>
            <c:dispRSqr val="0"/>
            <c:dispEq val="0"/>
          </c:trendline>
          <c:xVal>
            <c:numRef>
              <c:f>Sheet1!$A$2:$A$30</c:f>
              <c:numCache>
                <c:formatCode>General</c:formatCode>
                <c:ptCount val="29"/>
                <c:pt idx="0">
                  <c:v>100.0</c:v>
                </c:pt>
                <c:pt idx="1">
                  <c:v>200.0</c:v>
                </c:pt>
                <c:pt idx="2">
                  <c:v>300.0</c:v>
                </c:pt>
                <c:pt idx="3">
                  <c:v>400.0</c:v>
                </c:pt>
                <c:pt idx="4">
                  <c:v>500.0</c:v>
                </c:pt>
                <c:pt idx="5">
                  <c:v>600.0</c:v>
                </c:pt>
                <c:pt idx="6">
                  <c:v>700.0</c:v>
                </c:pt>
                <c:pt idx="7">
                  <c:v>800.0</c:v>
                </c:pt>
                <c:pt idx="8">
                  <c:v>900.0</c:v>
                </c:pt>
                <c:pt idx="9">
                  <c:v>1000.0</c:v>
                </c:pt>
                <c:pt idx="10">
                  <c:v>2000.0</c:v>
                </c:pt>
                <c:pt idx="11">
                  <c:v>3000.0</c:v>
                </c:pt>
                <c:pt idx="12">
                  <c:v>4000.0</c:v>
                </c:pt>
                <c:pt idx="13">
                  <c:v>5000.0</c:v>
                </c:pt>
                <c:pt idx="14">
                  <c:v>6000.0</c:v>
                </c:pt>
                <c:pt idx="15">
                  <c:v>7000.0</c:v>
                </c:pt>
                <c:pt idx="16">
                  <c:v>8000.0</c:v>
                </c:pt>
                <c:pt idx="17">
                  <c:v>9000.0</c:v>
                </c:pt>
                <c:pt idx="18">
                  <c:v>10000.0</c:v>
                </c:pt>
                <c:pt idx="19">
                  <c:v>11000.0</c:v>
                </c:pt>
                <c:pt idx="20">
                  <c:v>12000.0</c:v>
                </c:pt>
                <c:pt idx="21">
                  <c:v>13000.0</c:v>
                </c:pt>
                <c:pt idx="22">
                  <c:v>14000.0</c:v>
                </c:pt>
                <c:pt idx="23">
                  <c:v>15000.0</c:v>
                </c:pt>
                <c:pt idx="24">
                  <c:v>16000.0</c:v>
                </c:pt>
                <c:pt idx="25">
                  <c:v>17000.0</c:v>
                </c:pt>
                <c:pt idx="26">
                  <c:v>18000.0</c:v>
                </c:pt>
                <c:pt idx="27">
                  <c:v>19000.0</c:v>
                </c:pt>
                <c:pt idx="28">
                  <c:v>20000.0</c:v>
                </c:pt>
              </c:numCache>
            </c:numRef>
          </c:xVal>
          <c:yVal>
            <c:numRef>
              <c:f>Sheet1!$B$2:$B$30</c:f>
              <c:numCache>
                <c:formatCode>General</c:formatCode>
                <c:ptCount val="29"/>
                <c:pt idx="0">
                  <c:v>2.9</c:v>
                </c:pt>
                <c:pt idx="1">
                  <c:v>4.0</c:v>
                </c:pt>
                <c:pt idx="2">
                  <c:v>5.2</c:v>
                </c:pt>
                <c:pt idx="3">
                  <c:v>7.6</c:v>
                </c:pt>
                <c:pt idx="4">
                  <c:v>10.9</c:v>
                </c:pt>
                <c:pt idx="5">
                  <c:v>12.8</c:v>
                </c:pt>
                <c:pt idx="6">
                  <c:v>14.9</c:v>
                </c:pt>
                <c:pt idx="7">
                  <c:v>29.8</c:v>
                </c:pt>
                <c:pt idx="8">
                  <c:v>24.4</c:v>
                </c:pt>
                <c:pt idx="9">
                  <c:v>24.4</c:v>
                </c:pt>
                <c:pt idx="10">
                  <c:v>95.4</c:v>
                </c:pt>
                <c:pt idx="11">
                  <c:v>188.9</c:v>
                </c:pt>
                <c:pt idx="12">
                  <c:v>321.9</c:v>
                </c:pt>
                <c:pt idx="13">
                  <c:v>477.9</c:v>
                </c:pt>
                <c:pt idx="14">
                  <c:v>679.3</c:v>
                </c:pt>
                <c:pt idx="15">
                  <c:v>943.8</c:v>
                </c:pt>
                <c:pt idx="16">
                  <c:v>1184.7</c:v>
                </c:pt>
                <c:pt idx="17">
                  <c:v>1572.1</c:v>
                </c:pt>
                <c:pt idx="18">
                  <c:v>1957.4</c:v>
                </c:pt>
                <c:pt idx="19">
                  <c:v>2342.5</c:v>
                </c:pt>
                <c:pt idx="20">
                  <c:v>2665.4</c:v>
                </c:pt>
                <c:pt idx="21">
                  <c:v>3714.7</c:v>
                </c:pt>
                <c:pt idx="22">
                  <c:v>3772.8</c:v>
                </c:pt>
                <c:pt idx="23">
                  <c:v>4345.5</c:v>
                </c:pt>
                <c:pt idx="24">
                  <c:v>4997.1</c:v>
                </c:pt>
                <c:pt idx="25">
                  <c:v>5573.5</c:v>
                </c:pt>
                <c:pt idx="26">
                  <c:v>6210.0</c:v>
                </c:pt>
                <c:pt idx="27">
                  <c:v>6988.3</c:v>
                </c:pt>
                <c:pt idx="28">
                  <c:v>7789.4</c:v>
                </c:pt>
              </c:numCache>
            </c:numRef>
          </c:yVal>
          <c:smooth val="0"/>
        </c:ser>
        <c:ser>
          <c:idx val="1"/>
          <c:order val="1"/>
          <c:tx>
            <c:strRef>
              <c:f>Sheet1!$C$1</c:f>
              <c:strCache>
                <c:ptCount val="1"/>
                <c:pt idx="0">
                  <c:v>SystemML</c:v>
                </c:pt>
              </c:strCache>
            </c:strRef>
          </c:tx>
          <c:spPr>
            <a:ln>
              <a:noFill/>
            </a:ln>
          </c:spPr>
          <c:xVal>
            <c:numRef>
              <c:f>Sheet1!$A$2:$A$35</c:f>
              <c:numCache>
                <c:formatCode>General</c:formatCode>
                <c:ptCount val="34"/>
                <c:pt idx="0">
                  <c:v>100.0</c:v>
                </c:pt>
                <c:pt idx="1">
                  <c:v>200.0</c:v>
                </c:pt>
                <c:pt idx="2">
                  <c:v>300.0</c:v>
                </c:pt>
                <c:pt idx="3">
                  <c:v>400.0</c:v>
                </c:pt>
                <c:pt idx="4">
                  <c:v>500.0</c:v>
                </c:pt>
                <c:pt idx="5">
                  <c:v>600.0</c:v>
                </c:pt>
                <c:pt idx="6">
                  <c:v>700.0</c:v>
                </c:pt>
                <c:pt idx="7">
                  <c:v>800.0</c:v>
                </c:pt>
                <c:pt idx="8">
                  <c:v>900.0</c:v>
                </c:pt>
                <c:pt idx="9">
                  <c:v>1000.0</c:v>
                </c:pt>
                <c:pt idx="10">
                  <c:v>2000.0</c:v>
                </c:pt>
                <c:pt idx="11">
                  <c:v>3000.0</c:v>
                </c:pt>
                <c:pt idx="12">
                  <c:v>4000.0</c:v>
                </c:pt>
                <c:pt idx="13">
                  <c:v>5000.0</c:v>
                </c:pt>
                <c:pt idx="14">
                  <c:v>6000.0</c:v>
                </c:pt>
                <c:pt idx="15">
                  <c:v>7000.0</c:v>
                </c:pt>
                <c:pt idx="16">
                  <c:v>8000.0</c:v>
                </c:pt>
                <c:pt idx="17">
                  <c:v>9000.0</c:v>
                </c:pt>
                <c:pt idx="18">
                  <c:v>10000.0</c:v>
                </c:pt>
                <c:pt idx="19">
                  <c:v>11000.0</c:v>
                </c:pt>
                <c:pt idx="20">
                  <c:v>12000.0</c:v>
                </c:pt>
                <c:pt idx="21">
                  <c:v>13000.0</c:v>
                </c:pt>
                <c:pt idx="22">
                  <c:v>14000.0</c:v>
                </c:pt>
                <c:pt idx="23">
                  <c:v>15000.0</c:v>
                </c:pt>
                <c:pt idx="24">
                  <c:v>16000.0</c:v>
                </c:pt>
                <c:pt idx="25">
                  <c:v>17000.0</c:v>
                </c:pt>
                <c:pt idx="26">
                  <c:v>18000.0</c:v>
                </c:pt>
                <c:pt idx="27">
                  <c:v>19000.0</c:v>
                </c:pt>
                <c:pt idx="28">
                  <c:v>20000.0</c:v>
                </c:pt>
                <c:pt idx="29">
                  <c:v>100000.0</c:v>
                </c:pt>
                <c:pt idx="30">
                  <c:v>200000.0</c:v>
                </c:pt>
                <c:pt idx="31">
                  <c:v>300000.0</c:v>
                </c:pt>
                <c:pt idx="32">
                  <c:v>400000.0</c:v>
                </c:pt>
                <c:pt idx="33">
                  <c:v>403394.0</c:v>
                </c:pt>
              </c:numCache>
            </c:numRef>
          </c:xVal>
          <c:yVal>
            <c:numRef>
              <c:f>Sheet1!$C$2:$C$35</c:f>
              <c:numCache>
                <c:formatCode>General</c:formatCode>
                <c:ptCount val="34"/>
                <c:pt idx="0">
                  <c:v>3.6</c:v>
                </c:pt>
                <c:pt idx="1">
                  <c:v>3.7</c:v>
                </c:pt>
                <c:pt idx="2">
                  <c:v>3.8</c:v>
                </c:pt>
                <c:pt idx="3">
                  <c:v>3.8</c:v>
                </c:pt>
                <c:pt idx="4">
                  <c:v>3.8</c:v>
                </c:pt>
                <c:pt idx="5">
                  <c:v>3.8</c:v>
                </c:pt>
                <c:pt idx="6">
                  <c:v>4.0</c:v>
                </c:pt>
                <c:pt idx="7">
                  <c:v>3.9</c:v>
                </c:pt>
                <c:pt idx="8">
                  <c:v>4.0</c:v>
                </c:pt>
                <c:pt idx="9">
                  <c:v>3.9</c:v>
                </c:pt>
                <c:pt idx="10">
                  <c:v>4.1</c:v>
                </c:pt>
                <c:pt idx="11">
                  <c:v>4.2</c:v>
                </c:pt>
                <c:pt idx="12">
                  <c:v>4.4</c:v>
                </c:pt>
                <c:pt idx="13">
                  <c:v>4.6</c:v>
                </c:pt>
                <c:pt idx="14">
                  <c:v>4.7</c:v>
                </c:pt>
                <c:pt idx="15">
                  <c:v>5.1</c:v>
                </c:pt>
                <c:pt idx="16">
                  <c:v>5.1</c:v>
                </c:pt>
                <c:pt idx="17">
                  <c:v>5.3</c:v>
                </c:pt>
                <c:pt idx="18">
                  <c:v>5.5</c:v>
                </c:pt>
                <c:pt idx="19">
                  <c:v>5.8</c:v>
                </c:pt>
                <c:pt idx="20">
                  <c:v>5.9</c:v>
                </c:pt>
                <c:pt idx="21">
                  <c:v>6.1</c:v>
                </c:pt>
                <c:pt idx="22">
                  <c:v>6.2</c:v>
                </c:pt>
                <c:pt idx="23">
                  <c:v>6.4</c:v>
                </c:pt>
                <c:pt idx="24">
                  <c:v>6.6</c:v>
                </c:pt>
                <c:pt idx="25">
                  <c:v>7.0</c:v>
                </c:pt>
                <c:pt idx="26">
                  <c:v>6.8</c:v>
                </c:pt>
                <c:pt idx="27">
                  <c:v>7.6</c:v>
                </c:pt>
                <c:pt idx="28">
                  <c:v>7.5</c:v>
                </c:pt>
                <c:pt idx="29">
                  <c:v>21.6</c:v>
                </c:pt>
                <c:pt idx="30">
                  <c:v>35.4</c:v>
                </c:pt>
                <c:pt idx="31">
                  <c:v>45.1</c:v>
                </c:pt>
                <c:pt idx="32">
                  <c:v>66.0</c:v>
                </c:pt>
                <c:pt idx="33">
                  <c:v>68.3</c:v>
                </c:pt>
              </c:numCache>
            </c:numRef>
          </c:yVal>
          <c:smooth val="0"/>
        </c:ser>
        <c:dLbls>
          <c:showLegendKey val="0"/>
          <c:showVal val="0"/>
          <c:showCatName val="0"/>
          <c:showSerName val="0"/>
          <c:showPercent val="0"/>
          <c:showBubbleSize val="0"/>
        </c:dLbls>
        <c:axId val="-1991922840"/>
        <c:axId val="-1991917336"/>
      </c:scatterChart>
      <c:valAx>
        <c:axId val="-1991922840"/>
        <c:scaling>
          <c:orientation val="minMax"/>
          <c:max val="20000.0"/>
          <c:min val="0.0"/>
        </c:scaling>
        <c:delete val="0"/>
        <c:axPos val="b"/>
        <c:title>
          <c:tx>
            <c:rich>
              <a:bodyPr/>
              <a:lstStyle/>
              <a:p>
                <a:pPr>
                  <a:defRPr/>
                </a:pPr>
                <a:r>
                  <a:rPr lang="en-US"/>
                  <a:t>Number of Products Used</a:t>
                </a:r>
              </a:p>
            </c:rich>
          </c:tx>
          <c:layout/>
          <c:overlay val="0"/>
        </c:title>
        <c:numFmt formatCode="General" sourceLinked="1"/>
        <c:majorTickMark val="none"/>
        <c:minorTickMark val="none"/>
        <c:tickLblPos val="nextTo"/>
        <c:crossAx val="-1991917336"/>
        <c:crosses val="autoZero"/>
        <c:crossBetween val="midCat"/>
      </c:valAx>
      <c:valAx>
        <c:axId val="-1991917336"/>
        <c:scaling>
          <c:orientation val="minMax"/>
          <c:max val="8000.0"/>
          <c:min val="0.0"/>
        </c:scaling>
        <c:delete val="0"/>
        <c:axPos val="l"/>
        <c:majorGridlines/>
        <c:title>
          <c:tx>
            <c:rich>
              <a:bodyPr/>
              <a:lstStyle/>
              <a:p>
                <a:pPr>
                  <a:defRPr/>
                </a:pPr>
                <a:r>
                  <a:rPr lang="en-US"/>
                  <a:t>Training Time (sec)</a:t>
                </a:r>
              </a:p>
            </c:rich>
          </c:tx>
          <c:layout/>
          <c:overlay val="0"/>
        </c:title>
        <c:numFmt formatCode="General" sourceLinked="1"/>
        <c:majorTickMark val="none"/>
        <c:minorTickMark val="none"/>
        <c:tickLblPos val="nextTo"/>
        <c:crossAx val="-1991922840"/>
        <c:crosses val="autoZero"/>
        <c:crossBetween val="midCat"/>
      </c:valAx>
      <c:spPr>
        <a:noFill/>
        <a:ln w="25400">
          <a:noFill/>
        </a:ln>
      </c:spPr>
    </c:plotArea>
    <c:legend>
      <c:legendPos val="r"/>
      <c:legendEntry>
        <c:idx val="2"/>
        <c:delete val="1"/>
      </c:legendEntry>
      <c:layout/>
      <c:overlay val="0"/>
    </c:legend>
    <c:plotVisOnly val="1"/>
    <c:dispBlanksAs val="gap"/>
    <c:showDLblsOverMax val="0"/>
  </c:chart>
  <c:txPr>
    <a:bodyPr/>
    <a:lstStyle/>
    <a:p>
      <a:pPr>
        <a:defRPr sz="1800">
          <a:latin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0975047626272"/>
          <c:y val="0.0391695111053157"/>
          <c:w val="0.803467367616469"/>
          <c:h val="0.782187769258668"/>
        </c:manualLayout>
      </c:layout>
      <c:scatterChart>
        <c:scatterStyle val="lineMarker"/>
        <c:varyColors val="0"/>
        <c:ser>
          <c:idx val="0"/>
          <c:order val="0"/>
          <c:tx>
            <c:strRef>
              <c:f>Sheet1!$B$1</c:f>
              <c:strCache>
                <c:ptCount val="1"/>
                <c:pt idx="0">
                  <c:v>R</c:v>
                </c:pt>
              </c:strCache>
            </c:strRef>
          </c:tx>
          <c:spPr>
            <a:ln>
              <a:noFill/>
            </a:ln>
          </c:spPr>
          <c:trendline>
            <c:trendlineType val="poly"/>
            <c:order val="2"/>
            <c:forward val="10000.0"/>
            <c:intercept val="0.0"/>
            <c:dispRSqr val="1"/>
            <c:dispEq val="1"/>
            <c:trendlineLbl>
              <c:layout>
                <c:manualLayout>
                  <c:x val="0.167469433123379"/>
                  <c:y val="0.0104121485216662"/>
                </c:manualLayout>
              </c:layout>
              <c:numFmt formatCode="General" sourceLinked="0"/>
            </c:trendlineLbl>
          </c:trendline>
          <c:xVal>
            <c:numRef>
              <c:f>Sheet1!$A$2:$A$30</c:f>
              <c:numCache>
                <c:formatCode>General</c:formatCode>
                <c:ptCount val="29"/>
                <c:pt idx="0">
                  <c:v>100.0</c:v>
                </c:pt>
                <c:pt idx="1">
                  <c:v>200.0</c:v>
                </c:pt>
                <c:pt idx="2">
                  <c:v>300.0</c:v>
                </c:pt>
                <c:pt idx="3">
                  <c:v>400.0</c:v>
                </c:pt>
                <c:pt idx="4">
                  <c:v>500.0</c:v>
                </c:pt>
                <c:pt idx="5">
                  <c:v>600.0</c:v>
                </c:pt>
                <c:pt idx="6">
                  <c:v>700.0</c:v>
                </c:pt>
                <c:pt idx="7">
                  <c:v>800.0</c:v>
                </c:pt>
                <c:pt idx="8">
                  <c:v>900.0</c:v>
                </c:pt>
                <c:pt idx="9">
                  <c:v>1000.0</c:v>
                </c:pt>
                <c:pt idx="10">
                  <c:v>2000.0</c:v>
                </c:pt>
                <c:pt idx="11">
                  <c:v>3000.0</c:v>
                </c:pt>
                <c:pt idx="12">
                  <c:v>4000.0</c:v>
                </c:pt>
                <c:pt idx="13">
                  <c:v>5000.0</c:v>
                </c:pt>
                <c:pt idx="14">
                  <c:v>6000.0</c:v>
                </c:pt>
                <c:pt idx="15">
                  <c:v>7000.0</c:v>
                </c:pt>
                <c:pt idx="16">
                  <c:v>8000.0</c:v>
                </c:pt>
                <c:pt idx="17">
                  <c:v>9000.0</c:v>
                </c:pt>
                <c:pt idx="18">
                  <c:v>10000.0</c:v>
                </c:pt>
                <c:pt idx="19">
                  <c:v>11000.0</c:v>
                </c:pt>
                <c:pt idx="20">
                  <c:v>12000.0</c:v>
                </c:pt>
                <c:pt idx="21">
                  <c:v>13000.0</c:v>
                </c:pt>
                <c:pt idx="22">
                  <c:v>14000.0</c:v>
                </c:pt>
                <c:pt idx="23">
                  <c:v>15000.0</c:v>
                </c:pt>
                <c:pt idx="24">
                  <c:v>16000.0</c:v>
                </c:pt>
                <c:pt idx="25">
                  <c:v>17000.0</c:v>
                </c:pt>
                <c:pt idx="26">
                  <c:v>18000.0</c:v>
                </c:pt>
                <c:pt idx="27">
                  <c:v>19000.0</c:v>
                </c:pt>
                <c:pt idx="28">
                  <c:v>20000.0</c:v>
                </c:pt>
              </c:numCache>
            </c:numRef>
          </c:xVal>
          <c:yVal>
            <c:numRef>
              <c:f>Sheet1!$B$2:$B$230</c:f>
              <c:numCache>
                <c:formatCode>General</c:formatCode>
                <c:ptCount val="229"/>
                <c:pt idx="0">
                  <c:v>2.9</c:v>
                </c:pt>
                <c:pt idx="1">
                  <c:v>4.0</c:v>
                </c:pt>
                <c:pt idx="2">
                  <c:v>5.2</c:v>
                </c:pt>
                <c:pt idx="3">
                  <c:v>7.6</c:v>
                </c:pt>
                <c:pt idx="4">
                  <c:v>10.9</c:v>
                </c:pt>
                <c:pt idx="5">
                  <c:v>12.8</c:v>
                </c:pt>
                <c:pt idx="6">
                  <c:v>14.9</c:v>
                </c:pt>
                <c:pt idx="7">
                  <c:v>29.8</c:v>
                </c:pt>
                <c:pt idx="8">
                  <c:v>24.4</c:v>
                </c:pt>
                <c:pt idx="9">
                  <c:v>24.4</c:v>
                </c:pt>
                <c:pt idx="10">
                  <c:v>95.4</c:v>
                </c:pt>
                <c:pt idx="11">
                  <c:v>188.9</c:v>
                </c:pt>
                <c:pt idx="12">
                  <c:v>321.9</c:v>
                </c:pt>
                <c:pt idx="13">
                  <c:v>477.9</c:v>
                </c:pt>
                <c:pt idx="14">
                  <c:v>679.3</c:v>
                </c:pt>
                <c:pt idx="15">
                  <c:v>943.8</c:v>
                </c:pt>
                <c:pt idx="16">
                  <c:v>1184.7</c:v>
                </c:pt>
                <c:pt idx="17">
                  <c:v>1572.1</c:v>
                </c:pt>
                <c:pt idx="18">
                  <c:v>1957.4</c:v>
                </c:pt>
                <c:pt idx="19">
                  <c:v>2342.5</c:v>
                </c:pt>
                <c:pt idx="20">
                  <c:v>2665.4</c:v>
                </c:pt>
                <c:pt idx="21">
                  <c:v>3714.7</c:v>
                </c:pt>
                <c:pt idx="22">
                  <c:v>3772.8</c:v>
                </c:pt>
                <c:pt idx="23">
                  <c:v>4345.5</c:v>
                </c:pt>
                <c:pt idx="24">
                  <c:v>4997.1</c:v>
                </c:pt>
                <c:pt idx="25">
                  <c:v>5573.5</c:v>
                </c:pt>
                <c:pt idx="26">
                  <c:v>6210.0</c:v>
                </c:pt>
                <c:pt idx="27">
                  <c:v>6988.3</c:v>
                </c:pt>
                <c:pt idx="28">
                  <c:v>7789.4</c:v>
                </c:pt>
              </c:numCache>
            </c:numRef>
          </c:yVal>
          <c:smooth val="0"/>
        </c:ser>
        <c:ser>
          <c:idx val="1"/>
          <c:order val="1"/>
          <c:tx>
            <c:strRef>
              <c:f>Sheet1!$C$1</c:f>
              <c:strCache>
                <c:ptCount val="1"/>
                <c:pt idx="0">
                  <c:v>SystemML</c:v>
                </c:pt>
              </c:strCache>
            </c:strRef>
          </c:tx>
          <c:spPr>
            <a:ln>
              <a:noFill/>
            </a:ln>
          </c:spPr>
          <c:trendline>
            <c:trendlineType val="linear"/>
            <c:intercept val="0.0"/>
            <c:dispRSqr val="1"/>
            <c:dispEq val="1"/>
            <c:trendlineLbl>
              <c:layout>
                <c:manualLayout>
                  <c:x val="-0.000800996577910162"/>
                  <c:y val="-0.0300339927173521"/>
                </c:manualLayout>
              </c:layout>
              <c:numFmt formatCode="General" sourceLinked="0"/>
            </c:trendlineLbl>
          </c:trendline>
          <c:xVal>
            <c:numRef>
              <c:f>Sheet1!$A$2:$A$35</c:f>
              <c:numCache>
                <c:formatCode>General</c:formatCode>
                <c:ptCount val="34"/>
                <c:pt idx="0">
                  <c:v>100.0</c:v>
                </c:pt>
                <c:pt idx="1">
                  <c:v>200.0</c:v>
                </c:pt>
                <c:pt idx="2">
                  <c:v>300.0</c:v>
                </c:pt>
                <c:pt idx="3">
                  <c:v>400.0</c:v>
                </c:pt>
                <c:pt idx="4">
                  <c:v>500.0</c:v>
                </c:pt>
                <c:pt idx="5">
                  <c:v>600.0</c:v>
                </c:pt>
                <c:pt idx="6">
                  <c:v>700.0</c:v>
                </c:pt>
                <c:pt idx="7">
                  <c:v>800.0</c:v>
                </c:pt>
                <c:pt idx="8">
                  <c:v>900.0</c:v>
                </c:pt>
                <c:pt idx="9">
                  <c:v>1000.0</c:v>
                </c:pt>
                <c:pt idx="10">
                  <c:v>2000.0</c:v>
                </c:pt>
                <c:pt idx="11">
                  <c:v>3000.0</c:v>
                </c:pt>
                <c:pt idx="12">
                  <c:v>4000.0</c:v>
                </c:pt>
                <c:pt idx="13">
                  <c:v>5000.0</c:v>
                </c:pt>
                <c:pt idx="14">
                  <c:v>6000.0</c:v>
                </c:pt>
                <c:pt idx="15">
                  <c:v>7000.0</c:v>
                </c:pt>
                <c:pt idx="16">
                  <c:v>8000.0</c:v>
                </c:pt>
                <c:pt idx="17">
                  <c:v>9000.0</c:v>
                </c:pt>
                <c:pt idx="18">
                  <c:v>10000.0</c:v>
                </c:pt>
                <c:pt idx="19">
                  <c:v>11000.0</c:v>
                </c:pt>
                <c:pt idx="20">
                  <c:v>12000.0</c:v>
                </c:pt>
                <c:pt idx="21">
                  <c:v>13000.0</c:v>
                </c:pt>
                <c:pt idx="22">
                  <c:v>14000.0</c:v>
                </c:pt>
                <c:pt idx="23">
                  <c:v>15000.0</c:v>
                </c:pt>
                <c:pt idx="24">
                  <c:v>16000.0</c:v>
                </c:pt>
                <c:pt idx="25">
                  <c:v>17000.0</c:v>
                </c:pt>
                <c:pt idx="26">
                  <c:v>18000.0</c:v>
                </c:pt>
                <c:pt idx="27">
                  <c:v>19000.0</c:v>
                </c:pt>
                <c:pt idx="28">
                  <c:v>20000.0</c:v>
                </c:pt>
                <c:pt idx="29">
                  <c:v>100000.0</c:v>
                </c:pt>
                <c:pt idx="30">
                  <c:v>200000.0</c:v>
                </c:pt>
                <c:pt idx="31">
                  <c:v>300000.0</c:v>
                </c:pt>
                <c:pt idx="32">
                  <c:v>400000.0</c:v>
                </c:pt>
                <c:pt idx="33">
                  <c:v>403394.0</c:v>
                </c:pt>
              </c:numCache>
            </c:numRef>
          </c:xVal>
          <c:yVal>
            <c:numRef>
              <c:f>Sheet1!$C$2:$C$35</c:f>
              <c:numCache>
                <c:formatCode>General</c:formatCode>
                <c:ptCount val="34"/>
                <c:pt idx="0">
                  <c:v>3.6</c:v>
                </c:pt>
                <c:pt idx="1">
                  <c:v>3.7</c:v>
                </c:pt>
                <c:pt idx="2">
                  <c:v>3.8</c:v>
                </c:pt>
                <c:pt idx="3">
                  <c:v>3.8</c:v>
                </c:pt>
                <c:pt idx="4">
                  <c:v>3.8</c:v>
                </c:pt>
                <c:pt idx="5">
                  <c:v>3.8</c:v>
                </c:pt>
                <c:pt idx="6">
                  <c:v>4.0</c:v>
                </c:pt>
                <c:pt idx="7">
                  <c:v>3.9</c:v>
                </c:pt>
                <c:pt idx="8">
                  <c:v>4.0</c:v>
                </c:pt>
                <c:pt idx="9">
                  <c:v>3.9</c:v>
                </c:pt>
                <c:pt idx="10">
                  <c:v>4.1</c:v>
                </c:pt>
                <c:pt idx="11">
                  <c:v>4.2</c:v>
                </c:pt>
                <c:pt idx="12">
                  <c:v>4.4</c:v>
                </c:pt>
                <c:pt idx="13">
                  <c:v>4.6</c:v>
                </c:pt>
                <c:pt idx="14">
                  <c:v>4.7</c:v>
                </c:pt>
                <c:pt idx="15">
                  <c:v>5.1</c:v>
                </c:pt>
                <c:pt idx="16">
                  <c:v>5.1</c:v>
                </c:pt>
                <c:pt idx="17">
                  <c:v>5.3</c:v>
                </c:pt>
                <c:pt idx="18">
                  <c:v>5.5</c:v>
                </c:pt>
                <c:pt idx="19">
                  <c:v>5.8</c:v>
                </c:pt>
                <c:pt idx="20">
                  <c:v>5.9</c:v>
                </c:pt>
                <c:pt idx="21">
                  <c:v>6.1</c:v>
                </c:pt>
                <c:pt idx="22">
                  <c:v>6.2</c:v>
                </c:pt>
                <c:pt idx="23">
                  <c:v>6.4</c:v>
                </c:pt>
                <c:pt idx="24">
                  <c:v>6.6</c:v>
                </c:pt>
                <c:pt idx="25">
                  <c:v>7.0</c:v>
                </c:pt>
                <c:pt idx="26">
                  <c:v>6.8</c:v>
                </c:pt>
                <c:pt idx="27">
                  <c:v>7.6</c:v>
                </c:pt>
                <c:pt idx="28">
                  <c:v>7.5</c:v>
                </c:pt>
                <c:pt idx="29">
                  <c:v>21.6</c:v>
                </c:pt>
                <c:pt idx="30">
                  <c:v>35.4</c:v>
                </c:pt>
                <c:pt idx="31">
                  <c:v>45.1</c:v>
                </c:pt>
                <c:pt idx="32">
                  <c:v>66.0</c:v>
                </c:pt>
                <c:pt idx="33">
                  <c:v>68.3</c:v>
                </c:pt>
              </c:numCache>
            </c:numRef>
          </c:yVal>
          <c:smooth val="0"/>
        </c:ser>
        <c:dLbls>
          <c:showLegendKey val="0"/>
          <c:showVal val="0"/>
          <c:showCatName val="0"/>
          <c:showSerName val="0"/>
          <c:showPercent val="0"/>
          <c:showBubbleSize val="0"/>
        </c:dLbls>
        <c:axId val="-1993968008"/>
        <c:axId val="-1993979368"/>
      </c:scatterChart>
      <c:valAx>
        <c:axId val="-1993968008"/>
        <c:scaling>
          <c:orientation val="minMax"/>
          <c:max val="405000.0"/>
          <c:min val="0.0"/>
        </c:scaling>
        <c:delete val="0"/>
        <c:axPos val="b"/>
        <c:title>
          <c:tx>
            <c:rich>
              <a:bodyPr/>
              <a:lstStyle/>
              <a:p>
                <a:pPr>
                  <a:defRPr/>
                </a:pPr>
                <a:r>
                  <a:rPr lang="en-US"/>
                  <a:t>Number of Products Used</a:t>
                </a:r>
              </a:p>
            </c:rich>
          </c:tx>
          <c:layout/>
          <c:overlay val="0"/>
        </c:title>
        <c:numFmt formatCode="General" sourceLinked="1"/>
        <c:majorTickMark val="none"/>
        <c:minorTickMark val="none"/>
        <c:tickLblPos val="nextTo"/>
        <c:crossAx val="-1993979368"/>
        <c:crosses val="autoZero"/>
        <c:crossBetween val="midCat"/>
      </c:valAx>
      <c:valAx>
        <c:axId val="-1993979368"/>
        <c:scaling>
          <c:orientation val="minMax"/>
          <c:max val="2000.0"/>
          <c:min val="0.0"/>
        </c:scaling>
        <c:delete val="0"/>
        <c:axPos val="l"/>
        <c:majorGridlines/>
        <c:title>
          <c:tx>
            <c:rich>
              <a:bodyPr/>
              <a:lstStyle/>
              <a:p>
                <a:pPr>
                  <a:defRPr/>
                </a:pPr>
                <a:r>
                  <a:rPr lang="en-US"/>
                  <a:t>Training Time (sec)</a:t>
                </a:r>
              </a:p>
            </c:rich>
          </c:tx>
          <c:layout/>
          <c:overlay val="0"/>
        </c:title>
        <c:numFmt formatCode="General" sourceLinked="1"/>
        <c:majorTickMark val="none"/>
        <c:minorTickMark val="none"/>
        <c:tickLblPos val="nextTo"/>
        <c:crossAx val="-1993968008"/>
        <c:crosses val="autoZero"/>
        <c:crossBetween val="midCat"/>
      </c:valAx>
    </c:plotArea>
    <c:legend>
      <c:legendPos val="r"/>
      <c:legendEntry>
        <c:idx val="2"/>
        <c:delete val="1"/>
      </c:legendEntry>
      <c:legendEntry>
        <c:idx val="3"/>
        <c:delete val="1"/>
      </c:legendEntry>
      <c:layout>
        <c:manualLayout>
          <c:xMode val="edge"/>
          <c:yMode val="edge"/>
          <c:x val="0.72221032578412"/>
          <c:y val="0.155657911534607"/>
          <c:w val="0.163673334830923"/>
          <c:h val="0.138327755071286"/>
        </c:manualLayout>
      </c:layout>
      <c:overlay val="0"/>
      <c:spPr>
        <a:solidFill>
          <a:schemeClr val="bg1"/>
        </a:solidFill>
        <a:ln>
          <a:solidFill>
            <a:schemeClr val="tx1"/>
          </a:solidFill>
        </a:ln>
      </c:spPr>
    </c:legend>
    <c:plotVisOnly val="1"/>
    <c:dispBlanksAs val="gap"/>
    <c:showDLblsOverMax val="0"/>
  </c:chart>
  <c:txPr>
    <a:bodyPr/>
    <a:lstStyle/>
    <a:p>
      <a:pPr>
        <a:defRPr sz="1800">
          <a:latin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2245947026166"/>
          <c:y val="0.13069705957334"/>
          <c:w val="0.572111222295805"/>
          <c:h val="0.830133429321344"/>
        </c:manualLayout>
      </c:layout>
      <c:barChart>
        <c:barDir val="col"/>
        <c:grouping val="clustered"/>
        <c:varyColors val="0"/>
        <c:ser>
          <c:idx val="0"/>
          <c:order val="0"/>
          <c:tx>
            <c:strRef>
              <c:f>Sheet1!$B$1</c:f>
              <c:strCache>
                <c:ptCount val="1"/>
                <c:pt idx="0">
                  <c:v>MLLib ALS</c:v>
                </c:pt>
              </c:strCache>
            </c:strRef>
          </c:tx>
          <c:invertIfNegative val="0"/>
          <c:dLbls>
            <c:dLbl>
              <c:idx val="0"/>
              <c:layout>
                <c:manualLayout>
                  <c:x val="-0.00592812152649129"/>
                  <c:y val="-0.00495816596269828"/>
                </c:manualLayout>
              </c:layout>
              <c:showLegendKey val="0"/>
              <c:showVal val="0"/>
              <c:showCatName val="0"/>
              <c:showSerName val="1"/>
              <c:showPercent val="0"/>
              <c:showBubbleSize val="0"/>
            </c:dLbl>
            <c:showLegendKey val="0"/>
            <c:showVal val="0"/>
            <c:showCatName val="0"/>
            <c:showSerName val="0"/>
            <c:showPercent val="0"/>
            <c:showBubbleSize val="0"/>
          </c:dLbls>
          <c:cat>
            <c:strRef>
              <c:f>Sheet1!$A$2</c:f>
              <c:strCache>
                <c:ptCount val="1"/>
                <c:pt idx="0">
                  <c:v>Log-Likelihood</c:v>
                </c:pt>
              </c:strCache>
            </c:strRef>
          </c:cat>
          <c:val>
            <c:numRef>
              <c:f>Sheet1!$B$2</c:f>
              <c:numCache>
                <c:formatCode>0.00E+00</c:formatCode>
                <c:ptCount val="1"/>
                <c:pt idx="0">
                  <c:v>-2.57E8</c:v>
                </c:pt>
              </c:numCache>
            </c:numRef>
          </c:val>
        </c:ser>
        <c:ser>
          <c:idx val="1"/>
          <c:order val="1"/>
          <c:tx>
            <c:strRef>
              <c:f>Sheet1!$C$1</c:f>
              <c:strCache>
                <c:ptCount val="1"/>
                <c:pt idx="0">
                  <c:v>R (first 20000 products)</c:v>
                </c:pt>
              </c:strCache>
            </c:strRef>
          </c:tx>
          <c:invertIfNegative val="0"/>
          <c:dLbls>
            <c:dLbl>
              <c:idx val="0"/>
              <c:layout>
                <c:manualLayout>
                  <c:x val="-0.0237126028012708"/>
                  <c:y val="0.00743724894404729"/>
                </c:manualLayout>
              </c:layout>
              <c:dLblPos val="outEnd"/>
              <c:showLegendKey val="0"/>
              <c:showVal val="0"/>
              <c:showCatName val="0"/>
              <c:showSerName val="1"/>
              <c:showPercent val="0"/>
              <c:showBubbleSize val="0"/>
            </c:dLbl>
            <c:dLblPos val="outEnd"/>
            <c:showLegendKey val="0"/>
            <c:showVal val="0"/>
            <c:showCatName val="0"/>
            <c:showSerName val="0"/>
            <c:showPercent val="0"/>
            <c:showBubbleSize val="0"/>
          </c:dLbls>
          <c:cat>
            <c:strRef>
              <c:f>Sheet1!$A$2</c:f>
              <c:strCache>
                <c:ptCount val="1"/>
                <c:pt idx="0">
                  <c:v>Log-Likelihood</c:v>
                </c:pt>
              </c:strCache>
            </c:strRef>
          </c:cat>
          <c:val>
            <c:numRef>
              <c:f>Sheet1!$C$2</c:f>
              <c:numCache>
                <c:formatCode>General</c:formatCode>
                <c:ptCount val="1"/>
                <c:pt idx="0">
                  <c:v>-429364.0</c:v>
                </c:pt>
              </c:numCache>
            </c:numRef>
          </c:val>
        </c:ser>
        <c:ser>
          <c:idx val="2"/>
          <c:order val="2"/>
          <c:tx>
            <c:strRef>
              <c:f>Sheet1!$D$1</c:f>
              <c:strCache>
                <c:ptCount val="1"/>
                <c:pt idx="0">
                  <c:v>SystemML</c:v>
                </c:pt>
              </c:strCache>
            </c:strRef>
          </c:tx>
          <c:invertIfNegative val="0"/>
          <c:dLbls>
            <c:dLbl>
              <c:idx val="0"/>
              <c:layout>
                <c:manualLayout>
                  <c:x val="0.0414966172948278"/>
                  <c:y val="0.00793306554031711"/>
                </c:manualLayout>
              </c:layout>
              <c:tx>
                <c:rich>
                  <a:bodyPr/>
                  <a:lstStyle/>
                  <a:p>
                    <a:r>
                      <a:rPr lang="en-US" dirty="0" err="1" smtClean="0"/>
                      <a:t>SystemML</a:t>
                    </a:r>
                    <a:r>
                      <a:rPr lang="en-US" dirty="0" smtClean="0"/>
                      <a:t> (all 400k</a:t>
                    </a:r>
                    <a:r>
                      <a:rPr lang="en-US" baseline="0" dirty="0" smtClean="0"/>
                      <a:t> products)</a:t>
                    </a:r>
                    <a:endParaRPr lang="en-US" dirty="0"/>
                  </a:p>
                </c:rich>
              </c:tx>
              <c:dLblPos val="outEnd"/>
              <c:showLegendKey val="0"/>
              <c:showVal val="0"/>
              <c:showCatName val="0"/>
              <c:showSerName val="1"/>
              <c:showPercent val="0"/>
              <c:showBubbleSize val="0"/>
            </c:dLbl>
            <c:dLblPos val="inEnd"/>
            <c:showLegendKey val="0"/>
            <c:showVal val="0"/>
            <c:showCatName val="0"/>
            <c:showSerName val="0"/>
            <c:showPercent val="0"/>
            <c:showBubbleSize val="0"/>
          </c:dLbls>
          <c:cat>
            <c:strRef>
              <c:f>Sheet1!$A$2</c:f>
              <c:strCache>
                <c:ptCount val="1"/>
                <c:pt idx="0">
                  <c:v>Log-Likelihood</c:v>
                </c:pt>
              </c:strCache>
            </c:strRef>
          </c:cat>
          <c:val>
            <c:numRef>
              <c:f>Sheet1!$D$2</c:f>
              <c:numCache>
                <c:formatCode>General</c:formatCode>
                <c:ptCount val="1"/>
                <c:pt idx="0">
                  <c:v>-428665.0</c:v>
                </c:pt>
              </c:numCache>
            </c:numRef>
          </c:val>
        </c:ser>
        <c:dLbls>
          <c:showLegendKey val="0"/>
          <c:showVal val="0"/>
          <c:showCatName val="0"/>
          <c:showSerName val="0"/>
          <c:showPercent val="0"/>
          <c:showBubbleSize val="0"/>
        </c:dLbls>
        <c:gapWidth val="150"/>
        <c:axId val="-1994555368"/>
        <c:axId val="-1994553160"/>
      </c:barChart>
      <c:catAx>
        <c:axId val="-1994555368"/>
        <c:scaling>
          <c:orientation val="minMax"/>
        </c:scaling>
        <c:delete val="0"/>
        <c:axPos val="b"/>
        <c:majorTickMark val="none"/>
        <c:minorTickMark val="none"/>
        <c:tickLblPos val="nextTo"/>
        <c:crossAx val="-1994553160"/>
        <c:crossesAt val="-3.0E8"/>
        <c:auto val="1"/>
        <c:lblAlgn val="ctr"/>
        <c:lblOffset val="100"/>
        <c:noMultiLvlLbl val="0"/>
      </c:catAx>
      <c:valAx>
        <c:axId val="-1994553160"/>
        <c:scaling>
          <c:orientation val="minMax"/>
        </c:scaling>
        <c:delete val="0"/>
        <c:axPos val="l"/>
        <c:majorGridlines>
          <c:spPr>
            <a:ln>
              <a:solidFill>
                <a:schemeClr val="bg1">
                  <a:lumMod val="85000"/>
                </a:schemeClr>
              </a:solidFill>
            </a:ln>
          </c:spPr>
        </c:majorGridlines>
        <c:title>
          <c:tx>
            <c:rich>
              <a:bodyPr/>
              <a:lstStyle/>
              <a:p>
                <a:pPr>
                  <a:defRPr/>
                </a:pPr>
                <a:r>
                  <a:rPr lang="en-US" dirty="0" smtClean="0"/>
                  <a:t>Log-Likelihood</a:t>
                </a:r>
                <a:endParaRPr lang="en-US" dirty="0"/>
              </a:p>
            </c:rich>
          </c:tx>
          <c:layout/>
          <c:overlay val="0"/>
        </c:title>
        <c:numFmt formatCode="0.00E+00" sourceLinked="1"/>
        <c:majorTickMark val="none"/>
        <c:minorTickMark val="none"/>
        <c:tickLblPos val="nextTo"/>
        <c:crossAx val="-1994555368"/>
        <c:crosses val="autoZero"/>
        <c:crossBetween val="between"/>
      </c:valAx>
    </c:plotArea>
    <c:plotVisOnly val="1"/>
    <c:dispBlanksAs val="gap"/>
    <c:showDLblsOverMax val="0"/>
  </c:chart>
  <c:txPr>
    <a:bodyPr/>
    <a:lstStyle/>
    <a:p>
      <a:pPr>
        <a:defRPr sz="1800">
          <a:latin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0.19335</cdr:x>
      <cdr:y>0.82916</cdr:y>
    </cdr:from>
    <cdr:to>
      <cdr:x>0.78156</cdr:x>
      <cdr:y>0.82916</cdr:y>
    </cdr:to>
    <cdr:cxnSp macro="">
      <cdr:nvCxnSpPr>
        <cdr:cNvPr id="3" name="Straight Connector 2"/>
        <cdr:cNvCxnSpPr/>
      </cdr:nvCxnSpPr>
      <cdr:spPr>
        <a:xfrm xmlns:a="http://schemas.openxmlformats.org/drawingml/2006/main" flipH="1">
          <a:off x="1656879" y="4247678"/>
          <a:ext cx="5040560" cy="0"/>
        </a:xfrm>
        <a:prstGeom xmlns:a="http://schemas.openxmlformats.org/drawingml/2006/main" prst="line">
          <a:avLst/>
        </a:prstGeom>
        <a:ln xmlns:a="http://schemas.openxmlformats.org/drawingml/2006/main" w="38100" cmpd="sng">
          <a:solidFill>
            <a:srgbClr val="FF0066"/>
          </a:solidFill>
          <a:prstDash val="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0.75635</cdr:x>
      <cdr:y>0.74482</cdr:y>
    </cdr:from>
    <cdr:to>
      <cdr:x>0.82357</cdr:x>
      <cdr:y>0.9135</cdr:y>
    </cdr:to>
    <cdr:sp macro="" textlink="">
      <cdr:nvSpPr>
        <cdr:cNvPr id="7" name="Left Brace 6"/>
        <cdr:cNvSpPr/>
      </cdr:nvSpPr>
      <cdr:spPr>
        <a:xfrm xmlns:a="http://schemas.openxmlformats.org/drawingml/2006/main">
          <a:off x="6481409" y="3815610"/>
          <a:ext cx="576030" cy="864124"/>
        </a:xfrm>
        <a:prstGeom xmlns:a="http://schemas.openxmlformats.org/drawingml/2006/main" prst="leftBrace">
          <a:avLst/>
        </a:prstGeom>
        <a:ln xmlns:a="http://schemas.openxmlformats.org/drawingml/2006/main">
          <a:solidFill>
            <a:srgbClr val="FF0066"/>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0.79837</cdr:x>
      <cdr:y>0.73077</cdr:y>
    </cdr:from>
    <cdr:to>
      <cdr:x>0.98396</cdr:x>
      <cdr:y>0.92302</cdr:y>
    </cdr:to>
    <cdr:sp macro="" textlink="">
      <cdr:nvSpPr>
        <cdr:cNvPr id="9" name="TextBox 8"/>
        <cdr:cNvSpPr txBox="1"/>
      </cdr:nvSpPr>
      <cdr:spPr>
        <a:xfrm xmlns:a="http://schemas.openxmlformats.org/drawingml/2006/main">
          <a:off x="6841455" y="3743622"/>
          <a:ext cx="1590381" cy="98487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2900" dirty="0" smtClean="0">
              <a:solidFill>
                <a:srgbClr val="5A5C5E"/>
              </a:solidFill>
              <a:latin typeface="HelvNeue for IBM Light"/>
              <a:cs typeface="HelvNeue for IBM Light"/>
            </a:rPr>
            <a:t>Random</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Factors</a:t>
          </a:r>
        </a:p>
      </cdr:txBody>
    </cdr:sp>
  </cdr:relSizeAnchor>
  <cdr:relSizeAnchor xmlns:cdr="http://schemas.openxmlformats.org/drawingml/2006/chartDrawing">
    <cdr:from>
      <cdr:x>0.19335</cdr:x>
      <cdr:y>0.2388</cdr:y>
    </cdr:from>
    <cdr:to>
      <cdr:x>0.78156</cdr:x>
      <cdr:y>0.2388</cdr:y>
    </cdr:to>
    <cdr:cxnSp macro="">
      <cdr:nvCxnSpPr>
        <cdr:cNvPr id="10" name="Straight Connector 9"/>
        <cdr:cNvCxnSpPr/>
      </cdr:nvCxnSpPr>
      <cdr:spPr>
        <a:xfrm xmlns:a="http://schemas.openxmlformats.org/drawingml/2006/main" flipH="1">
          <a:off x="1656879" y="1223342"/>
          <a:ext cx="5040560" cy="0"/>
        </a:xfrm>
        <a:prstGeom xmlns:a="http://schemas.openxmlformats.org/drawingml/2006/main" prst="line">
          <a:avLst/>
        </a:prstGeom>
        <a:ln xmlns:a="http://schemas.openxmlformats.org/drawingml/2006/main" w="38100" cmpd="sng">
          <a:solidFill>
            <a:srgbClr val="FF0066"/>
          </a:solidFill>
          <a:prstDash val="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0.76475</cdr:x>
      <cdr:y>0.15446</cdr:y>
    </cdr:from>
    <cdr:to>
      <cdr:x>0.83198</cdr:x>
      <cdr:y>0.60426</cdr:y>
    </cdr:to>
    <cdr:sp macro="" textlink="">
      <cdr:nvSpPr>
        <cdr:cNvPr id="11" name="Left Brace 10"/>
        <cdr:cNvSpPr/>
      </cdr:nvSpPr>
      <cdr:spPr>
        <a:xfrm xmlns:a="http://schemas.openxmlformats.org/drawingml/2006/main">
          <a:off x="6553423" y="791294"/>
          <a:ext cx="576064" cy="2304256"/>
        </a:xfrm>
        <a:prstGeom xmlns:a="http://schemas.openxmlformats.org/drawingml/2006/main" prst="leftBrace">
          <a:avLst>
            <a:gd name="adj1" fmla="val 8333"/>
            <a:gd name="adj2" fmla="val 18894"/>
          </a:avLst>
        </a:prstGeom>
        <a:ln xmlns:a="http://schemas.openxmlformats.org/drawingml/2006/main">
          <a:solidFill>
            <a:srgbClr val="FF0066"/>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0.79601</cdr:x>
      <cdr:y>0.14041</cdr:y>
    </cdr:from>
    <cdr:to>
      <cdr:x>1</cdr:x>
      <cdr:y>0.594</cdr:y>
    </cdr:to>
    <cdr:sp macro="" textlink="">
      <cdr:nvSpPr>
        <cdr:cNvPr id="12" name="TextBox 11"/>
        <cdr:cNvSpPr txBox="1"/>
      </cdr:nvSpPr>
      <cdr:spPr>
        <a:xfrm xmlns:a="http://schemas.openxmlformats.org/drawingml/2006/main">
          <a:off x="6821268" y="719286"/>
          <a:ext cx="1748057" cy="23236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900" dirty="0" smtClean="0">
              <a:solidFill>
                <a:srgbClr val="5A5C5E"/>
              </a:solidFill>
              <a:latin typeface="HelvNeue for IBM Light"/>
              <a:cs typeface="HelvNeue for IBM Light"/>
            </a:rPr>
            <a:t>Generate </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known</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values</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with</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P=90%</a:t>
          </a:r>
        </a:p>
      </cdr:txBody>
    </cdr:sp>
  </cdr:relSizeAnchor>
</c:userShapes>
</file>

<file path=ppt/drawings/drawing2.xml><?xml version="1.0" encoding="utf-8"?>
<c:userShapes xmlns:c="http://schemas.openxmlformats.org/drawingml/2006/chart">
  <cdr:relSizeAnchor xmlns:cdr="http://schemas.openxmlformats.org/drawingml/2006/chartDrawing">
    <cdr:from>
      <cdr:x>0.19335</cdr:x>
      <cdr:y>0.82916</cdr:y>
    </cdr:from>
    <cdr:to>
      <cdr:x>0.78156</cdr:x>
      <cdr:y>0.82916</cdr:y>
    </cdr:to>
    <cdr:cxnSp macro="">
      <cdr:nvCxnSpPr>
        <cdr:cNvPr id="3" name="Straight Connector 2"/>
        <cdr:cNvCxnSpPr/>
      </cdr:nvCxnSpPr>
      <cdr:spPr>
        <a:xfrm xmlns:a="http://schemas.openxmlformats.org/drawingml/2006/main" flipH="1">
          <a:off x="1656879" y="4247678"/>
          <a:ext cx="5040560" cy="0"/>
        </a:xfrm>
        <a:prstGeom xmlns:a="http://schemas.openxmlformats.org/drawingml/2006/main" prst="line">
          <a:avLst/>
        </a:prstGeom>
        <a:ln xmlns:a="http://schemas.openxmlformats.org/drawingml/2006/main" w="38100" cmpd="sng">
          <a:solidFill>
            <a:srgbClr val="FF0066"/>
          </a:solidFill>
          <a:prstDash val="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0.75635</cdr:x>
      <cdr:y>0.74482</cdr:y>
    </cdr:from>
    <cdr:to>
      <cdr:x>0.82357</cdr:x>
      <cdr:y>0.9135</cdr:y>
    </cdr:to>
    <cdr:sp macro="" textlink="">
      <cdr:nvSpPr>
        <cdr:cNvPr id="7" name="Left Brace 6"/>
        <cdr:cNvSpPr/>
      </cdr:nvSpPr>
      <cdr:spPr>
        <a:xfrm xmlns:a="http://schemas.openxmlformats.org/drawingml/2006/main">
          <a:off x="6481415" y="3815630"/>
          <a:ext cx="576064" cy="864096"/>
        </a:xfrm>
        <a:prstGeom xmlns:a="http://schemas.openxmlformats.org/drawingml/2006/main" prst="leftBrace">
          <a:avLst/>
        </a:prstGeom>
        <a:ln xmlns:a="http://schemas.openxmlformats.org/drawingml/2006/main">
          <a:solidFill>
            <a:srgbClr val="FF0066"/>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0.79837</cdr:x>
      <cdr:y>0.73077</cdr:y>
    </cdr:from>
    <cdr:to>
      <cdr:x>0.98396</cdr:x>
      <cdr:y>0.92302</cdr:y>
    </cdr:to>
    <cdr:sp macro="" textlink="">
      <cdr:nvSpPr>
        <cdr:cNvPr id="9" name="TextBox 8"/>
        <cdr:cNvSpPr txBox="1"/>
      </cdr:nvSpPr>
      <cdr:spPr>
        <a:xfrm xmlns:a="http://schemas.openxmlformats.org/drawingml/2006/main">
          <a:off x="6841455" y="3743622"/>
          <a:ext cx="1590381" cy="98487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2900" dirty="0" smtClean="0">
              <a:solidFill>
                <a:srgbClr val="5A5C5E"/>
              </a:solidFill>
              <a:latin typeface="HelvNeue for IBM Light"/>
              <a:cs typeface="HelvNeue for IBM Light"/>
            </a:rPr>
            <a:t>Random</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Factors</a:t>
          </a:r>
        </a:p>
      </cdr:txBody>
    </cdr:sp>
  </cdr:relSizeAnchor>
  <cdr:relSizeAnchor xmlns:cdr="http://schemas.openxmlformats.org/drawingml/2006/chartDrawing">
    <cdr:from>
      <cdr:x>0.19335</cdr:x>
      <cdr:y>0.2388</cdr:y>
    </cdr:from>
    <cdr:to>
      <cdr:x>0.78156</cdr:x>
      <cdr:y>0.2388</cdr:y>
    </cdr:to>
    <cdr:cxnSp macro="">
      <cdr:nvCxnSpPr>
        <cdr:cNvPr id="10" name="Straight Connector 9"/>
        <cdr:cNvCxnSpPr/>
      </cdr:nvCxnSpPr>
      <cdr:spPr>
        <a:xfrm xmlns:a="http://schemas.openxmlformats.org/drawingml/2006/main" flipH="1">
          <a:off x="1656879" y="1223342"/>
          <a:ext cx="5040560" cy="0"/>
        </a:xfrm>
        <a:prstGeom xmlns:a="http://schemas.openxmlformats.org/drawingml/2006/main" prst="line">
          <a:avLst/>
        </a:prstGeom>
        <a:ln xmlns:a="http://schemas.openxmlformats.org/drawingml/2006/main" w="38100" cmpd="sng">
          <a:solidFill>
            <a:srgbClr val="FF0066"/>
          </a:solidFill>
          <a:prstDash val="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0.76475</cdr:x>
      <cdr:y>0.15446</cdr:y>
    </cdr:from>
    <cdr:to>
      <cdr:x>0.83198</cdr:x>
      <cdr:y>0.60426</cdr:y>
    </cdr:to>
    <cdr:sp macro="" textlink="">
      <cdr:nvSpPr>
        <cdr:cNvPr id="11" name="Left Brace 10"/>
        <cdr:cNvSpPr/>
      </cdr:nvSpPr>
      <cdr:spPr>
        <a:xfrm xmlns:a="http://schemas.openxmlformats.org/drawingml/2006/main">
          <a:off x="6553423" y="791294"/>
          <a:ext cx="576064" cy="2304256"/>
        </a:xfrm>
        <a:prstGeom xmlns:a="http://schemas.openxmlformats.org/drawingml/2006/main" prst="leftBrace">
          <a:avLst>
            <a:gd name="adj1" fmla="val 8333"/>
            <a:gd name="adj2" fmla="val 18894"/>
          </a:avLst>
        </a:prstGeom>
        <a:ln xmlns:a="http://schemas.openxmlformats.org/drawingml/2006/main">
          <a:solidFill>
            <a:srgbClr val="FF0066"/>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0.79601</cdr:x>
      <cdr:y>0.14041</cdr:y>
    </cdr:from>
    <cdr:to>
      <cdr:x>1</cdr:x>
      <cdr:y>0.594</cdr:y>
    </cdr:to>
    <cdr:sp macro="" textlink="">
      <cdr:nvSpPr>
        <cdr:cNvPr id="12" name="TextBox 11"/>
        <cdr:cNvSpPr txBox="1"/>
      </cdr:nvSpPr>
      <cdr:spPr>
        <a:xfrm xmlns:a="http://schemas.openxmlformats.org/drawingml/2006/main">
          <a:off x="6821237" y="719286"/>
          <a:ext cx="1748088" cy="232371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900" dirty="0" smtClean="0">
              <a:solidFill>
                <a:srgbClr val="5A5C5E"/>
              </a:solidFill>
              <a:latin typeface="HelvNeue for IBM Light"/>
              <a:cs typeface="HelvNeue for IBM Light"/>
            </a:rPr>
            <a:t>Generate </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known</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values</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with</a:t>
          </a:r>
          <a:br>
            <a:rPr lang="en-US" sz="2900" dirty="0" smtClean="0">
              <a:solidFill>
                <a:srgbClr val="5A5C5E"/>
              </a:solidFill>
              <a:latin typeface="HelvNeue for IBM Light"/>
              <a:cs typeface="HelvNeue for IBM Light"/>
            </a:rPr>
          </a:br>
          <a:r>
            <a:rPr lang="en-US" sz="2900" dirty="0" smtClean="0">
              <a:solidFill>
                <a:srgbClr val="5A5C5E"/>
              </a:solidFill>
              <a:latin typeface="HelvNeue for IBM Light"/>
              <a:cs typeface="HelvNeue for IBM Light"/>
            </a:rPr>
            <a:t>P=90%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90000"/>
              </a:lnSpc>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lnSpc>
                <a:spcPct val="90000"/>
              </a:lnSpc>
              <a:defRPr sz="1200">
                <a:ea typeface="ＭＳ Ｐゴシック" charset="0"/>
                <a:cs typeface="ＭＳ Ｐゴシック" charset="0"/>
              </a:defRPr>
            </a:lvl1pPr>
          </a:lstStyle>
          <a:p>
            <a:pPr>
              <a:defRPr/>
            </a:pPr>
            <a:fld id="{131DBD99-6096-4798-88F9-3D9BA21882AF}" type="datetime1">
              <a:rPr lang="en-US"/>
              <a:pPr>
                <a:defRPr/>
              </a:pPr>
              <a:t>11/4/16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lnSpc>
                <a:spcPct val="90000"/>
              </a:lnSpc>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lnSpc>
                <a:spcPct val="90000"/>
              </a:lnSpc>
              <a:defRPr sz="1200">
                <a:ea typeface="ＭＳ Ｐゴシック" charset="0"/>
                <a:cs typeface="ＭＳ Ｐゴシック" charset="0"/>
              </a:defRPr>
            </a:lvl1pPr>
          </a:lstStyle>
          <a:p>
            <a:pPr>
              <a:defRPr/>
            </a:pPr>
            <a:fld id="{7B55121E-62CC-4634-86E6-F528FE281B57}" type="slidenum">
              <a:rPr lang="en-US"/>
              <a:pPr>
                <a:defRPr/>
              </a:pPr>
              <a:t>‹#›</a:t>
            </a:fld>
            <a:endParaRPr lang="en-US"/>
          </a:p>
        </p:txBody>
      </p:sp>
    </p:spTree>
    <p:extLst>
      <p:ext uri="{BB962C8B-B14F-4D97-AF65-F5344CB8AC3E}">
        <p14:creationId xmlns:p14="http://schemas.microsoft.com/office/powerpoint/2010/main" val="9723157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ea typeface="ＭＳ Ｐゴシック" charset="0"/>
                <a:cs typeface="ＭＳ Ｐゴシック"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ea typeface="ＭＳ Ｐゴシック" charset="0"/>
                <a:cs typeface="ＭＳ Ｐゴシック"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ea typeface="ＭＳ Ｐゴシック" charset="0"/>
                <a:cs typeface="ＭＳ Ｐゴシック"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ea typeface="ＭＳ Ｐゴシック" charset="0"/>
                <a:cs typeface="ＭＳ Ｐゴシック" charset="0"/>
              </a:defRPr>
            </a:lvl1pPr>
          </a:lstStyle>
          <a:p>
            <a:pPr>
              <a:defRPr/>
            </a:pPr>
            <a:fld id="{8757B235-9EC6-420B-BE7F-D1BF000173A5}" type="slidenum">
              <a:rPr lang="en-US"/>
              <a:pPr>
                <a:defRPr/>
              </a:pPr>
              <a:t>‹#›</a:t>
            </a:fld>
            <a:endParaRPr lang="en-US"/>
          </a:p>
        </p:txBody>
      </p:sp>
    </p:spTree>
    <p:extLst>
      <p:ext uri="{BB962C8B-B14F-4D97-AF65-F5344CB8AC3E}">
        <p14:creationId xmlns:p14="http://schemas.microsoft.com/office/powerpoint/2010/main" val="17683834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brief (8</a:t>
            </a:r>
            <a:r>
              <a:rPr lang="en-US" baseline="0" dirty="0" smtClean="0"/>
              <a:t> minutes) presentation of the high level purpose of the Spark Technology Center, and the projects, contributions, and research completed and planned. Goal is to inform people who don’t understand the concrete work of the Spark Technology Center as to what we actually do. </a:t>
            </a:r>
            <a:endParaRPr lang="en-US" dirty="0"/>
          </a:p>
        </p:txBody>
      </p:sp>
    </p:spTree>
    <p:extLst>
      <p:ext uri="{BB962C8B-B14F-4D97-AF65-F5344CB8AC3E}">
        <p14:creationId xmlns:p14="http://schemas.microsoft.com/office/powerpoint/2010/main" val="101015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57B235-9EC6-420B-BE7F-D1BF000173A5}" type="slidenum">
              <a:rPr lang="en-US" smtClean="0"/>
              <a:pPr>
                <a:defRPr/>
              </a:pPr>
              <a:t>35</a:t>
            </a:fld>
            <a:endParaRPr lang="en-US"/>
          </a:p>
        </p:txBody>
      </p:sp>
    </p:spTree>
    <p:extLst>
      <p:ext uri="{BB962C8B-B14F-4D97-AF65-F5344CB8AC3E}">
        <p14:creationId xmlns:p14="http://schemas.microsoft.com/office/powerpoint/2010/main" val="160999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brief (8</a:t>
            </a:r>
            <a:r>
              <a:rPr lang="en-US" baseline="0" dirty="0" smtClean="0"/>
              <a:t> minutes) presentation of the high level purpose of the Spark Technology Center, and the projects, contributions, and research completed and planned. Goal is to inform people who don’t understand the concrete work of the Spark Technology Center as to what we actually do. </a:t>
            </a:r>
            <a:endParaRPr lang="en-US" dirty="0"/>
          </a:p>
        </p:txBody>
      </p:sp>
    </p:spTree>
    <p:extLst>
      <p:ext uri="{BB962C8B-B14F-4D97-AF65-F5344CB8AC3E}">
        <p14:creationId xmlns:p14="http://schemas.microsoft.com/office/powerpoint/2010/main" val="208783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6A63C-4513-2A4C-AFD4-74CF21ECC32B}" type="slidenum">
              <a:rPr lang="en-US" smtClean="0"/>
              <a:t>9</a:t>
            </a:fld>
            <a:endParaRPr lang="en-US"/>
          </a:p>
        </p:txBody>
      </p:sp>
    </p:spTree>
    <p:extLst>
      <p:ext uri="{BB962C8B-B14F-4D97-AF65-F5344CB8AC3E}">
        <p14:creationId xmlns:p14="http://schemas.microsoft.com/office/powerpoint/2010/main" val="361774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6A63C-4513-2A4C-AFD4-74CF21ECC32B}" type="slidenum">
              <a:rPr lang="en-US" smtClean="0"/>
              <a:t>18</a:t>
            </a:fld>
            <a:endParaRPr lang="en-US"/>
          </a:p>
        </p:txBody>
      </p:sp>
    </p:spTree>
    <p:extLst>
      <p:ext uri="{BB962C8B-B14F-4D97-AF65-F5344CB8AC3E}">
        <p14:creationId xmlns:p14="http://schemas.microsoft.com/office/powerpoint/2010/main" val="361774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are done, no changes are required </a:t>
            </a:r>
          </a:p>
          <a:p>
            <a:endParaRPr lang="en-US" dirty="0" smtClean="0"/>
          </a:p>
          <a:p>
            <a:endParaRPr lang="en-US" dirty="0" smtClean="0"/>
          </a:p>
          <a:p>
            <a:r>
              <a:rPr lang="en-US" dirty="0" smtClean="0"/>
              <a:t>We can compile and run this program on top of Spark, at Scale</a:t>
            </a:r>
            <a:r>
              <a:rPr lang="en-US" baseline="0" dirty="0" smtClean="0"/>
              <a:t>, in Parallel</a:t>
            </a:r>
          </a:p>
          <a:p>
            <a:endParaRPr lang="en-US" baseline="0" dirty="0" smtClean="0"/>
          </a:p>
          <a:p>
            <a:r>
              <a:rPr lang="en-US" baseline="0" dirty="0" smtClean="0"/>
              <a:t>No additional performance code is necessary </a:t>
            </a:r>
          </a:p>
          <a:p>
            <a:endParaRPr lang="en-US" baseline="0" dirty="0" smtClean="0"/>
          </a:p>
          <a:p>
            <a:r>
              <a:rPr lang="en-US" baseline="0" dirty="0" smtClean="0"/>
              <a:t>And we can run on small data, big data, medium data</a:t>
            </a:r>
          </a:p>
          <a:p>
            <a:endParaRPr lang="en-US" baseline="0" dirty="0" smtClean="0"/>
          </a:p>
          <a:p>
            <a:r>
              <a:rPr lang="en-US" baseline="0" dirty="0" smtClean="0"/>
              <a:t>Laptop, clusters, and anywhere in between</a:t>
            </a:r>
          </a:p>
          <a:p>
            <a:endParaRPr lang="en-US" baseline="0" dirty="0" smtClean="0"/>
          </a:p>
          <a:p>
            <a:r>
              <a:rPr lang="en-US" baseline="0" dirty="0" smtClean="0"/>
              <a:t>And we can quickly iterate to solutions</a:t>
            </a:r>
          </a:p>
          <a:p>
            <a:endParaRPr lang="en-US" baseline="0" dirty="0" smtClean="0"/>
          </a:p>
          <a:p>
            <a:endParaRPr lang="en-US" baseline="0" dirty="0" smtClean="0"/>
          </a:p>
          <a:p>
            <a:r>
              <a:rPr lang="en-US" baseline="0" dirty="0" smtClean="0"/>
              <a:t>At this point, the question that typically comes up is, yes you can compile, you can run at scale</a:t>
            </a:r>
            <a:r>
              <a:rPr lang="is-IS" baseline="0" dirty="0" smtClean="0"/>
              <a:t>…. </a:t>
            </a:r>
            <a:r>
              <a:rPr lang="en-US" baseline="0" dirty="0" smtClean="0"/>
              <a:t>B</a:t>
            </a:r>
            <a:r>
              <a:rPr lang="is-IS" baseline="0" dirty="0" smtClean="0"/>
              <a:t>ut is it going to be fast ? </a:t>
            </a:r>
            <a:r>
              <a:rPr lang="en-US" baseline="0" dirty="0" smtClean="0"/>
              <a:t>I</a:t>
            </a:r>
            <a:r>
              <a:rPr lang="is-IS" baseline="0" dirty="0" smtClean="0"/>
              <a:t>s the speed going to be comparable with what you would get with that 800 line implementation of the algorithm in a low level language ? </a:t>
            </a:r>
          </a:p>
          <a:p>
            <a:endParaRPr lang="is-IS" baseline="0" dirty="0" smtClean="0"/>
          </a:p>
          <a:p>
            <a:r>
              <a:rPr lang="is-IS" baseline="0" dirty="0" smtClean="0"/>
              <a:t>----</a:t>
            </a:r>
          </a:p>
          <a:p>
            <a:endParaRPr lang="is-IS" baseline="0" dirty="0" smtClean="0"/>
          </a:p>
          <a:p>
            <a:r>
              <a:rPr lang="is-IS" baseline="0" dirty="0" smtClean="0"/>
              <a:t>Subset of R </a:t>
            </a:r>
          </a:p>
          <a:p>
            <a:r>
              <a:rPr lang="is-IS" baseline="0" dirty="0" smtClean="0"/>
              <a:t>Basic operation around linear algebra primitives, matrixes, vectors, scalars, limited string operations and core utility functions like rowsum, colsum</a:t>
            </a:r>
          </a:p>
          <a:p>
            <a:r>
              <a:rPr lang="is-IS" baseline="0" dirty="0" smtClean="0"/>
              <a:t>What is not available are the 3rd party libraries, particularly the ones that are implemented in C</a:t>
            </a:r>
          </a:p>
          <a:p>
            <a:r>
              <a:rPr lang="is-IS" baseline="0" smtClean="0"/>
              <a:t>In summary you will need to write algorithym in R using linear algebra primitives today</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D32A104-4E13-8D46-A58F-1E6D4F4D0376}" type="slidenum">
              <a:rPr lang="en-US" smtClean="0"/>
              <a:t>25</a:t>
            </a:fld>
            <a:endParaRPr lang="en-US"/>
          </a:p>
        </p:txBody>
      </p:sp>
    </p:spTree>
    <p:extLst>
      <p:ext uri="{BB962C8B-B14F-4D97-AF65-F5344CB8AC3E}">
        <p14:creationId xmlns:p14="http://schemas.microsoft.com/office/powerpoint/2010/main" val="346291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have been highlighting the regions of the script as we go trough</a:t>
            </a:r>
            <a:r>
              <a:rPr lang="en-US" baseline="0" dirty="0" smtClean="0"/>
              <a:t> the steps </a:t>
            </a:r>
            <a:endParaRPr lang="en-US" dirty="0" smtClean="0"/>
          </a:p>
          <a:p>
            <a:endParaRPr lang="en-US" dirty="0" smtClean="0"/>
          </a:p>
          <a:p>
            <a:r>
              <a:rPr lang="en-US" dirty="0" smtClean="0"/>
              <a:t>And the key thing to note here is that except for some curly braces, every single script line has it’s clear purpose.</a:t>
            </a:r>
          </a:p>
          <a:p>
            <a:endParaRPr lang="en-US" dirty="0" smtClean="0"/>
          </a:p>
          <a:p>
            <a:r>
              <a:rPr lang="en-US" dirty="0" smtClean="0"/>
              <a:t>This is because</a:t>
            </a:r>
            <a:r>
              <a:rPr lang="en-US" baseline="0" dirty="0" smtClean="0"/>
              <a:t> high level languages like R or Python are a really good way to describe these algorithms, they are concise and yet they maintain all the important semantic details </a:t>
            </a:r>
          </a:p>
          <a:p>
            <a:endParaRPr lang="en-US" baseline="0" dirty="0" smtClean="0"/>
          </a:p>
          <a:p>
            <a:r>
              <a:rPr lang="en-US" baseline="0" dirty="0" smtClean="0"/>
              <a:t>Contrast this kind of concise representation with what you get when you implement this with a low level </a:t>
            </a:r>
            <a:r>
              <a:rPr lang="en-US" baseline="0" dirty="0" err="1" smtClean="0"/>
              <a:t>api</a:t>
            </a:r>
            <a:r>
              <a:rPr lang="en-US" baseline="0" dirty="0" smtClean="0"/>
              <a:t> such as Spark RDDs</a:t>
            </a:r>
          </a:p>
          <a:p>
            <a:endParaRPr lang="en-US" baseline="0" dirty="0" smtClean="0"/>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D32A104-4E13-8D46-A58F-1E6D4F4D0376}" type="slidenum">
              <a:rPr lang="en-US" smtClean="0"/>
              <a:t>26</a:t>
            </a:fld>
            <a:endParaRPr lang="en-US"/>
          </a:p>
        </p:txBody>
      </p:sp>
    </p:spTree>
    <p:extLst>
      <p:ext uri="{BB962C8B-B14F-4D97-AF65-F5344CB8AC3E}">
        <p14:creationId xmlns:p14="http://schemas.microsoft.com/office/powerpoint/2010/main" val="118631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Systemic Data set so we can control problem characteristic and</a:t>
            </a:r>
            <a:r>
              <a:rPr lang="en-US" baseline="0" dirty="0" smtClean="0"/>
              <a:t> the problem size very precisely </a:t>
            </a:r>
          </a:p>
          <a:p>
            <a:endParaRPr lang="en-US" baseline="0" dirty="0" smtClean="0"/>
          </a:p>
          <a:p>
            <a:r>
              <a:rPr lang="en-US" baseline="0" dirty="0" smtClean="0"/>
              <a:t>We generated three different data sets :</a:t>
            </a:r>
          </a:p>
          <a:p>
            <a:endParaRPr lang="en-US" baseline="0" dirty="0" smtClean="0"/>
          </a:p>
          <a:p>
            <a:r>
              <a:rPr lang="en-US" baseline="0" dirty="0" smtClean="0"/>
              <a:t>Small -&gt; was sized so that the problem, the matrix once it’s unpacked into memory, fit very well in one machine</a:t>
            </a:r>
          </a:p>
          <a:p>
            <a:endParaRPr lang="en-US" baseline="0" dirty="0" smtClean="0"/>
          </a:p>
          <a:p>
            <a:r>
              <a:rPr lang="en-US" baseline="0" dirty="0" smtClean="0"/>
              <a:t>Medium -&gt; was sized so that you need the entire memory of our 6 node spark cluster to fit the problem into memory</a:t>
            </a:r>
          </a:p>
          <a:p>
            <a:endParaRPr lang="en-US" baseline="0" dirty="0" smtClean="0"/>
          </a:p>
          <a:p>
            <a:r>
              <a:rPr lang="en-US" baseline="0" dirty="0" smtClean="0"/>
              <a:t>Large -&gt; was sized so that data that represents the problem you would spill out of memory, and you need to go to disk be able to run ALS for that large data set</a:t>
            </a:r>
          </a:p>
          <a:p>
            <a:endParaRPr lang="en-US" baseline="0" dirty="0" smtClean="0"/>
          </a:p>
          <a:p>
            <a:endParaRPr lang="en-US" baseline="0" dirty="0" smtClean="0"/>
          </a:p>
          <a:p>
            <a:r>
              <a:rPr lang="en-US" baseline="0" dirty="0" smtClean="0"/>
              <a:t>And we compared three different systems, running two different algorithms</a:t>
            </a:r>
          </a:p>
          <a:p>
            <a:endParaRPr lang="en-US" baseline="0" dirty="0" smtClean="0"/>
          </a:p>
          <a:p>
            <a:r>
              <a:rPr lang="en-US" baseline="0" dirty="0" smtClean="0"/>
              <a:t>R and SystemML -&gt; running the algorithm from previous slides</a:t>
            </a:r>
          </a:p>
          <a:p>
            <a:endParaRPr lang="en-US" baseline="0" dirty="0" smtClean="0"/>
          </a:p>
          <a:p>
            <a:r>
              <a:rPr lang="en-US" baseline="0" dirty="0" err="1" smtClean="0"/>
              <a:t>MLLib</a:t>
            </a:r>
            <a:r>
              <a:rPr lang="en-US" baseline="0" dirty="0" smtClean="0"/>
              <a:t> running the high performance implementation of ALS in Spark ML</a:t>
            </a:r>
          </a:p>
          <a:p>
            <a:endParaRPr lang="en-US" baseline="0" dirty="0" smtClean="0"/>
          </a:p>
          <a:p>
            <a:r>
              <a:rPr lang="en-US" baseline="0" dirty="0" smtClean="0"/>
              <a:t>And we were measuring time to converging</a:t>
            </a:r>
          </a:p>
          <a:p>
            <a:endParaRPr lang="en-US" baseline="0" dirty="0" smtClean="0"/>
          </a:p>
          <a:p>
            <a:r>
              <a:rPr lang="en-US" baseline="0" dirty="0" smtClean="0"/>
              <a:t>First the results from R  , Second </a:t>
            </a:r>
            <a:r>
              <a:rPr lang="en-US" baseline="0" dirty="0" err="1" smtClean="0"/>
              <a:t>MLLIb</a:t>
            </a:r>
            <a:r>
              <a:rPr lang="en-US" baseline="0" dirty="0" smtClean="0"/>
              <a:t> then SystemML</a:t>
            </a:r>
          </a:p>
          <a:p>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888CEC6-5899-B940-9C7C-FC39E897C7CC}" type="slidenum">
              <a:rPr lang="en-US" smtClean="0"/>
              <a:t>27</a:t>
            </a:fld>
            <a:endParaRPr lang="en-US"/>
          </a:p>
        </p:txBody>
      </p:sp>
    </p:spTree>
    <p:extLst>
      <p:ext uri="{BB962C8B-B14F-4D97-AF65-F5344CB8AC3E}">
        <p14:creationId xmlns:p14="http://schemas.microsoft.com/office/powerpoint/2010/main" val="30253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57B235-9EC6-420B-BE7F-D1BF000173A5}" type="slidenum">
              <a:rPr lang="en-US" smtClean="0"/>
              <a:pPr>
                <a:defRPr/>
              </a:pPr>
              <a:t>28</a:t>
            </a:fld>
            <a:endParaRPr lang="en-US"/>
          </a:p>
        </p:txBody>
      </p:sp>
    </p:spTree>
    <p:extLst>
      <p:ext uri="{BB962C8B-B14F-4D97-AF65-F5344CB8AC3E}">
        <p14:creationId xmlns:p14="http://schemas.microsoft.com/office/powerpoint/2010/main" val="389117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57B235-9EC6-420B-BE7F-D1BF000173A5}" type="slidenum">
              <a:rPr lang="en-US" smtClean="0"/>
              <a:pPr>
                <a:defRPr/>
              </a:pPr>
              <a:t>34</a:t>
            </a:fld>
            <a:endParaRPr lang="en-US"/>
          </a:p>
        </p:txBody>
      </p:sp>
    </p:spTree>
    <p:extLst>
      <p:ext uri="{BB962C8B-B14F-4D97-AF65-F5344CB8AC3E}">
        <p14:creationId xmlns:p14="http://schemas.microsoft.com/office/powerpoint/2010/main" val="160999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239634" y="311728"/>
            <a:ext cx="8667210" cy="6229166"/>
          </a:xfrm>
          <a:prstGeom prst="rect">
            <a:avLst/>
          </a:prstGeom>
          <a:solidFill>
            <a:srgbClr val="88093C"/>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sz="2100"/>
          </a:p>
        </p:txBody>
      </p:sp>
      <p:sp>
        <p:nvSpPr>
          <p:cNvPr id="2" name="Title 1"/>
          <p:cNvSpPr>
            <a:spLocks noGrp="1"/>
          </p:cNvSpPr>
          <p:nvPr>
            <p:ph type="title"/>
          </p:nvPr>
        </p:nvSpPr>
        <p:spPr>
          <a:xfrm>
            <a:off x="511316" y="3137034"/>
            <a:ext cx="4759439" cy="1362076"/>
          </a:xfrm>
        </p:spPr>
        <p:txBody>
          <a:bodyPr anchor="t">
            <a:noAutofit/>
          </a:bodyPr>
          <a:lstStyle>
            <a:lvl1pPr algn="l">
              <a:lnSpc>
                <a:spcPct val="105000"/>
              </a:lnSpc>
              <a:defRPr sz="3500" b="0" i="0" cap="none">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89669" y="2551549"/>
            <a:ext cx="7772400" cy="383461"/>
          </a:xfrm>
        </p:spPr>
        <p:txBody>
          <a:bodyPr anchor="b">
            <a:noAutofit/>
          </a:bodyPr>
          <a:lstStyle>
            <a:lvl1pPr marL="0" indent="0">
              <a:buNone/>
              <a:defRPr sz="1200" b="0" i="0">
                <a:solidFill>
                  <a:srgbClr val="F9E389"/>
                </a:solidFill>
                <a:latin typeface="Arial"/>
                <a:cs typeface="Arial"/>
              </a:defRPr>
            </a:lvl1pPr>
            <a:lvl2pPr marL="457183" indent="0">
              <a:buNone/>
              <a:defRPr sz="1800">
                <a:solidFill>
                  <a:schemeClr val="tx1">
                    <a:tint val="75000"/>
                  </a:schemeClr>
                </a:solidFill>
              </a:defRPr>
            </a:lvl2pPr>
            <a:lvl3pPr marL="914365" indent="0">
              <a:buNone/>
              <a:defRPr sz="1600">
                <a:solidFill>
                  <a:schemeClr val="tx1">
                    <a:tint val="75000"/>
                  </a:schemeClr>
                </a:solidFill>
              </a:defRPr>
            </a:lvl3pPr>
            <a:lvl4pPr marL="1371548" indent="0">
              <a:buNone/>
              <a:defRPr sz="1400">
                <a:solidFill>
                  <a:schemeClr val="tx1">
                    <a:tint val="75000"/>
                  </a:schemeClr>
                </a:solidFill>
              </a:defRPr>
            </a:lvl4pPr>
            <a:lvl5pPr marL="1828731" indent="0">
              <a:buNone/>
              <a:defRPr sz="1400">
                <a:solidFill>
                  <a:schemeClr val="tx1">
                    <a:tint val="75000"/>
                  </a:schemeClr>
                </a:solidFill>
              </a:defRPr>
            </a:lvl5pPr>
            <a:lvl6pPr marL="2285913" indent="0">
              <a:buNone/>
              <a:defRPr sz="1400">
                <a:solidFill>
                  <a:schemeClr val="tx1">
                    <a:tint val="75000"/>
                  </a:schemeClr>
                </a:solidFill>
              </a:defRPr>
            </a:lvl6pPr>
            <a:lvl7pPr marL="2743096" indent="0">
              <a:buNone/>
              <a:defRPr sz="1400">
                <a:solidFill>
                  <a:schemeClr val="tx1">
                    <a:tint val="75000"/>
                  </a:schemeClr>
                </a:solidFill>
              </a:defRPr>
            </a:lvl7pPr>
            <a:lvl8pPr marL="3200278" indent="0">
              <a:buNone/>
              <a:defRPr sz="1400">
                <a:solidFill>
                  <a:schemeClr val="tx1">
                    <a:tint val="75000"/>
                  </a:schemeClr>
                </a:solidFill>
              </a:defRPr>
            </a:lvl8pPr>
            <a:lvl9pPr marL="3657461" indent="0">
              <a:buNone/>
              <a:defRPr sz="1400">
                <a:solidFill>
                  <a:schemeClr val="tx1">
                    <a:tint val="75000"/>
                  </a:schemeClr>
                </a:solidFill>
              </a:defRPr>
            </a:lvl9pPr>
          </a:lstStyle>
          <a:p>
            <a:pPr lvl="0"/>
            <a:r>
              <a:rPr lang="en-US" dirty="0" smtClean="0"/>
              <a:t>Click to edit Master text styles</a:t>
            </a:r>
          </a:p>
        </p:txBody>
      </p:sp>
      <p:sp>
        <p:nvSpPr>
          <p:cNvPr id="5" name="Rectangle 6"/>
          <p:cNvSpPr>
            <a:spLocks noChangeArrowheads="1"/>
          </p:cNvSpPr>
          <p:nvPr userDrawn="1"/>
        </p:nvSpPr>
        <p:spPr bwMode="auto">
          <a:xfrm>
            <a:off x="190500" y="6309322"/>
            <a:ext cx="552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75E38B8A-1E6B-4C5A-A91D-7D49226714B1}" type="slidenum">
              <a:rPr lang="en-US" altLang="en-US" sz="900" smtClean="0">
                <a:solidFill>
                  <a:schemeClr val="bg1"/>
                </a:solidFill>
              </a:rPr>
              <a:pPr eaLnBrk="1" hangingPunct="1">
                <a:defRPr/>
              </a:pPr>
              <a:t>‹#›</a:t>
            </a:fld>
            <a:endParaRPr lang="en-US" altLang="en-US" sz="900" dirty="0" smtClean="0">
              <a:solidFill>
                <a:schemeClr val="bg1"/>
              </a:solidFill>
            </a:endParaRPr>
          </a:p>
        </p:txBody>
      </p:sp>
    </p:spTree>
    <p:extLst>
      <p:ext uri="{BB962C8B-B14F-4D97-AF65-F5344CB8AC3E}">
        <p14:creationId xmlns:p14="http://schemas.microsoft.com/office/powerpoint/2010/main" val="427556394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6"/>
            <a:ext cx="8496944" cy="5123656"/>
          </a:xfrm>
        </p:spPr>
        <p:txBody>
          <a:bodyPr/>
          <a:lstStyle>
            <a:lvl1pPr>
              <a:defRPr lang="en-US" sz="2000" b="0" i="0" kern="1200" dirty="0" smtClean="0">
                <a:solidFill>
                  <a:srgbClr val="5A5C5E"/>
                </a:solidFill>
                <a:latin typeface="Arial"/>
                <a:ea typeface="+mn-ea"/>
                <a:cs typeface="Arial"/>
              </a:defRPr>
            </a:lvl1pPr>
            <a:lvl2pPr>
              <a:lnSpc>
                <a:spcPct val="110000"/>
              </a:lnSpc>
              <a:spcBef>
                <a:spcPts val="0"/>
              </a:spcBef>
              <a:spcAft>
                <a:spcPts val="100"/>
              </a:spcAft>
              <a:defRPr sz="1700" b="0" i="0">
                <a:solidFill>
                  <a:srgbClr val="5A5C5E"/>
                </a:solidFill>
                <a:latin typeface="Arial"/>
                <a:cs typeface="Arial"/>
              </a:defRPr>
            </a:lvl2pPr>
            <a:lvl3pPr>
              <a:lnSpc>
                <a:spcPct val="110000"/>
              </a:lnSpc>
              <a:spcBef>
                <a:spcPts val="200"/>
              </a:spcBef>
              <a:spcAft>
                <a:spcPts val="100"/>
              </a:spcAft>
              <a:defRPr sz="1700" b="0" i="0">
                <a:solidFill>
                  <a:srgbClr val="5A5C5E"/>
                </a:solidFill>
                <a:latin typeface="Arial"/>
                <a:cs typeface="Arial"/>
              </a:defRPr>
            </a:lvl3pPr>
            <a:lvl4pPr marL="681038" indent="-171450">
              <a:lnSpc>
                <a:spcPct val="110000"/>
              </a:lnSpc>
              <a:spcBef>
                <a:spcPts val="200"/>
              </a:spcBef>
              <a:spcAft>
                <a:spcPts val="100"/>
              </a:spcAft>
              <a:defRPr sz="1700" b="0" i="0">
                <a:solidFill>
                  <a:srgbClr val="5A5C5E"/>
                </a:solidFill>
                <a:latin typeface="Arial"/>
                <a:cs typeface="Arial"/>
              </a:defRPr>
            </a:lvl4pPr>
            <a:lvl5pPr marL="1827213" indent="-1146175">
              <a:lnSpc>
                <a:spcPct val="110000"/>
              </a:lnSpc>
              <a:spcBef>
                <a:spcPts val="200"/>
              </a:spcBef>
              <a:spcAft>
                <a:spcPts val="100"/>
              </a:spcAft>
              <a:defRPr sz="1700" b="0" i="1">
                <a:solidFill>
                  <a:srgbClr val="5A5C5E"/>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51520" y="290738"/>
            <a:ext cx="8568952" cy="617984"/>
          </a:xfrm>
        </p:spPr>
        <p:txBody>
          <a:bodyPr/>
          <a:lstStyle>
            <a:lvl1pPr>
              <a:defRPr sz="3200">
                <a:latin typeface="Arial"/>
                <a:cs typeface="Arial"/>
              </a:defRPr>
            </a:lvl1pPr>
          </a:lstStyle>
          <a:p>
            <a:r>
              <a:rPr lang="en-US" dirty="0" smtClean="0"/>
              <a:t>Click to edit Master title style</a:t>
            </a:r>
            <a:endParaRPr lang="en-US" dirty="0"/>
          </a:p>
        </p:txBody>
      </p:sp>
      <p:sp>
        <p:nvSpPr>
          <p:cNvPr id="11" name="Rectangle 14"/>
          <p:cNvSpPr/>
          <p:nvPr userDrawn="1"/>
        </p:nvSpPr>
        <p:spPr>
          <a:xfrm>
            <a:off x="0" y="6348415"/>
            <a:ext cx="9151144" cy="509588"/>
          </a:xfrm>
          <a:prstGeom prst="rect">
            <a:avLst/>
          </a:prstGeom>
          <a:solidFill>
            <a:srgbClr val="88093C"/>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a:defRPr/>
            </a:pPr>
            <a:endParaRPr lang="en-US"/>
          </a:p>
        </p:txBody>
      </p:sp>
      <p:cxnSp>
        <p:nvCxnSpPr>
          <p:cNvPr id="12" name="Straight Connector 11"/>
          <p:cNvCxnSpPr/>
          <p:nvPr userDrawn="1"/>
        </p:nvCxnSpPr>
        <p:spPr bwMode="auto">
          <a:xfrm>
            <a:off x="914400" y="6515898"/>
            <a:ext cx="0" cy="144016"/>
          </a:xfrm>
          <a:prstGeom prst="line">
            <a:avLst/>
          </a:prstGeom>
          <a:ln w="158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bwMode="auto">
          <a:xfrm>
            <a:off x="584209" y="6477000"/>
            <a:ext cx="787395" cy="230832"/>
          </a:xfrm>
          <a:prstGeom prst="rect">
            <a:avLst/>
          </a:prstGeom>
          <a:noFill/>
        </p:spPr>
        <p:txBody>
          <a:bodyPr wrap="square">
            <a:spAutoFit/>
          </a:bodyPr>
          <a:lstStyle/>
          <a:p>
            <a:pPr>
              <a:defRPr/>
            </a:pPr>
            <a:r>
              <a:rPr lang="en-US" sz="900" b="1" spc="-42" dirty="0" smtClean="0">
                <a:solidFill>
                  <a:schemeClr val="bg1"/>
                </a:solidFill>
                <a:latin typeface="Arial"/>
                <a:cs typeface="Arial"/>
              </a:rPr>
              <a:t>IBM  Spark</a:t>
            </a:r>
            <a:endParaRPr lang="en-US" sz="900" b="1" spc="-42" dirty="0">
              <a:solidFill>
                <a:schemeClr val="bg1"/>
              </a:solidFill>
              <a:latin typeface="Arial"/>
              <a:cs typeface="Arial"/>
            </a:endParaRPr>
          </a:p>
        </p:txBody>
      </p:sp>
      <p:pic>
        <p:nvPicPr>
          <p:cNvPr id="14" name="Picture 13" descr="circles2.png"/>
          <p:cNvPicPr>
            <a:picLocks noChangeAspect="1"/>
          </p:cNvPicPr>
          <p:nvPr userDrawn="1"/>
        </p:nvPicPr>
        <p:blipFill rotWithShape="1">
          <a:blip r:embed="rId2" cstate="print">
            <a:alphaModFix amt="49000"/>
            <a:extLst>
              <a:ext uri="{28A0092B-C50C-407E-A947-70E740481C1C}">
                <a14:useLocalDpi xmlns:a14="http://schemas.microsoft.com/office/drawing/2010/main" val="0"/>
              </a:ext>
            </a:extLst>
          </a:blip>
          <a:srcRect t="4745"/>
          <a:stretch/>
        </p:blipFill>
        <p:spPr>
          <a:xfrm>
            <a:off x="6585551" y="6349910"/>
            <a:ext cx="2558449" cy="508090"/>
          </a:xfrm>
          <a:prstGeom prst="rect">
            <a:avLst/>
          </a:prstGeom>
        </p:spPr>
      </p:pic>
      <p:sp>
        <p:nvSpPr>
          <p:cNvPr id="8" name="Rectangle 6"/>
          <p:cNvSpPr>
            <a:spLocks noChangeArrowheads="1"/>
          </p:cNvSpPr>
          <p:nvPr userDrawn="1"/>
        </p:nvSpPr>
        <p:spPr bwMode="auto">
          <a:xfrm>
            <a:off x="190500" y="6456364"/>
            <a:ext cx="552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75E38B8A-1E6B-4C5A-A91D-7D49226714B1}" type="slidenum">
              <a:rPr lang="en-US" altLang="en-US" sz="900" smtClean="0">
                <a:solidFill>
                  <a:schemeClr val="bg1"/>
                </a:solidFill>
              </a:rPr>
              <a:pPr eaLnBrk="1" hangingPunct="1">
                <a:defRPr/>
              </a:pPr>
              <a:t>‹#›</a:t>
            </a:fld>
            <a:endParaRPr lang="en-US" altLang="en-US" sz="900" dirty="0" smtClean="0">
              <a:solidFill>
                <a:schemeClr val="bg1"/>
              </a:solidFill>
            </a:endParaRPr>
          </a:p>
        </p:txBody>
      </p:sp>
    </p:spTree>
    <p:extLst>
      <p:ext uri="{BB962C8B-B14F-4D97-AF65-F5344CB8AC3E}">
        <p14:creationId xmlns:p14="http://schemas.microsoft.com/office/powerpoint/2010/main" val="138330048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53339"/>
            <a:ext cx="2133600" cy="268139"/>
          </a:xfrm>
          <a:prstGeom prst="rect">
            <a:avLst/>
          </a:prstGeom>
        </p:spPr>
        <p:txBody>
          <a:bodyPr/>
          <a:lstStyle>
            <a:lvl1pPr>
              <a:defRPr sz="1200">
                <a:solidFill>
                  <a:srgbClr val="000000"/>
                </a:solidFill>
              </a:defRPr>
            </a:lvl1pPr>
          </a:lstStyle>
          <a:p>
            <a:fld id="{297D0483-31F9-D34C-B3DE-D2BEABED3C86}" type="datetimeFigureOut">
              <a:rPr lang="en-US" smtClean="0"/>
              <a:pPr/>
              <a:t>11/4/16</a:t>
            </a:fld>
            <a:endParaRPr lang="en-US"/>
          </a:p>
        </p:txBody>
      </p:sp>
      <p:sp>
        <p:nvSpPr>
          <p:cNvPr id="5" name="Footer Placeholder 4"/>
          <p:cNvSpPr>
            <a:spLocks noGrp="1"/>
          </p:cNvSpPr>
          <p:nvPr>
            <p:ph type="ftr" sz="quarter" idx="11"/>
          </p:nvPr>
        </p:nvSpPr>
        <p:spPr>
          <a:xfrm>
            <a:off x="3124200" y="6453339"/>
            <a:ext cx="2895600" cy="268139"/>
          </a:xfrm>
          <a:prstGeom prst="rect">
            <a:avLst/>
          </a:prstGeom>
        </p:spPr>
        <p:txBody>
          <a:bodyPr/>
          <a:lstStyle>
            <a:lvl1pPr algn="ctr">
              <a:defRPr sz="1200">
                <a:solidFill>
                  <a:srgbClr val="000000"/>
                </a:solidFill>
              </a:defRPr>
            </a:lvl1pPr>
          </a:lstStyle>
          <a:p>
            <a:endParaRPr lang="en-US"/>
          </a:p>
        </p:txBody>
      </p:sp>
      <p:sp>
        <p:nvSpPr>
          <p:cNvPr id="6" name="Slide Number Placeholder 5"/>
          <p:cNvSpPr>
            <a:spLocks noGrp="1"/>
          </p:cNvSpPr>
          <p:nvPr>
            <p:ph type="sldNum" sz="quarter" idx="12"/>
          </p:nvPr>
        </p:nvSpPr>
        <p:spPr>
          <a:xfrm>
            <a:off x="6553200" y="6453339"/>
            <a:ext cx="2133600" cy="268139"/>
          </a:xfrm>
          <a:prstGeom prst="rect">
            <a:avLst/>
          </a:prstGeom>
        </p:spPr>
        <p:txBody>
          <a:bodyPr/>
          <a:lstStyle>
            <a:lvl1pPr algn="r">
              <a:defRPr sz="1200">
                <a:solidFill>
                  <a:srgbClr val="000000"/>
                </a:solidFill>
              </a:defRPr>
            </a:lvl1pPr>
          </a:lstStyle>
          <a:p>
            <a:fld id="{76EC8D0C-1D7C-E743-86DE-D33619E575C2}" type="slidenum">
              <a:rPr lang="en-US" smtClean="0"/>
              <a:pPr/>
              <a:t>‹#›</a:t>
            </a:fld>
            <a:endParaRPr lang="en-US"/>
          </a:p>
        </p:txBody>
      </p:sp>
    </p:spTree>
    <p:extLst>
      <p:ext uri="{BB962C8B-B14F-4D97-AF65-F5344CB8AC3E}">
        <p14:creationId xmlns:p14="http://schemas.microsoft.com/office/powerpoint/2010/main" val="137570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53992" y="6500816"/>
            <a:ext cx="1006475" cy="320675"/>
          </a:xfrm>
          <a:prstGeom prst="rect">
            <a:avLst/>
          </a:prstGeom>
          <a:ln/>
        </p:spPr>
        <p:txBody>
          <a:bodyPr/>
          <a:lstStyle>
            <a:lvl1pPr>
              <a:defRPr/>
            </a:lvl1pPr>
          </a:lstStyle>
          <a:p>
            <a:pPr>
              <a:defRPr/>
            </a:pPr>
            <a:fld id="{A188739A-A259-4BD5-894A-5A4D1CFBBEF6}" type="slidenum">
              <a:rPr lang="en-US"/>
              <a:pPr>
                <a:defRPr/>
              </a:pPr>
              <a:t>‹#›</a:t>
            </a:fld>
            <a:endParaRPr lang="en-US"/>
          </a:p>
        </p:txBody>
      </p:sp>
      <p:sp>
        <p:nvSpPr>
          <p:cNvPr id="3" name="Rectangle 9"/>
          <p:cNvSpPr>
            <a:spLocks noGrp="1" noChangeArrowheads="1"/>
          </p:cNvSpPr>
          <p:nvPr>
            <p:ph type="ftr" sz="quarter" idx="11"/>
          </p:nvPr>
        </p:nvSpPr>
        <p:spPr>
          <a:xfrm>
            <a:off x="1447800" y="6500813"/>
            <a:ext cx="3811588" cy="246062"/>
          </a:xfrm>
          <a:prstGeom prst="rect">
            <a:avLst/>
          </a:prstGeom>
          <a:ln/>
        </p:spPr>
        <p:txBody>
          <a:bodyPr/>
          <a:lstStyle>
            <a:lvl1pPr>
              <a:defRPr/>
            </a:lvl1pPr>
          </a:lstStyle>
          <a:p>
            <a:pPr>
              <a:defRPr/>
            </a:pPr>
            <a:r>
              <a:rPr lang="en-US"/>
              <a:t>IBM Research</a:t>
            </a:r>
          </a:p>
        </p:txBody>
      </p:sp>
      <p:sp>
        <p:nvSpPr>
          <p:cNvPr id="4" name="Rectangle 10"/>
          <p:cNvSpPr>
            <a:spLocks noGrp="1" noChangeArrowheads="1"/>
          </p:cNvSpPr>
          <p:nvPr>
            <p:ph type="dt" sz="half" idx="12"/>
          </p:nvPr>
        </p:nvSpPr>
        <p:spPr>
          <a:xfrm>
            <a:off x="5456242" y="6500813"/>
            <a:ext cx="1946275" cy="246062"/>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936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Bullets &amp; Photo">
    <p:spTree>
      <p:nvGrpSpPr>
        <p:cNvPr id="1" name=""/>
        <p:cNvGrpSpPr/>
        <p:nvPr/>
      </p:nvGrpSpPr>
      <p:grpSpPr>
        <a:xfrm>
          <a:off x="0" y="0"/>
          <a:ext cx="0" cy="0"/>
          <a:chOff x="0" y="0"/>
          <a:chExt cx="0" cy="0"/>
        </a:xfrm>
      </p:grpSpPr>
      <p:grpSp>
        <p:nvGrpSpPr>
          <p:cNvPr id="92" name="Group 92"/>
          <p:cNvGrpSpPr/>
          <p:nvPr/>
        </p:nvGrpSpPr>
        <p:grpSpPr>
          <a:xfrm rot="16200000">
            <a:off x="8313289" y="101021"/>
            <a:ext cx="951580" cy="713766"/>
            <a:chOff x="0" y="0"/>
            <a:chExt cx="1903156" cy="1903374"/>
          </a:xfrm>
        </p:grpSpPr>
        <p:sp>
          <p:nvSpPr>
            <p:cNvPr id="90" name="Shape 90"/>
            <p:cNvSpPr/>
            <p:nvPr/>
          </p:nvSpPr>
          <p:spPr>
            <a:xfrm rot="5400000">
              <a:off x="379156" y="379374"/>
              <a:ext cx="1524001" cy="1524001"/>
            </a:xfrm>
            <a:prstGeom prst="rect">
              <a:avLst/>
            </a:prstGeom>
            <a:solidFill>
              <a:srgbClr val="FF3CA0"/>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sz="2667"/>
            </a:p>
          </p:txBody>
        </p:sp>
        <p:sp>
          <p:nvSpPr>
            <p:cNvPr id="91" name="Shape 91"/>
            <p:cNvSpPr/>
            <p:nvPr/>
          </p:nvSpPr>
          <p:spPr>
            <a:xfrm rot="5400000">
              <a:off x="-1" y="-1"/>
              <a:ext cx="381001" cy="381001"/>
            </a:xfrm>
            <a:prstGeom prst="rect">
              <a:avLst/>
            </a:prstGeom>
            <a:solidFill>
              <a:srgbClr val="FDD601"/>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sz="2667"/>
            </a:p>
          </p:txBody>
        </p:sp>
      </p:grpSp>
      <p:sp>
        <p:nvSpPr>
          <p:cNvPr id="94" name="Shape 94"/>
          <p:cNvSpPr/>
          <p:nvPr/>
        </p:nvSpPr>
        <p:spPr>
          <a:xfrm>
            <a:off x="-15690" y="-7648"/>
            <a:ext cx="111827" cy="6873295"/>
          </a:xfrm>
          <a:prstGeom prst="rect">
            <a:avLst/>
          </a:prstGeom>
          <a:solidFill>
            <a:srgbClr val="FE4F04"/>
          </a:solidFill>
          <a:ln w="12700">
            <a:miter lim="400000"/>
          </a:ln>
        </p:spPr>
        <p:txBody>
          <a:bodyPr lIns="17780" tIns="17780" rIns="17780" bIns="17780" anchor="ctr"/>
          <a:lstStyle/>
          <a:p>
            <a:pPr>
              <a:defRPr sz="3200">
                <a:solidFill>
                  <a:srgbClr val="FFFFFF"/>
                </a:solidFill>
              </a:defRPr>
            </a:pPr>
            <a:endParaRPr sz="2667"/>
          </a:p>
        </p:txBody>
      </p:sp>
      <p:sp>
        <p:nvSpPr>
          <p:cNvPr id="96" name="Shape 96"/>
          <p:cNvSpPr/>
          <p:nvPr/>
        </p:nvSpPr>
        <p:spPr>
          <a:xfrm>
            <a:off x="8411486" y="6441511"/>
            <a:ext cx="594287" cy="292439"/>
          </a:xfrm>
          <a:prstGeom prst="rect">
            <a:avLst/>
          </a:prstGeom>
          <a:ln w="12700">
            <a:miter lim="400000"/>
          </a:ln>
          <a:extLst>
            <a:ext uri="{C572A759-6A51-4108-AA02-DFA0A04FC94B}">
              <ma14:wrappingTextBoxFlag xmlns:ma14="http://schemas.microsoft.com/office/mac/drawingml/2011/main" val="1"/>
            </a:ext>
          </a:extLst>
        </p:spPr>
        <p:txBody>
          <a:bodyPr wrap="none" lIns="17780" tIns="17780" rIns="17780" bIns="17780" anchor="ctr">
            <a:spAutoFit/>
          </a:bodyPr>
          <a:lstStyle>
            <a:lvl1pPr>
              <a:defRPr sz="2000">
                <a:latin typeface="Helvetica Neue"/>
                <a:ea typeface="Helvetica Neue"/>
                <a:cs typeface="Helvetica Neue"/>
                <a:sym typeface="Helvetica Neue"/>
              </a:defRPr>
            </a:lvl1pPr>
          </a:lstStyle>
          <a:p>
            <a:r>
              <a:rPr sz="1667"/>
              <a:t> {      }</a:t>
            </a:r>
          </a:p>
        </p:txBody>
      </p:sp>
      <p:sp>
        <p:nvSpPr>
          <p:cNvPr id="97" name="Shape 97"/>
          <p:cNvSpPr>
            <a:spLocks noGrp="1"/>
          </p:cNvSpPr>
          <p:nvPr>
            <p:ph type="sldNum" sz="quarter" idx="2"/>
          </p:nvPr>
        </p:nvSpPr>
        <p:spPr>
          <a:xfrm>
            <a:off x="8629774" y="6492481"/>
            <a:ext cx="184153" cy="166199"/>
          </a:xfrm>
          <a:prstGeom prst="rect">
            <a:avLst/>
          </a:prstGeom>
        </p:spPr>
        <p:txBody>
          <a:bodyPr/>
          <a:lstStyle/>
          <a:p>
            <a:fld id="{86CB4B4D-7CA3-9044-876B-883B54F8677D}" type="slidenum">
              <a:t>‹#›</a:t>
            </a:fld>
            <a:endParaRPr/>
          </a:p>
        </p:txBody>
      </p:sp>
      <p:sp>
        <p:nvSpPr>
          <p:cNvPr id="11" name="Shape 3"/>
          <p:cNvSpPr/>
          <p:nvPr userDrawn="1"/>
        </p:nvSpPr>
        <p:spPr>
          <a:xfrm>
            <a:off x="5762903" y="6513997"/>
            <a:ext cx="2336530" cy="215495"/>
          </a:xfrm>
          <a:prstGeom prst="rect">
            <a:avLst/>
          </a:prstGeom>
          <a:ln w="12700">
            <a:miter lim="400000"/>
          </a:ln>
          <a:extLst>
            <a:ext uri="{C572A759-6A51-4108-AA02-DFA0A04FC94B}">
              <ma14:wrappingTextBoxFlag xmlns:ma14="http://schemas.microsoft.com/office/mac/drawingml/2011/main" val="1"/>
            </a:ext>
          </a:extLst>
        </p:spPr>
        <p:txBody>
          <a:bodyPr wrap="none" lIns="17780" tIns="17780" rIns="17780" bIns="17780" anchor="ctr">
            <a:spAutoFit/>
          </a:bodyPr>
          <a:lstStyle>
            <a:lvl1pPr>
              <a:defRPr sz="2000">
                <a:latin typeface="Helvetica Neue"/>
                <a:ea typeface="Helvetica Neue"/>
                <a:cs typeface="Helvetica Neue"/>
                <a:sym typeface="Helvetica Neue"/>
              </a:defRPr>
            </a:lvl1pPr>
          </a:lstStyle>
          <a:p>
            <a:r>
              <a:rPr lang="en-US" sz="1167" dirty="0" smtClean="0"/>
              <a:t>Visit</a:t>
            </a:r>
            <a:r>
              <a:rPr lang="en-US" sz="1167" baseline="0" dirty="0" smtClean="0"/>
              <a:t> </a:t>
            </a:r>
            <a:r>
              <a:rPr lang="en-US" sz="1167" b="1" i="0" baseline="0" dirty="0" err="1" smtClean="0">
                <a:latin typeface="Helvetica Neue"/>
                <a:cs typeface="Helvetica Neue"/>
              </a:rPr>
              <a:t>spark.tc</a:t>
            </a:r>
            <a:r>
              <a:rPr lang="en-US" sz="1167" baseline="0" dirty="0" smtClean="0"/>
              <a:t> for more information</a:t>
            </a:r>
            <a:endParaRPr sz="1167" dirty="0"/>
          </a:p>
        </p:txBody>
      </p:sp>
      <p:sp>
        <p:nvSpPr>
          <p:cNvPr id="3" name="Content Placeholder 2"/>
          <p:cNvSpPr>
            <a:spLocks noGrp="1"/>
          </p:cNvSpPr>
          <p:nvPr>
            <p:ph sz="quarter" idx="15"/>
          </p:nvPr>
        </p:nvSpPr>
        <p:spPr>
          <a:xfrm>
            <a:off x="394733" y="1791850"/>
            <a:ext cx="8014097" cy="4290220"/>
          </a:xfrm>
          <a:prstGeom prst="rect">
            <a:avLst/>
          </a:prstGeom>
        </p:spPr>
        <p:txBody>
          <a:bodyPr vert="horz" anchor="t" anchorCtr="0"/>
          <a:lstStyle>
            <a:lvl1pPr>
              <a:lnSpc>
                <a:spcPct val="110000"/>
              </a:lnSpc>
              <a:spcBef>
                <a:spcPts val="420"/>
              </a:spcBef>
              <a:buClr>
                <a:schemeClr val="tx1"/>
              </a:buClr>
              <a:buSzPct val="100000"/>
              <a:defRPr>
                <a:latin typeface="Helvetica Neue"/>
                <a:cs typeface="Helvetica Neue"/>
              </a:defRPr>
            </a:lvl1pPr>
            <a:lvl2pPr>
              <a:spcBef>
                <a:spcPts val="420"/>
              </a:spcBef>
              <a:defRPr sz="1667"/>
            </a:lvl2pPr>
            <a:lvl3pPr>
              <a:spcBef>
                <a:spcPts val="420"/>
              </a:spcBef>
              <a:defRPr sz="1667"/>
            </a:lvl3pPr>
            <a:lvl4pPr>
              <a:spcBef>
                <a:spcPts val="420"/>
              </a:spcBef>
              <a:defRPr sz="1500"/>
            </a:lvl4pPr>
            <a:lvl5pPr>
              <a:spcBef>
                <a:spcPts val="42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nchor="t" anchorCtr="0">
            <a:normAutofit/>
          </a:bodyPr>
          <a:lstStyle>
            <a:lvl1pPr algn="l">
              <a:defRPr sz="3083"/>
            </a:lvl1pPr>
          </a:lstStyle>
          <a:p>
            <a:r>
              <a:rPr lang="en-US" dirty="0" smtClean="0"/>
              <a:t>Click to edit Master title style</a:t>
            </a:r>
            <a:endParaRPr lang="en-US" dirty="0"/>
          </a:p>
        </p:txBody>
      </p:sp>
    </p:spTree>
    <p:extLst>
      <p:ext uri="{BB962C8B-B14F-4D97-AF65-F5344CB8AC3E}">
        <p14:creationId xmlns:p14="http://schemas.microsoft.com/office/powerpoint/2010/main" val="3383800053"/>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bullets with graphics">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212725" y="103189"/>
            <a:ext cx="8558742" cy="769937"/>
          </a:xfrm>
          <a:prstGeom prst="rect">
            <a:avLst/>
          </a:prstGeom>
          <a:noFill/>
          <a:ln>
            <a:noFill/>
          </a:ln>
          <a:extLst/>
        </p:spPr>
        <p:txBody>
          <a:bodyPr/>
          <a:lstStyle>
            <a:lvl1pPr>
              <a:defRPr/>
            </a:lvl1pPr>
          </a:lstStyle>
          <a:p>
            <a:pPr lvl="0"/>
            <a:r>
              <a:rPr lang="en-US" smtClean="0"/>
              <a:t>Click to edit Master title style</a:t>
            </a:r>
            <a:endParaRPr lang="en-US" dirty="0" smtClean="0"/>
          </a:p>
        </p:txBody>
      </p:sp>
      <p:sp>
        <p:nvSpPr>
          <p:cNvPr id="3" name="Text Placeholder 2"/>
          <p:cNvSpPr>
            <a:spLocks noGrp="1"/>
          </p:cNvSpPr>
          <p:nvPr>
            <p:ph type="body" sz="quarter" idx="11"/>
          </p:nvPr>
        </p:nvSpPr>
        <p:spPr>
          <a:xfrm>
            <a:off x="228601" y="981075"/>
            <a:ext cx="8286751" cy="5391944"/>
          </a:xfrm>
        </p:spPr>
        <p:txBody>
          <a:bodyPr/>
          <a:lstStyle>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sldNum" sz="quarter" idx="12"/>
          </p:nvPr>
        </p:nvSpPr>
        <p:spPr>
          <a:xfrm>
            <a:off x="7332663" y="6507164"/>
            <a:ext cx="425450" cy="254000"/>
          </a:xfrm>
          <a:prstGeom prst="rect">
            <a:avLst/>
          </a:prstGeom>
        </p:spPr>
        <p:txBody>
          <a:bodyPr/>
          <a:lstStyle>
            <a:lvl1pPr>
              <a:defRPr/>
            </a:lvl1pPr>
          </a:lstStyle>
          <a:p>
            <a:fld id="{532EC375-988A-3B40-82B9-141612AE36DB}" type="slidenum">
              <a:rPr lang="en-US"/>
              <a:pPr/>
              <a:t>‹#›</a:t>
            </a:fld>
            <a:endParaRPr lang="en-US"/>
          </a:p>
        </p:txBody>
      </p:sp>
    </p:spTree>
    <p:extLst>
      <p:ext uri="{BB962C8B-B14F-4D97-AF65-F5344CB8AC3E}">
        <p14:creationId xmlns:p14="http://schemas.microsoft.com/office/powerpoint/2010/main" val="32293312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60895" y="6087793"/>
            <a:ext cx="2133600" cy="365125"/>
          </a:xfrm>
          <a:prstGeom prst="rect">
            <a:avLst/>
          </a:prstGeom>
        </p:spPr>
        <p:txBody>
          <a:bodyPr lIns="35652" tIns="17826" rIns="35652" bIns="17826"/>
          <a:lstStyle/>
          <a:p>
            <a:fld id="{2BD284B4-4F03-2847-93F0-08EFEF63383B}" type="slidenum">
              <a:rPr lang="en-US" smtClean="0"/>
              <a:t>‹#›</a:t>
            </a:fld>
            <a:endParaRPr lang="en-US"/>
          </a:p>
        </p:txBody>
      </p:sp>
      <p:sp>
        <p:nvSpPr>
          <p:cNvPr id="5" name="Title Placeholder 1"/>
          <p:cNvSpPr>
            <a:spLocks noGrp="1"/>
          </p:cNvSpPr>
          <p:nvPr>
            <p:ph type="title"/>
          </p:nvPr>
        </p:nvSpPr>
        <p:spPr>
          <a:xfrm>
            <a:off x="239635" y="101502"/>
            <a:ext cx="7666746" cy="1143000"/>
          </a:xfrm>
          <a:prstGeom prst="rect">
            <a:avLst/>
          </a:prstGeom>
        </p:spPr>
        <p:txBody>
          <a:bodyPr vert="horz" lIns="84863" tIns="42431" rIns="84863" bIns="42431" rtlCol="0" anchor="t">
            <a:noAutofit/>
          </a:bodyPr>
          <a:lstStyle/>
          <a:p>
            <a:pPr lvl="0">
              <a:lnSpc>
                <a:spcPct val="95000"/>
              </a:lnSpc>
            </a:pPr>
            <a:r>
              <a:rPr lang="en-US" smtClean="0"/>
              <a:t>Click to edit Master title style</a:t>
            </a:r>
            <a:endParaRPr lang="en-US" dirty="0"/>
          </a:p>
        </p:txBody>
      </p:sp>
    </p:spTree>
    <p:extLst>
      <p:ext uri="{BB962C8B-B14F-4D97-AF65-F5344CB8AC3E}">
        <p14:creationId xmlns:p14="http://schemas.microsoft.com/office/powerpoint/2010/main" val="62936683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60895" y="6087793"/>
            <a:ext cx="2133600" cy="365125"/>
          </a:xfrm>
          <a:prstGeom prst="rect">
            <a:avLst/>
          </a:prstGeom>
        </p:spPr>
        <p:txBody>
          <a:bodyPr lIns="35652" tIns="17826" rIns="35652" bIns="17826"/>
          <a:lstStyle/>
          <a:p>
            <a:fld id="{2BD284B4-4F03-2847-93F0-08EFEF63383B}" type="slidenum">
              <a:rPr lang="en-US" smtClean="0"/>
              <a:t>‹#›</a:t>
            </a:fld>
            <a:endParaRPr lang="en-US"/>
          </a:p>
        </p:txBody>
      </p:sp>
      <p:sp>
        <p:nvSpPr>
          <p:cNvPr id="5" name="Title Placeholder 1"/>
          <p:cNvSpPr>
            <a:spLocks noGrp="1"/>
          </p:cNvSpPr>
          <p:nvPr>
            <p:ph type="title"/>
          </p:nvPr>
        </p:nvSpPr>
        <p:spPr>
          <a:xfrm>
            <a:off x="239635" y="101502"/>
            <a:ext cx="7666746" cy="1143000"/>
          </a:xfrm>
          <a:prstGeom prst="rect">
            <a:avLst/>
          </a:prstGeom>
        </p:spPr>
        <p:txBody>
          <a:bodyPr vert="horz" lIns="84863" tIns="42431" rIns="84863" bIns="42431" rtlCol="0" anchor="t">
            <a:noAutofit/>
          </a:bodyPr>
          <a:lstStyle/>
          <a:p>
            <a:pPr lvl="0">
              <a:lnSpc>
                <a:spcPct val="95000"/>
              </a:lnSpc>
            </a:pPr>
            <a:r>
              <a:rPr lang="en-US" smtClean="0"/>
              <a:t>Click to edit Master title style</a:t>
            </a:r>
            <a:endParaRPr lang="en-US" dirty="0"/>
          </a:p>
        </p:txBody>
      </p:sp>
    </p:spTree>
    <p:extLst>
      <p:ext uri="{BB962C8B-B14F-4D97-AF65-F5344CB8AC3E}">
        <p14:creationId xmlns:p14="http://schemas.microsoft.com/office/powerpoint/2010/main" val="85075456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545" y="1826861"/>
            <a:ext cx="5995218" cy="1143000"/>
          </a:xfrm>
          <a:prstGeom prst="rect">
            <a:avLst/>
          </a:prstGeom>
        </p:spPr>
        <p:txBody>
          <a:bodyPr vert="horz" lIns="91446" tIns="45723" rIns="91446" bIns="45723" rtlCol="0" anchor="t">
            <a:noAutofit/>
          </a:bodyPr>
          <a:lstStyle/>
          <a:p>
            <a:pPr lvl="0">
              <a:lnSpc>
                <a:spcPct val="95000"/>
              </a:lnSpc>
            </a:pPr>
            <a:r>
              <a:rPr lang="en-US" dirty="0" smtClean="0"/>
              <a:t>Click to edit Master title style</a:t>
            </a:r>
            <a:endParaRPr lang="en-US" dirty="0"/>
          </a:p>
        </p:txBody>
      </p:sp>
      <p:sp>
        <p:nvSpPr>
          <p:cNvPr id="3" name="Text Placeholder 2"/>
          <p:cNvSpPr>
            <a:spLocks noGrp="1"/>
          </p:cNvSpPr>
          <p:nvPr>
            <p:ph type="body" idx="1"/>
          </p:nvPr>
        </p:nvSpPr>
        <p:spPr>
          <a:xfrm>
            <a:off x="628947" y="3271261"/>
            <a:ext cx="6402147" cy="2807195"/>
          </a:xfrm>
          <a:prstGeom prst="rect">
            <a:avLst/>
          </a:prstGeom>
        </p:spPr>
        <p:txBody>
          <a:bodyPr vert="horz" lIns="91446" tIns="45723" rIns="91446" bIns="45723"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5" name="Picture 8" descr="Untitled-1 3.pdf"/>
          <p:cNvPicPr>
            <a:picLocks noChangeAspect="1"/>
          </p:cNvPicPr>
          <p:nvPr userDrawn="1"/>
        </p:nvPicPr>
        <p:blipFill>
          <a:blip r:embed="rId10"/>
          <a:srcRect l="65829" b="54207"/>
          <a:stretch>
            <a:fillRect/>
          </a:stretch>
        </p:blipFill>
        <p:spPr bwMode="auto">
          <a:xfrm>
            <a:off x="5535574" y="0"/>
            <a:ext cx="3638188" cy="2743200"/>
          </a:xfrm>
          <a:prstGeom prst="rect">
            <a:avLst/>
          </a:prstGeom>
          <a:noFill/>
          <a:ln w="9525">
            <a:noFill/>
            <a:miter lim="800000"/>
            <a:headEnd/>
            <a:tailEnd/>
          </a:ln>
        </p:spPr>
      </p:pic>
      <p:sp>
        <p:nvSpPr>
          <p:cNvPr id="6" name="Rectangle 6"/>
          <p:cNvSpPr>
            <a:spLocks noChangeArrowheads="1"/>
          </p:cNvSpPr>
          <p:nvPr userDrawn="1"/>
        </p:nvSpPr>
        <p:spPr bwMode="auto">
          <a:xfrm>
            <a:off x="190500" y="6456364"/>
            <a:ext cx="552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75E38B8A-1E6B-4C5A-A91D-7D49226714B1}" type="slidenum">
              <a:rPr lang="en-US" altLang="en-US" sz="900" smtClean="0">
                <a:solidFill>
                  <a:schemeClr val="tx1"/>
                </a:solidFill>
              </a:rPr>
              <a:pPr eaLnBrk="1" hangingPunct="1">
                <a:defRPr/>
              </a:pPr>
              <a:t>‹#›</a:t>
            </a:fld>
            <a:endParaRPr lang="en-US" altLang="en-US" sz="900" dirty="0" smtClean="0">
              <a:solidFill>
                <a:schemeClr val="tx1"/>
              </a:solidFill>
            </a:endParaRPr>
          </a:p>
        </p:txBody>
      </p:sp>
    </p:spTree>
    <p:extLst>
      <p:ext uri="{BB962C8B-B14F-4D97-AF65-F5344CB8AC3E}">
        <p14:creationId xmlns:p14="http://schemas.microsoft.com/office/powerpoint/2010/main" val="415387937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40" r:id="rId3"/>
    <p:sldLayoutId id="2147483741" r:id="rId4"/>
    <p:sldLayoutId id="2147483742" r:id="rId5"/>
    <p:sldLayoutId id="2147483743" r:id="rId6"/>
    <p:sldLayoutId id="2147483744" r:id="rId7"/>
    <p:sldLayoutId id="2147483745" r:id="rId8"/>
  </p:sldLayoutIdLst>
  <p:timing>
    <p:tnLst>
      <p:par>
        <p:cTn xmlns:p14="http://schemas.microsoft.com/office/powerpoint/2010/main" id="1" dur="indefinite" restart="never" nodeType="tmRoot"/>
      </p:par>
    </p:tnLst>
  </p:timing>
  <p:txStyles>
    <p:titleStyle>
      <a:lvl1pPr algn="l" defTabSz="457183" rtl="0" eaLnBrk="1" latinLnBrk="0" hangingPunct="1">
        <a:spcBef>
          <a:spcPct val="0"/>
        </a:spcBef>
        <a:buNone/>
        <a:defRPr lang="en-US" sz="3500" b="0" i="0" kern="1200" cap="none" dirty="0">
          <a:solidFill>
            <a:srgbClr val="B80F53"/>
          </a:solidFill>
          <a:latin typeface="Arial"/>
          <a:ea typeface="+mj-ea"/>
          <a:cs typeface="Arial"/>
        </a:defRPr>
      </a:lvl1pPr>
    </p:titleStyle>
    <p:bodyStyle>
      <a:lvl1pPr marL="0" indent="0" algn="l" defTabSz="457183" rtl="0" eaLnBrk="1" latinLnBrk="0" hangingPunct="1">
        <a:lnSpc>
          <a:spcPct val="110000"/>
        </a:lnSpc>
        <a:spcBef>
          <a:spcPts val="600"/>
        </a:spcBef>
        <a:buFontTx/>
        <a:buNone/>
        <a:defRPr lang="en-US" sz="2000" b="0" i="0" kern="1200" dirty="0" smtClean="0">
          <a:solidFill>
            <a:srgbClr val="5A5C5E"/>
          </a:solidFill>
          <a:latin typeface="Arial"/>
          <a:ea typeface="+mn-ea"/>
          <a:cs typeface="Arial"/>
        </a:defRPr>
      </a:lvl1pPr>
      <a:lvl2pPr marL="344488" indent="-177800" algn="l" defTabSz="457183" rtl="0" eaLnBrk="1" latinLnBrk="0" hangingPunct="1">
        <a:lnSpc>
          <a:spcPct val="120000"/>
        </a:lnSpc>
        <a:spcBef>
          <a:spcPts val="200"/>
        </a:spcBef>
        <a:buClr>
          <a:srgbClr val="E52C2C"/>
        </a:buClr>
        <a:buSzPct val="100000"/>
        <a:buFont typeface="Lucida Grande"/>
        <a:buChar char="•"/>
        <a:defRPr lang="en-US" sz="1800" b="0" i="0" kern="1200" dirty="0" smtClean="0">
          <a:solidFill>
            <a:srgbClr val="4D4D5E"/>
          </a:solidFill>
          <a:latin typeface="Arial"/>
          <a:ea typeface="+mn-ea"/>
          <a:cs typeface="Arial"/>
        </a:defRPr>
      </a:lvl2pPr>
      <a:lvl3pPr marL="509588" indent="-165100" algn="l" defTabSz="457183" rtl="0" eaLnBrk="1" latinLnBrk="0" hangingPunct="1">
        <a:lnSpc>
          <a:spcPct val="120000"/>
        </a:lnSpc>
        <a:spcBef>
          <a:spcPts val="200"/>
        </a:spcBef>
        <a:buClr>
          <a:srgbClr val="E52C2C"/>
        </a:buClr>
        <a:buFont typeface="Lucida Grande"/>
        <a:buChar char="–"/>
        <a:defRPr lang="en-US" sz="1600" b="0" i="0" kern="1200" dirty="0" smtClean="0">
          <a:solidFill>
            <a:srgbClr val="4D4D5E"/>
          </a:solidFill>
          <a:latin typeface="Arial"/>
          <a:ea typeface="+mn-ea"/>
          <a:cs typeface="Arial"/>
        </a:defRPr>
      </a:lvl3pPr>
      <a:lvl4pPr marL="688975" indent="-179388" algn="l" defTabSz="457183" rtl="0" eaLnBrk="1" latinLnBrk="0" hangingPunct="1">
        <a:lnSpc>
          <a:spcPct val="120000"/>
        </a:lnSpc>
        <a:spcBef>
          <a:spcPts val="200"/>
        </a:spcBef>
        <a:buClr>
          <a:srgbClr val="E52C2C"/>
        </a:buClr>
        <a:buFont typeface="Arial"/>
        <a:buChar char="•"/>
        <a:defRPr lang="en-US" sz="1600" b="0" i="0" kern="1200" dirty="0" smtClean="0">
          <a:solidFill>
            <a:srgbClr val="4D4D5E"/>
          </a:solidFill>
          <a:latin typeface="Arial"/>
          <a:ea typeface="+mn-ea"/>
          <a:cs typeface="Arial"/>
        </a:defRPr>
      </a:lvl4pPr>
      <a:lvl5pPr marL="1828731" indent="0" algn="l" defTabSz="457183" rtl="0" eaLnBrk="1" latinLnBrk="0" hangingPunct="1">
        <a:spcBef>
          <a:spcPct val="20000"/>
        </a:spcBef>
        <a:buFontTx/>
        <a:buNone/>
        <a:defRPr lang="en-US" sz="1100" b="1" i="0" kern="1200" dirty="0">
          <a:solidFill>
            <a:srgbClr val="5A5C5E"/>
          </a:solidFill>
          <a:latin typeface="HelvNeue for IBM"/>
          <a:ea typeface="+mn-ea"/>
          <a:cs typeface="HelvNeue for IBM"/>
        </a:defRPr>
      </a:lvl5pPr>
      <a:lvl6pPr marL="2514504" indent="-228591" algn="l" defTabSz="457183" rtl="0" eaLnBrk="1" latinLnBrk="0" hangingPunct="1">
        <a:spcBef>
          <a:spcPct val="20000"/>
        </a:spcBef>
        <a:buFont typeface="Arial"/>
        <a:buChar char="•"/>
        <a:defRPr sz="2000" kern="1200">
          <a:solidFill>
            <a:schemeClr val="tx1"/>
          </a:solidFill>
          <a:latin typeface="+mn-lt"/>
          <a:ea typeface="+mn-ea"/>
          <a:cs typeface="+mn-cs"/>
        </a:defRPr>
      </a:lvl6pPr>
      <a:lvl7pPr marL="2971687" indent="-228591" algn="l" defTabSz="457183" rtl="0" eaLnBrk="1" latinLnBrk="0" hangingPunct="1">
        <a:spcBef>
          <a:spcPct val="20000"/>
        </a:spcBef>
        <a:buFont typeface="Arial"/>
        <a:buChar char="•"/>
        <a:defRPr sz="2000" kern="1200">
          <a:solidFill>
            <a:schemeClr val="tx1"/>
          </a:solidFill>
          <a:latin typeface="+mn-lt"/>
          <a:ea typeface="+mn-ea"/>
          <a:cs typeface="+mn-cs"/>
        </a:defRPr>
      </a:lvl7pPr>
      <a:lvl8pPr marL="3428870" indent="-228591" algn="l" defTabSz="457183" rtl="0" eaLnBrk="1" latinLnBrk="0" hangingPunct="1">
        <a:spcBef>
          <a:spcPct val="20000"/>
        </a:spcBef>
        <a:buFont typeface="Arial"/>
        <a:buChar char="•"/>
        <a:defRPr sz="2000" kern="1200">
          <a:solidFill>
            <a:schemeClr val="tx1"/>
          </a:solidFill>
          <a:latin typeface="+mn-lt"/>
          <a:ea typeface="+mn-ea"/>
          <a:cs typeface="+mn-cs"/>
        </a:defRPr>
      </a:lvl8pPr>
      <a:lvl9pPr marL="3886053" indent="-228591" algn="l" defTabSz="45718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3" rtl="0" eaLnBrk="1" latinLnBrk="0" hangingPunct="1">
        <a:defRPr sz="1800" kern="1200">
          <a:solidFill>
            <a:schemeClr val="tx1"/>
          </a:solidFill>
          <a:latin typeface="+mn-lt"/>
          <a:ea typeface="+mn-ea"/>
          <a:cs typeface="+mn-cs"/>
        </a:defRPr>
      </a:lvl1pPr>
      <a:lvl2pPr marL="457183" algn="l" defTabSz="457183" rtl="0" eaLnBrk="1" latinLnBrk="0" hangingPunct="1">
        <a:defRPr sz="1800" kern="1200">
          <a:solidFill>
            <a:schemeClr val="tx1"/>
          </a:solidFill>
          <a:latin typeface="+mn-lt"/>
          <a:ea typeface="+mn-ea"/>
          <a:cs typeface="+mn-cs"/>
        </a:defRPr>
      </a:lvl2pPr>
      <a:lvl3pPr marL="914365" algn="l" defTabSz="457183" rtl="0" eaLnBrk="1" latinLnBrk="0" hangingPunct="1">
        <a:defRPr sz="1800" kern="1200">
          <a:solidFill>
            <a:schemeClr val="tx1"/>
          </a:solidFill>
          <a:latin typeface="+mn-lt"/>
          <a:ea typeface="+mn-ea"/>
          <a:cs typeface="+mn-cs"/>
        </a:defRPr>
      </a:lvl3pPr>
      <a:lvl4pPr marL="1371548" algn="l" defTabSz="457183" rtl="0" eaLnBrk="1" latinLnBrk="0" hangingPunct="1">
        <a:defRPr sz="1800" kern="1200">
          <a:solidFill>
            <a:schemeClr val="tx1"/>
          </a:solidFill>
          <a:latin typeface="+mn-lt"/>
          <a:ea typeface="+mn-ea"/>
          <a:cs typeface="+mn-cs"/>
        </a:defRPr>
      </a:lvl4pPr>
      <a:lvl5pPr marL="1828731" algn="l" defTabSz="457183" rtl="0" eaLnBrk="1" latinLnBrk="0" hangingPunct="1">
        <a:defRPr sz="1800" kern="1200">
          <a:solidFill>
            <a:schemeClr val="tx1"/>
          </a:solidFill>
          <a:latin typeface="+mn-lt"/>
          <a:ea typeface="+mn-ea"/>
          <a:cs typeface="+mn-cs"/>
        </a:defRPr>
      </a:lvl5pPr>
      <a:lvl6pPr marL="2285913" algn="l" defTabSz="457183" rtl="0" eaLnBrk="1" latinLnBrk="0" hangingPunct="1">
        <a:defRPr sz="1800" kern="1200">
          <a:solidFill>
            <a:schemeClr val="tx1"/>
          </a:solidFill>
          <a:latin typeface="+mn-lt"/>
          <a:ea typeface="+mn-ea"/>
          <a:cs typeface="+mn-cs"/>
        </a:defRPr>
      </a:lvl6pPr>
      <a:lvl7pPr marL="2743096" algn="l" defTabSz="457183" rtl="0" eaLnBrk="1" latinLnBrk="0" hangingPunct="1">
        <a:defRPr sz="1800" kern="1200">
          <a:solidFill>
            <a:schemeClr val="tx1"/>
          </a:solidFill>
          <a:latin typeface="+mn-lt"/>
          <a:ea typeface="+mn-ea"/>
          <a:cs typeface="+mn-cs"/>
        </a:defRPr>
      </a:lvl7pPr>
      <a:lvl8pPr marL="3200278" algn="l" defTabSz="457183" rtl="0" eaLnBrk="1" latinLnBrk="0" hangingPunct="1">
        <a:defRPr sz="1800" kern="1200">
          <a:solidFill>
            <a:schemeClr val="tx1"/>
          </a:solidFill>
          <a:latin typeface="+mn-lt"/>
          <a:ea typeface="+mn-ea"/>
          <a:cs typeface="+mn-cs"/>
        </a:defRPr>
      </a:lvl8pPr>
      <a:lvl9pPr marL="3657461" algn="l" defTabSz="4571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0.jpeg"/><Relationship Id="rId5" Type="http://schemas.microsoft.com/office/2007/relationships/hdphoto" Target="../media/hdphoto1.wdp"/><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 Id="rId3" Type="http://schemas.openxmlformats.org/officeDocument/2006/relationships/image" Target="../media/image3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tes.computer.org/debull/A14sept/p52.pdf" TargetMode="External"/><Relationship Id="rId4" Type="http://schemas.openxmlformats.org/officeDocument/2006/relationships/hyperlink" Target="https://github.com/apache/incubator-systemml" TargetMode="External"/><Relationship Id="rId1" Type="http://schemas.openxmlformats.org/officeDocument/2006/relationships/slideLayout" Target="../slideLayouts/slideLayout2.xml"/><Relationship Id="rId2" Type="http://schemas.openxmlformats.org/officeDocument/2006/relationships/hyperlink" Target="https://youtu.be/PV-5pZboo4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hyperlink" Target="http://researcher.watson.ibm.com/researcher/view_group.php?id=3174"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ystemml.apache.org" TargetMode="External"/><Relationship Id="rId4" Type="http://schemas.openxmlformats.org/officeDocument/2006/relationships/hyperlink" Target="https://github.com/apache/incubator-systemml" TargetMode="External"/><Relationship Id="rId1" Type="http://schemas.openxmlformats.org/officeDocument/2006/relationships/slideLayout" Target="../slideLayouts/slideLayout3.xml"/><Relationship Id="rId2" Type="http://schemas.openxmlformats.org/officeDocument/2006/relationships/hyperlink" Target="http://spark.t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251520" y="5301208"/>
            <a:ext cx="8136904" cy="792088"/>
          </a:xfrm>
        </p:spPr>
        <p:txBody>
          <a:bodyPr lIns="91320" tIns="45663" rIns="91320" bIns="45663"/>
          <a:lstStyle/>
          <a:p>
            <a:pPr algn="l" defTabSz="912813" eaLnBrk="1" hangingPunct="1"/>
            <a:r>
              <a:rPr lang="en-US" sz="2000" dirty="0" smtClean="0">
                <a:solidFill>
                  <a:srgbClr val="A70041"/>
                </a:solidFill>
                <a:latin typeface="American Typewriter"/>
                <a:cs typeface="American Typewriter"/>
              </a:rPr>
              <a:t>Fred Reiss, Chief Architect </a:t>
            </a:r>
            <a:br>
              <a:rPr lang="en-US" sz="2000" dirty="0" smtClean="0">
                <a:solidFill>
                  <a:srgbClr val="A70041"/>
                </a:solidFill>
                <a:latin typeface="American Typewriter"/>
                <a:cs typeface="American Typewriter"/>
              </a:rPr>
            </a:br>
            <a:r>
              <a:rPr lang="en-US" sz="2000" dirty="0">
                <a:solidFill>
                  <a:srgbClr val="A70041"/>
                </a:solidFill>
                <a:latin typeface="American Typewriter"/>
                <a:cs typeface="American Typewriter"/>
              </a:rPr>
              <a:t>M</a:t>
            </a:r>
            <a:r>
              <a:rPr lang="en-US" sz="2000" dirty="0" smtClean="0">
                <a:solidFill>
                  <a:srgbClr val="A70041"/>
                </a:solidFill>
                <a:latin typeface="American Typewriter"/>
                <a:cs typeface="American Typewriter"/>
              </a:rPr>
              <a:t>ember of the IBM Academy of Technology</a:t>
            </a:r>
            <a:endParaRPr lang="en-US" sz="2000" dirty="0" smtClean="0">
              <a:solidFill>
                <a:srgbClr val="A70041"/>
              </a:solidFill>
              <a:latin typeface="American Typewriter"/>
              <a:cs typeface="American Typewriter"/>
            </a:endParaRPr>
          </a:p>
        </p:txBody>
      </p:sp>
      <p:sp>
        <p:nvSpPr>
          <p:cNvPr id="23" name="Rectangle 22"/>
          <p:cNvSpPr/>
          <p:nvPr/>
        </p:nvSpPr>
        <p:spPr>
          <a:xfrm>
            <a:off x="251520" y="1196752"/>
            <a:ext cx="6264696" cy="1692771"/>
          </a:xfrm>
          <a:prstGeom prst="rect">
            <a:avLst/>
          </a:prstGeom>
        </p:spPr>
        <p:txBody>
          <a:bodyPr wrap="square">
            <a:spAutoFit/>
          </a:bodyPr>
          <a:lstStyle/>
          <a:p>
            <a:r>
              <a:rPr lang="en-US" sz="3600" dirty="0">
                <a:solidFill>
                  <a:schemeClr val="tx1"/>
                </a:solidFill>
                <a:latin typeface="American Typewriter"/>
                <a:cs typeface="American Typewriter"/>
              </a:rPr>
              <a:t>Accelerating Data </a:t>
            </a:r>
            <a:r>
              <a:rPr lang="en-US" sz="3600" dirty="0" smtClean="0">
                <a:solidFill>
                  <a:schemeClr val="tx1"/>
                </a:solidFill>
                <a:latin typeface="American Typewriter"/>
                <a:cs typeface="American Typewriter"/>
              </a:rPr>
              <a:t>Science</a:t>
            </a:r>
          </a:p>
          <a:p>
            <a:r>
              <a:rPr lang="en-US" sz="3600" dirty="0" smtClean="0">
                <a:solidFill>
                  <a:schemeClr val="tx1"/>
                </a:solidFill>
                <a:latin typeface="American Typewriter"/>
                <a:cs typeface="American Typewriter"/>
              </a:rPr>
              <a:t>with Apache </a:t>
            </a:r>
            <a:r>
              <a:rPr lang="en-US" sz="3600" dirty="0" err="1" smtClean="0">
                <a:solidFill>
                  <a:schemeClr val="tx1"/>
                </a:solidFill>
                <a:latin typeface="American Typewriter"/>
                <a:cs typeface="American Typewriter"/>
              </a:rPr>
              <a:t>SystemML</a:t>
            </a:r>
            <a:r>
              <a:rPr lang="en-US" sz="3600" dirty="0">
                <a:solidFill>
                  <a:schemeClr val="tx1"/>
                </a:solidFill>
                <a:latin typeface="American Typewriter"/>
                <a:cs typeface="American Typewriter"/>
              </a:rPr>
              <a:t/>
            </a:r>
            <a:br>
              <a:rPr lang="en-US" sz="3600" dirty="0">
                <a:solidFill>
                  <a:schemeClr val="tx1"/>
                </a:solidFill>
                <a:latin typeface="American Typewriter"/>
                <a:cs typeface="American Typewriter"/>
              </a:rPr>
            </a:br>
            <a:endParaRPr lang="en-US" sz="3200" dirty="0">
              <a:solidFill>
                <a:schemeClr val="tx1"/>
              </a:solidFill>
            </a:endParaRPr>
          </a:p>
        </p:txBody>
      </p:sp>
      <p:sp>
        <p:nvSpPr>
          <p:cNvPr id="2" name="Rectangle 1"/>
          <p:cNvSpPr/>
          <p:nvPr/>
        </p:nvSpPr>
        <p:spPr>
          <a:xfrm>
            <a:off x="323528" y="2938840"/>
            <a:ext cx="4572000" cy="1200328"/>
          </a:xfrm>
          <a:prstGeom prst="rect">
            <a:avLst/>
          </a:prstGeom>
        </p:spPr>
        <p:txBody>
          <a:bodyPr>
            <a:spAutoFit/>
          </a:bodyPr>
          <a:lstStyle/>
          <a:p>
            <a:r>
              <a:rPr lang="en-US" sz="2400" dirty="0" smtClean="0">
                <a:solidFill>
                  <a:srgbClr val="A70041"/>
                </a:solidFill>
                <a:latin typeface="American Typewriter"/>
                <a:cs typeface="American Typewriter"/>
              </a:rPr>
              <a:t>Jerome Nilmeier</a:t>
            </a:r>
          </a:p>
          <a:p>
            <a:r>
              <a:rPr lang="en-US" sz="2400" dirty="0" smtClean="0">
                <a:solidFill>
                  <a:srgbClr val="A70041"/>
                </a:solidFill>
                <a:latin typeface="American Typewriter"/>
                <a:cs typeface="American Typewriter"/>
              </a:rPr>
              <a:t>Senior Data Scientist</a:t>
            </a:r>
          </a:p>
          <a:p>
            <a:r>
              <a:rPr lang="en-US" sz="2400" dirty="0" smtClean="0">
                <a:solidFill>
                  <a:srgbClr val="A70041"/>
                </a:solidFill>
                <a:latin typeface="American Typewriter"/>
                <a:cs typeface="American Typewriter"/>
              </a:rPr>
              <a:t>IBM Spark Technology Center</a:t>
            </a:r>
          </a:p>
        </p:txBody>
      </p:sp>
      <p:pic>
        <p:nvPicPr>
          <p:cNvPr id="5" name="Picture 4" descr="SystemMLPressRelease_Graphic-09-DS.jpg"/>
          <p:cNvPicPr>
            <a:picLocks noChangeAspect="1"/>
          </p:cNvPicPr>
          <p:nvPr/>
        </p:nvPicPr>
        <p:blipFill rotWithShape="1">
          <a:blip r:embed="rId2" cstate="print">
            <a:extLst>
              <a:ext uri="{28A0092B-C50C-407E-A947-70E740481C1C}">
                <a14:useLocalDpi xmlns:a14="http://schemas.microsoft.com/office/drawing/2010/main" val="0"/>
              </a:ext>
            </a:extLst>
          </a:blip>
          <a:srcRect l="100" t="9398" r="3623" b="18420"/>
          <a:stretch/>
        </p:blipFill>
        <p:spPr>
          <a:xfrm>
            <a:off x="6228184" y="2996332"/>
            <a:ext cx="2661395" cy="1512168"/>
          </a:xfrm>
          <a:prstGeom prst="rect">
            <a:avLst/>
          </a:prstGeom>
        </p:spPr>
      </p:pic>
      <p:sp>
        <p:nvSpPr>
          <p:cNvPr id="6" name="Rectangle 5"/>
          <p:cNvSpPr/>
          <p:nvPr/>
        </p:nvSpPr>
        <p:spPr>
          <a:xfrm>
            <a:off x="251520" y="4869160"/>
            <a:ext cx="6518027" cy="461665"/>
          </a:xfrm>
          <a:prstGeom prst="rect">
            <a:avLst/>
          </a:prstGeom>
        </p:spPr>
        <p:txBody>
          <a:bodyPr wrap="none">
            <a:spAutoFit/>
          </a:bodyPr>
          <a:lstStyle/>
          <a:p>
            <a:r>
              <a:rPr lang="en-US" sz="2400" dirty="0" smtClean="0">
                <a:solidFill>
                  <a:srgbClr val="A70041"/>
                </a:solidFill>
                <a:latin typeface="American Typewriter"/>
                <a:cs typeface="American Typewriter"/>
              </a:rPr>
              <a:t>Speaking on behalf of the </a:t>
            </a:r>
            <a:r>
              <a:rPr lang="en-US" sz="2400" dirty="0" err="1" smtClean="0">
                <a:solidFill>
                  <a:srgbClr val="A70041"/>
                </a:solidFill>
                <a:latin typeface="American Typewriter"/>
                <a:cs typeface="American Typewriter"/>
              </a:rPr>
              <a:t>SystemML</a:t>
            </a:r>
            <a:r>
              <a:rPr lang="en-US" sz="2400" dirty="0" smtClean="0">
                <a:solidFill>
                  <a:srgbClr val="A70041"/>
                </a:solidFill>
                <a:latin typeface="American Typewriter"/>
                <a:cs typeface="American Typewriter"/>
              </a:rPr>
              <a:t> Team:</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12727" y="103189"/>
            <a:ext cx="8558213" cy="769937"/>
          </a:xfrm>
        </p:spPr>
        <p:txBody>
          <a:bodyPr/>
          <a:lstStyle/>
          <a:p>
            <a:r>
              <a:rPr lang="en-US">
                <a:ea typeface="MS PGothic" charset="0"/>
              </a:rPr>
              <a:t>Exploratory Data Analysis Today</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fld id="{488E0F99-F95B-F241-B01B-63C139E61676}" type="slidenum">
              <a:rPr lang="en-US" sz="800"/>
              <a:pPr/>
              <a:t>10</a:t>
            </a:fld>
            <a:endParaRPr lang="en-US" sz="80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14589"/>
          <a:stretch>
            <a:fillRect/>
          </a:stretch>
        </p:blipFill>
        <p:spPr bwMode="auto">
          <a:xfrm>
            <a:off x="2149475" y="1303338"/>
            <a:ext cx="2286000" cy="1354138"/>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6" name="Picture 5" descr="pydm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3051176"/>
            <a:ext cx="2214562" cy="1285876"/>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7" name="Picture 6" descr="20121119054955!SPSS_Modeler_Sample_Stre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5988" y="4783140"/>
            <a:ext cx="2214562" cy="129063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sp>
        <p:nvSpPr>
          <p:cNvPr id="19463" name="TextBox 7"/>
          <p:cNvSpPr txBox="1">
            <a:spLocks noChangeArrowheads="1"/>
          </p:cNvSpPr>
          <p:nvPr/>
        </p:nvSpPr>
        <p:spPr bwMode="auto">
          <a:xfrm>
            <a:off x="3070487" y="1685926"/>
            <a:ext cx="443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R</a:t>
            </a:r>
          </a:p>
        </p:txBody>
      </p:sp>
      <p:sp>
        <p:nvSpPr>
          <p:cNvPr id="19464" name="TextBox 8"/>
          <p:cNvSpPr txBox="1">
            <a:spLocks noChangeArrowheads="1"/>
          </p:cNvSpPr>
          <p:nvPr/>
        </p:nvSpPr>
        <p:spPr bwMode="auto">
          <a:xfrm>
            <a:off x="2641989" y="3303588"/>
            <a:ext cx="1302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Python</a:t>
            </a:r>
          </a:p>
        </p:txBody>
      </p:sp>
      <p:sp>
        <p:nvSpPr>
          <p:cNvPr id="19465" name="TextBox 9"/>
          <p:cNvSpPr txBox="1">
            <a:spLocks noChangeArrowheads="1"/>
          </p:cNvSpPr>
          <p:nvPr/>
        </p:nvSpPr>
        <p:spPr bwMode="auto">
          <a:xfrm>
            <a:off x="2661358" y="5086350"/>
            <a:ext cx="1262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Others</a:t>
            </a:r>
          </a:p>
        </p:txBody>
      </p:sp>
      <p:pic>
        <p:nvPicPr>
          <p:cNvPr id="1946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813" y="3278190"/>
            <a:ext cx="10160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17"/>
          <p:cNvSpPr txBox="1">
            <a:spLocks noChangeArrowheads="1"/>
          </p:cNvSpPr>
          <p:nvPr/>
        </p:nvSpPr>
        <p:spPr bwMode="auto">
          <a:xfrm>
            <a:off x="130846" y="4179889"/>
            <a:ext cx="15417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Data</a:t>
            </a:r>
            <a:br>
              <a:rPr lang="en-US" sz="2800"/>
            </a:br>
            <a:r>
              <a:rPr lang="en-US" sz="2800"/>
              <a:t>Scientist</a:t>
            </a:r>
          </a:p>
        </p:txBody>
      </p:sp>
      <p:cxnSp>
        <p:nvCxnSpPr>
          <p:cNvPr id="13" name="Straight Arrow Connector 12"/>
          <p:cNvCxnSpPr>
            <a:cxnSpLocks noChangeShapeType="1"/>
            <a:stCxn id="5" idx="1"/>
          </p:cNvCxnSpPr>
          <p:nvPr/>
        </p:nvCxnSpPr>
        <p:spPr bwMode="auto">
          <a:xfrm flipH="1">
            <a:off x="1346202" y="1979614"/>
            <a:ext cx="803275" cy="159702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a:stCxn id="6" idx="1"/>
          </p:cNvCxnSpPr>
          <p:nvPr/>
        </p:nvCxnSpPr>
        <p:spPr bwMode="auto">
          <a:xfrm flipH="1" flipV="1">
            <a:off x="1393827" y="3690939"/>
            <a:ext cx="792163" cy="31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7" idx="1"/>
          </p:cNvCxnSpPr>
          <p:nvPr/>
        </p:nvCxnSpPr>
        <p:spPr bwMode="auto">
          <a:xfrm flipH="1" flipV="1">
            <a:off x="1346200" y="3806827"/>
            <a:ext cx="839788" cy="162242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5" idx="3"/>
            <a:endCxn id="21" idx="1"/>
          </p:cNvCxnSpPr>
          <p:nvPr/>
        </p:nvCxnSpPr>
        <p:spPr bwMode="auto">
          <a:xfrm>
            <a:off x="4435477" y="1979614"/>
            <a:ext cx="1046163" cy="16033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a:stCxn id="6" idx="3"/>
            <a:endCxn id="21" idx="2"/>
          </p:cNvCxnSpPr>
          <p:nvPr/>
        </p:nvCxnSpPr>
        <p:spPr bwMode="auto">
          <a:xfrm>
            <a:off x="4400552" y="3694114"/>
            <a:ext cx="1033463" cy="31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7" idx="3"/>
            <a:endCxn id="21" idx="3"/>
          </p:cNvCxnSpPr>
          <p:nvPr/>
        </p:nvCxnSpPr>
        <p:spPr bwMode="auto">
          <a:xfrm flipV="1">
            <a:off x="4400550" y="3813176"/>
            <a:ext cx="1081088" cy="16160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pSp>
        <p:nvGrpSpPr>
          <p:cNvPr id="19474" name="Group 43"/>
          <p:cNvGrpSpPr>
            <a:grpSpLocks/>
          </p:cNvGrpSpPr>
          <p:nvPr/>
        </p:nvGrpSpPr>
        <p:grpSpPr bwMode="auto">
          <a:xfrm>
            <a:off x="5434013" y="3090864"/>
            <a:ext cx="1782438" cy="2263880"/>
            <a:chOff x="5546924" y="3011787"/>
            <a:chExt cx="1781783" cy="2264129"/>
          </a:xfrm>
        </p:grpSpPr>
        <p:pic>
          <p:nvPicPr>
            <p:cNvPr id="19491"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70948" y="3011787"/>
              <a:ext cx="1726094" cy="132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a:spLocks noChangeArrowheads="1"/>
            </p:cNvSpPr>
            <p:nvPr/>
          </p:nvSpPr>
          <p:spPr bwMode="auto">
            <a:xfrm>
              <a:off x="5546924" y="3456336"/>
              <a:ext cx="325317" cy="325473"/>
            </a:xfrm>
            <a:prstGeom prst="ellipse">
              <a:avLst/>
            </a:prstGeom>
            <a:noFill/>
            <a:ln>
              <a:noFill/>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9493" name="TextBox 42"/>
            <p:cNvSpPr txBox="1">
              <a:spLocks noChangeArrowheads="1"/>
            </p:cNvSpPr>
            <p:nvPr/>
          </p:nvSpPr>
          <p:spPr bwMode="auto">
            <a:xfrm>
              <a:off x="5567333" y="4321704"/>
              <a:ext cx="1761374" cy="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Personal</a:t>
              </a:r>
              <a:br>
                <a:rPr lang="en-US" sz="2800"/>
              </a:br>
              <a:r>
                <a:rPr lang="en-US" sz="2800"/>
                <a:t>Computer</a:t>
              </a:r>
            </a:p>
          </p:txBody>
        </p:sp>
      </p:grpSp>
      <p:pic>
        <p:nvPicPr>
          <p:cNvPr id="23" name="Picture 22" descr="weather-stations-dat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16663" y="1258889"/>
            <a:ext cx="2438400" cy="1146175"/>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sp>
        <p:nvSpPr>
          <p:cNvPr id="19476" name="TextBox 46"/>
          <p:cNvSpPr txBox="1">
            <a:spLocks noChangeArrowheads="1"/>
          </p:cNvSpPr>
          <p:nvPr/>
        </p:nvSpPr>
        <p:spPr bwMode="auto">
          <a:xfrm>
            <a:off x="7086519" y="1500188"/>
            <a:ext cx="943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Data</a:t>
            </a:r>
          </a:p>
        </p:txBody>
      </p:sp>
      <p:sp>
        <p:nvSpPr>
          <p:cNvPr id="25" name="Down Arrow 24"/>
          <p:cNvSpPr>
            <a:spLocks noChangeArrowheads="1"/>
          </p:cNvSpPr>
          <p:nvPr/>
        </p:nvSpPr>
        <p:spPr bwMode="auto">
          <a:xfrm rot="1949737">
            <a:off x="6569077" y="1957389"/>
            <a:ext cx="722313" cy="1439862"/>
          </a:xfrm>
          <a:prstGeom prst="downArrow">
            <a:avLst>
              <a:gd name="adj1" fmla="val 50000"/>
              <a:gd name="adj2" fmla="val 50001"/>
            </a:avLst>
          </a:prstGeom>
          <a:gradFill rotWithShape="1">
            <a:gsLst>
              <a:gs pos="0">
                <a:srgbClr val="00C4FF"/>
              </a:gs>
              <a:gs pos="100000">
                <a:srgbClr val="71E6FF"/>
              </a:gs>
            </a:gsLst>
            <a:lin ang="16200000"/>
          </a:gradFill>
          <a:ln w="9525">
            <a:solidFill>
              <a:srgbClr val="00B1EF"/>
            </a:solidFill>
            <a:miter lim="800000"/>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t="14589"/>
          <a:stretch>
            <a:fillRect/>
          </a:stretch>
        </p:blipFill>
        <p:spPr bwMode="auto">
          <a:xfrm>
            <a:off x="2149475" y="1296989"/>
            <a:ext cx="2286000" cy="1354138"/>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28" name="Picture 27" descr="pydm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3044825"/>
            <a:ext cx="2214562" cy="1285876"/>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29" name="Picture 28" descr="20121119054955!SPSS_Modeler_Sample_Stre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5988" y="4776789"/>
            <a:ext cx="2214562" cy="129063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sp>
        <p:nvSpPr>
          <p:cNvPr id="19481" name="TextBox 29"/>
          <p:cNvSpPr txBox="1">
            <a:spLocks noChangeArrowheads="1"/>
          </p:cNvSpPr>
          <p:nvPr/>
        </p:nvSpPr>
        <p:spPr bwMode="auto">
          <a:xfrm>
            <a:off x="3070487" y="1679575"/>
            <a:ext cx="443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R</a:t>
            </a:r>
          </a:p>
        </p:txBody>
      </p:sp>
      <p:sp>
        <p:nvSpPr>
          <p:cNvPr id="19482" name="TextBox 30"/>
          <p:cNvSpPr txBox="1">
            <a:spLocks noChangeArrowheads="1"/>
          </p:cNvSpPr>
          <p:nvPr/>
        </p:nvSpPr>
        <p:spPr bwMode="auto">
          <a:xfrm>
            <a:off x="2641989" y="3297239"/>
            <a:ext cx="1302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Python</a:t>
            </a:r>
          </a:p>
        </p:txBody>
      </p:sp>
      <p:sp>
        <p:nvSpPr>
          <p:cNvPr id="19483" name="TextBox 31"/>
          <p:cNvSpPr txBox="1">
            <a:spLocks noChangeArrowheads="1"/>
          </p:cNvSpPr>
          <p:nvPr/>
        </p:nvSpPr>
        <p:spPr bwMode="auto">
          <a:xfrm>
            <a:off x="2661358" y="5080001"/>
            <a:ext cx="1262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Others</a:t>
            </a:r>
          </a:p>
        </p:txBody>
      </p:sp>
      <p:pic>
        <p:nvPicPr>
          <p:cNvPr id="19484"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813" y="3271839"/>
            <a:ext cx="10160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TextBox 17"/>
          <p:cNvSpPr txBox="1">
            <a:spLocks noChangeArrowheads="1"/>
          </p:cNvSpPr>
          <p:nvPr/>
        </p:nvSpPr>
        <p:spPr bwMode="auto">
          <a:xfrm>
            <a:off x="130846" y="4173540"/>
            <a:ext cx="15417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Data</a:t>
            </a:r>
            <a:br>
              <a:rPr lang="en-US" sz="2800"/>
            </a:br>
            <a:r>
              <a:rPr lang="en-US" sz="2800"/>
              <a:t>Scientist</a:t>
            </a:r>
          </a:p>
        </p:txBody>
      </p:sp>
      <p:cxnSp>
        <p:nvCxnSpPr>
          <p:cNvPr id="35" name="Straight Arrow Connector 34"/>
          <p:cNvCxnSpPr>
            <a:cxnSpLocks noChangeShapeType="1"/>
            <a:stCxn id="27" idx="1"/>
          </p:cNvCxnSpPr>
          <p:nvPr/>
        </p:nvCxnSpPr>
        <p:spPr bwMode="auto">
          <a:xfrm flipH="1">
            <a:off x="1346202" y="1973263"/>
            <a:ext cx="803275" cy="159702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a:stCxn id="28" idx="1"/>
          </p:cNvCxnSpPr>
          <p:nvPr/>
        </p:nvCxnSpPr>
        <p:spPr bwMode="auto">
          <a:xfrm flipH="1" flipV="1">
            <a:off x="1393827" y="3684588"/>
            <a:ext cx="792163" cy="31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29" idx="1"/>
          </p:cNvCxnSpPr>
          <p:nvPr/>
        </p:nvCxnSpPr>
        <p:spPr bwMode="auto">
          <a:xfrm flipH="1" flipV="1">
            <a:off x="1346200" y="3800476"/>
            <a:ext cx="839788" cy="162242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a:stCxn id="28" idx="3"/>
          </p:cNvCxnSpPr>
          <p:nvPr/>
        </p:nvCxnSpPr>
        <p:spPr bwMode="auto">
          <a:xfrm>
            <a:off x="4400552" y="3687763"/>
            <a:ext cx="1033463" cy="31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a:stCxn id="29" idx="3"/>
          </p:cNvCxnSpPr>
          <p:nvPr/>
        </p:nvCxnSpPr>
        <p:spPr bwMode="auto">
          <a:xfrm flipV="1">
            <a:off x="4400550" y="3806827"/>
            <a:ext cx="1081088" cy="16160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16892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2726" y="103189"/>
            <a:ext cx="5583411" cy="769937"/>
          </a:xfrm>
        </p:spPr>
        <p:txBody>
          <a:bodyPr/>
          <a:lstStyle/>
          <a:p>
            <a:r>
              <a:rPr lang="en-US" dirty="0">
                <a:ea typeface="MS PGothic" charset="0"/>
              </a:rPr>
              <a:t>Data Analysis Meets Big Data</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fld id="{E86B1660-0690-454D-9CF3-F30F9C663375}" type="slidenum">
              <a:rPr lang="en-US" sz="800"/>
              <a:pPr/>
              <a:t>11</a:t>
            </a:fld>
            <a:endParaRPr lang="en-US" sz="800"/>
          </a:p>
        </p:txBody>
      </p:sp>
      <p:grpSp>
        <p:nvGrpSpPr>
          <p:cNvPr id="20484" name="Group 43"/>
          <p:cNvGrpSpPr>
            <a:grpSpLocks/>
          </p:cNvGrpSpPr>
          <p:nvPr/>
        </p:nvGrpSpPr>
        <p:grpSpPr bwMode="auto">
          <a:xfrm>
            <a:off x="5434013" y="3090864"/>
            <a:ext cx="1782438" cy="2263880"/>
            <a:chOff x="5546924" y="3011787"/>
            <a:chExt cx="1781783" cy="2264129"/>
          </a:xfrm>
        </p:grpSpPr>
        <p:pic>
          <p:nvPicPr>
            <p:cNvPr id="20503"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0948" y="3011787"/>
              <a:ext cx="1726094" cy="132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a:spLocks noChangeArrowheads="1"/>
            </p:cNvSpPr>
            <p:nvPr/>
          </p:nvSpPr>
          <p:spPr bwMode="auto">
            <a:xfrm>
              <a:off x="5546924" y="3456336"/>
              <a:ext cx="325317" cy="325473"/>
            </a:xfrm>
            <a:prstGeom prst="ellipse">
              <a:avLst/>
            </a:prstGeom>
            <a:noFill/>
            <a:ln>
              <a:noFill/>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20505" name="TextBox 42"/>
            <p:cNvSpPr txBox="1">
              <a:spLocks noChangeArrowheads="1"/>
            </p:cNvSpPr>
            <p:nvPr/>
          </p:nvSpPr>
          <p:spPr bwMode="auto">
            <a:xfrm>
              <a:off x="5567333" y="4321704"/>
              <a:ext cx="1761374" cy="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Personal</a:t>
              </a:r>
              <a:br>
                <a:rPr lang="en-US" sz="2800"/>
              </a:br>
              <a:r>
                <a:rPr lang="en-US" sz="2800"/>
                <a:t>Computer</a:t>
              </a:r>
            </a:p>
          </p:txBody>
        </p:sp>
      </p:grpSp>
      <p:pic>
        <p:nvPicPr>
          <p:cNvPr id="20485" name="Picture 23" descr="BigData_2267x1146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2" y="0"/>
            <a:ext cx="4268389" cy="23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Group 24"/>
          <p:cNvGrpSpPr>
            <a:grpSpLocks/>
          </p:cNvGrpSpPr>
          <p:nvPr/>
        </p:nvGrpSpPr>
        <p:grpSpPr bwMode="auto">
          <a:xfrm>
            <a:off x="6065840" y="2063750"/>
            <a:ext cx="1730375" cy="1522414"/>
            <a:chOff x="6066200" y="2063928"/>
            <a:chExt cx="1729348" cy="1521564"/>
          </a:xfrm>
        </p:grpSpPr>
        <p:sp>
          <p:nvSpPr>
            <p:cNvPr id="26" name="Down Arrow 25"/>
            <p:cNvSpPr>
              <a:spLocks noChangeArrowheads="1"/>
            </p:cNvSpPr>
            <p:nvPr/>
          </p:nvSpPr>
          <p:spPr bwMode="auto">
            <a:xfrm rot="1949737">
              <a:off x="6446974" y="2146432"/>
              <a:ext cx="802798" cy="1439060"/>
            </a:xfrm>
            <a:prstGeom prst="downArrow">
              <a:avLst>
                <a:gd name="adj1" fmla="val 50000"/>
                <a:gd name="adj2" fmla="val 50001"/>
              </a:avLst>
            </a:prstGeom>
            <a:noFill/>
            <a:ln w="28575">
              <a:solidFill>
                <a:srgbClr val="FF0000"/>
              </a:solidFill>
              <a:prstDash val="sysDash"/>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27" name="Multiply 26"/>
            <p:cNvSpPr>
              <a:spLocks/>
            </p:cNvSpPr>
            <p:nvPr/>
          </p:nvSpPr>
          <p:spPr bwMode="auto">
            <a:xfrm rot="916878">
              <a:off x="6066200" y="2063928"/>
              <a:ext cx="1729348" cy="1435887"/>
            </a:xfrm>
            <a:custGeom>
              <a:avLst/>
              <a:gdLst>
                <a:gd name="T0" fmla="*/ 354422 w 1729348"/>
                <a:gd name="T1" fmla="*/ 418240 h 1435887"/>
                <a:gd name="T2" fmla="*/ 476270 w 1729348"/>
                <a:gd name="T3" fmla="*/ 271489 h 1435887"/>
                <a:gd name="T4" fmla="*/ 864674 w 1729348"/>
                <a:gd name="T5" fmla="*/ 593982 h 1435887"/>
                <a:gd name="T6" fmla="*/ 1253078 w 1729348"/>
                <a:gd name="T7" fmla="*/ 271489 h 1435887"/>
                <a:gd name="T8" fmla="*/ 1374926 w 1729348"/>
                <a:gd name="T9" fmla="*/ 418240 h 1435887"/>
                <a:gd name="T10" fmla="*/ 1013970 w 1729348"/>
                <a:gd name="T11" fmla="*/ 717944 h 1435887"/>
                <a:gd name="T12" fmla="*/ 1374926 w 1729348"/>
                <a:gd name="T13" fmla="*/ 1017647 h 1435887"/>
                <a:gd name="T14" fmla="*/ 1253078 w 1729348"/>
                <a:gd name="T15" fmla="*/ 1164398 h 1435887"/>
                <a:gd name="T16" fmla="*/ 864674 w 1729348"/>
                <a:gd name="T17" fmla="*/ 841905 h 1435887"/>
                <a:gd name="T18" fmla="*/ 476270 w 1729348"/>
                <a:gd name="T19" fmla="*/ 1164398 h 1435887"/>
                <a:gd name="T20" fmla="*/ 354422 w 1729348"/>
                <a:gd name="T21" fmla="*/ 1017647 h 1435887"/>
                <a:gd name="T22" fmla="*/ 715378 w 1729348"/>
                <a:gd name="T23" fmla="*/ 717944 h 1435887"/>
                <a:gd name="T24" fmla="*/ 354422 w 1729348"/>
                <a:gd name="T25" fmla="*/ 418240 h 14358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9348" h="1435887">
                  <a:moveTo>
                    <a:pt x="354422" y="418240"/>
                  </a:moveTo>
                  <a:lnTo>
                    <a:pt x="476270" y="271489"/>
                  </a:lnTo>
                  <a:lnTo>
                    <a:pt x="864674" y="593982"/>
                  </a:lnTo>
                  <a:lnTo>
                    <a:pt x="1253078" y="271489"/>
                  </a:lnTo>
                  <a:lnTo>
                    <a:pt x="1374926" y="418240"/>
                  </a:lnTo>
                  <a:lnTo>
                    <a:pt x="1013970" y="717944"/>
                  </a:lnTo>
                  <a:lnTo>
                    <a:pt x="1374926" y="1017647"/>
                  </a:lnTo>
                  <a:lnTo>
                    <a:pt x="1253078" y="1164398"/>
                  </a:lnTo>
                  <a:lnTo>
                    <a:pt x="864674" y="841905"/>
                  </a:lnTo>
                  <a:lnTo>
                    <a:pt x="476270" y="1164398"/>
                  </a:lnTo>
                  <a:lnTo>
                    <a:pt x="354422" y="1017647"/>
                  </a:lnTo>
                  <a:lnTo>
                    <a:pt x="715378" y="717944"/>
                  </a:lnTo>
                  <a:lnTo>
                    <a:pt x="354422" y="418240"/>
                  </a:lnTo>
                  <a:close/>
                </a:path>
              </a:pathLst>
            </a:custGeom>
            <a:solidFill>
              <a:srgbClr val="FF0000"/>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cxnSp>
        <p:nvCxnSpPr>
          <p:cNvPr id="28" name="Straight Arrow Connector 27"/>
          <p:cNvCxnSpPr>
            <a:cxnSpLocks noChangeShapeType="1"/>
          </p:cNvCxnSpPr>
          <p:nvPr/>
        </p:nvCxnSpPr>
        <p:spPr bwMode="auto">
          <a:xfrm>
            <a:off x="4435477" y="1979614"/>
            <a:ext cx="1046163" cy="16033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t="14589"/>
          <a:stretch>
            <a:fillRect/>
          </a:stretch>
        </p:blipFill>
        <p:spPr bwMode="auto">
          <a:xfrm>
            <a:off x="2149475" y="1296989"/>
            <a:ext cx="2286000" cy="1354138"/>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30" name="Picture 29" descr="pydm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5988" y="3044825"/>
            <a:ext cx="2214562" cy="1285876"/>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31" name="Picture 30" descr="20121119054955!SPSS_Modeler_Sample_Stre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85988" y="4776789"/>
            <a:ext cx="2214562" cy="129063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sp>
        <p:nvSpPr>
          <p:cNvPr id="20491" name="TextBox 31"/>
          <p:cNvSpPr txBox="1">
            <a:spLocks noChangeArrowheads="1"/>
          </p:cNvSpPr>
          <p:nvPr/>
        </p:nvSpPr>
        <p:spPr bwMode="auto">
          <a:xfrm>
            <a:off x="3070487" y="1679575"/>
            <a:ext cx="443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R</a:t>
            </a:r>
          </a:p>
        </p:txBody>
      </p:sp>
      <p:sp>
        <p:nvSpPr>
          <p:cNvPr id="20492" name="TextBox 32"/>
          <p:cNvSpPr txBox="1">
            <a:spLocks noChangeArrowheads="1"/>
          </p:cNvSpPr>
          <p:nvPr/>
        </p:nvSpPr>
        <p:spPr bwMode="auto">
          <a:xfrm>
            <a:off x="2641989" y="3297239"/>
            <a:ext cx="1302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Python</a:t>
            </a:r>
          </a:p>
        </p:txBody>
      </p:sp>
      <p:sp>
        <p:nvSpPr>
          <p:cNvPr id="20493" name="TextBox 33"/>
          <p:cNvSpPr txBox="1">
            <a:spLocks noChangeArrowheads="1"/>
          </p:cNvSpPr>
          <p:nvPr/>
        </p:nvSpPr>
        <p:spPr bwMode="auto">
          <a:xfrm>
            <a:off x="2661358" y="5080001"/>
            <a:ext cx="1262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Others</a:t>
            </a:r>
          </a:p>
        </p:txBody>
      </p:sp>
      <p:pic>
        <p:nvPicPr>
          <p:cNvPr id="20494"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4813" y="3271839"/>
            <a:ext cx="10160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Box 17"/>
          <p:cNvSpPr txBox="1">
            <a:spLocks noChangeArrowheads="1"/>
          </p:cNvSpPr>
          <p:nvPr/>
        </p:nvSpPr>
        <p:spPr bwMode="auto">
          <a:xfrm>
            <a:off x="130846" y="4173540"/>
            <a:ext cx="15417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Data</a:t>
            </a:r>
            <a:br>
              <a:rPr lang="en-US" sz="2800"/>
            </a:br>
            <a:r>
              <a:rPr lang="en-US" sz="2800"/>
              <a:t>Scientist</a:t>
            </a:r>
          </a:p>
        </p:txBody>
      </p:sp>
      <p:cxnSp>
        <p:nvCxnSpPr>
          <p:cNvPr id="37" name="Straight Arrow Connector 36"/>
          <p:cNvCxnSpPr>
            <a:cxnSpLocks noChangeShapeType="1"/>
            <a:stCxn id="29" idx="1"/>
          </p:cNvCxnSpPr>
          <p:nvPr/>
        </p:nvCxnSpPr>
        <p:spPr bwMode="auto">
          <a:xfrm flipH="1">
            <a:off x="1346202" y="1973263"/>
            <a:ext cx="803275" cy="159702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a:stCxn id="30" idx="1"/>
          </p:cNvCxnSpPr>
          <p:nvPr/>
        </p:nvCxnSpPr>
        <p:spPr bwMode="auto">
          <a:xfrm flipH="1" flipV="1">
            <a:off x="1393827" y="3684588"/>
            <a:ext cx="792163" cy="31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a:stCxn id="31" idx="1"/>
          </p:cNvCxnSpPr>
          <p:nvPr/>
        </p:nvCxnSpPr>
        <p:spPr bwMode="auto">
          <a:xfrm flipH="1" flipV="1">
            <a:off x="1346200" y="3800476"/>
            <a:ext cx="839788" cy="162242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30" idx="3"/>
          </p:cNvCxnSpPr>
          <p:nvPr/>
        </p:nvCxnSpPr>
        <p:spPr bwMode="auto">
          <a:xfrm>
            <a:off x="4400552" y="3687763"/>
            <a:ext cx="1033463" cy="31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a:stCxn id="31" idx="3"/>
          </p:cNvCxnSpPr>
          <p:nvPr/>
        </p:nvCxnSpPr>
        <p:spPr bwMode="auto">
          <a:xfrm flipV="1">
            <a:off x="4400550" y="3806827"/>
            <a:ext cx="1081088" cy="16160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3394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2726" y="103189"/>
            <a:ext cx="5583411" cy="769937"/>
          </a:xfrm>
        </p:spPr>
        <p:txBody>
          <a:bodyPr/>
          <a:lstStyle/>
          <a:p>
            <a:r>
              <a:rPr lang="en-US" dirty="0">
                <a:ea typeface="MS PGothic" charset="0"/>
              </a:rPr>
              <a:t>Data Analysis Meets Big Data</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fld id="{E86B1660-0690-454D-9CF3-F30F9C663375}" type="slidenum">
              <a:rPr lang="en-US" sz="800"/>
              <a:pPr/>
              <a:t>12</a:t>
            </a:fld>
            <a:endParaRPr lang="en-US" sz="800"/>
          </a:p>
        </p:txBody>
      </p:sp>
      <p:grpSp>
        <p:nvGrpSpPr>
          <p:cNvPr id="20484" name="Group 43"/>
          <p:cNvGrpSpPr>
            <a:grpSpLocks/>
          </p:cNvGrpSpPr>
          <p:nvPr/>
        </p:nvGrpSpPr>
        <p:grpSpPr bwMode="auto">
          <a:xfrm>
            <a:off x="5434013" y="3090864"/>
            <a:ext cx="1782438" cy="2263880"/>
            <a:chOff x="5546924" y="3011787"/>
            <a:chExt cx="1781783" cy="2264129"/>
          </a:xfrm>
        </p:grpSpPr>
        <p:pic>
          <p:nvPicPr>
            <p:cNvPr id="20503"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0948" y="3011787"/>
              <a:ext cx="1726094" cy="132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a:spLocks noChangeArrowheads="1"/>
            </p:cNvSpPr>
            <p:nvPr/>
          </p:nvSpPr>
          <p:spPr bwMode="auto">
            <a:xfrm>
              <a:off x="5546924" y="3456336"/>
              <a:ext cx="325317" cy="325473"/>
            </a:xfrm>
            <a:prstGeom prst="ellipse">
              <a:avLst/>
            </a:prstGeom>
            <a:noFill/>
            <a:ln>
              <a:noFill/>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20505" name="TextBox 42"/>
            <p:cNvSpPr txBox="1">
              <a:spLocks noChangeArrowheads="1"/>
            </p:cNvSpPr>
            <p:nvPr/>
          </p:nvSpPr>
          <p:spPr bwMode="auto">
            <a:xfrm>
              <a:off x="5567333" y="4321704"/>
              <a:ext cx="1761374" cy="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Personal</a:t>
              </a:r>
              <a:br>
                <a:rPr lang="en-US" sz="2800"/>
              </a:br>
              <a:r>
                <a:rPr lang="en-US" sz="2800"/>
                <a:t>Computer</a:t>
              </a:r>
            </a:p>
          </p:txBody>
        </p:sp>
      </p:grpSp>
      <p:pic>
        <p:nvPicPr>
          <p:cNvPr id="20485" name="Picture 23" descr="BigData_2267x1146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2" y="0"/>
            <a:ext cx="4268389" cy="23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Group 24"/>
          <p:cNvGrpSpPr>
            <a:grpSpLocks/>
          </p:cNvGrpSpPr>
          <p:nvPr/>
        </p:nvGrpSpPr>
        <p:grpSpPr bwMode="auto">
          <a:xfrm>
            <a:off x="6065840" y="2063750"/>
            <a:ext cx="1730375" cy="1522414"/>
            <a:chOff x="6066200" y="2063928"/>
            <a:chExt cx="1729348" cy="1521564"/>
          </a:xfrm>
        </p:grpSpPr>
        <p:sp>
          <p:nvSpPr>
            <p:cNvPr id="26" name="Down Arrow 25"/>
            <p:cNvSpPr>
              <a:spLocks noChangeArrowheads="1"/>
            </p:cNvSpPr>
            <p:nvPr/>
          </p:nvSpPr>
          <p:spPr bwMode="auto">
            <a:xfrm rot="1949737">
              <a:off x="6446974" y="2146432"/>
              <a:ext cx="802798" cy="1439060"/>
            </a:xfrm>
            <a:prstGeom prst="downArrow">
              <a:avLst>
                <a:gd name="adj1" fmla="val 50000"/>
                <a:gd name="adj2" fmla="val 50001"/>
              </a:avLst>
            </a:prstGeom>
            <a:noFill/>
            <a:ln w="28575">
              <a:solidFill>
                <a:srgbClr val="FF0000"/>
              </a:solidFill>
              <a:prstDash val="sysDash"/>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27" name="Multiply 26"/>
            <p:cNvSpPr>
              <a:spLocks/>
            </p:cNvSpPr>
            <p:nvPr/>
          </p:nvSpPr>
          <p:spPr bwMode="auto">
            <a:xfrm rot="916878">
              <a:off x="6066200" y="2063928"/>
              <a:ext cx="1729348" cy="1435887"/>
            </a:xfrm>
            <a:custGeom>
              <a:avLst/>
              <a:gdLst>
                <a:gd name="T0" fmla="*/ 354422 w 1729348"/>
                <a:gd name="T1" fmla="*/ 418240 h 1435887"/>
                <a:gd name="T2" fmla="*/ 476270 w 1729348"/>
                <a:gd name="T3" fmla="*/ 271489 h 1435887"/>
                <a:gd name="T4" fmla="*/ 864674 w 1729348"/>
                <a:gd name="T5" fmla="*/ 593982 h 1435887"/>
                <a:gd name="T6" fmla="*/ 1253078 w 1729348"/>
                <a:gd name="T7" fmla="*/ 271489 h 1435887"/>
                <a:gd name="T8" fmla="*/ 1374926 w 1729348"/>
                <a:gd name="T9" fmla="*/ 418240 h 1435887"/>
                <a:gd name="T10" fmla="*/ 1013970 w 1729348"/>
                <a:gd name="T11" fmla="*/ 717944 h 1435887"/>
                <a:gd name="T12" fmla="*/ 1374926 w 1729348"/>
                <a:gd name="T13" fmla="*/ 1017647 h 1435887"/>
                <a:gd name="T14" fmla="*/ 1253078 w 1729348"/>
                <a:gd name="T15" fmla="*/ 1164398 h 1435887"/>
                <a:gd name="T16" fmla="*/ 864674 w 1729348"/>
                <a:gd name="T17" fmla="*/ 841905 h 1435887"/>
                <a:gd name="T18" fmla="*/ 476270 w 1729348"/>
                <a:gd name="T19" fmla="*/ 1164398 h 1435887"/>
                <a:gd name="T20" fmla="*/ 354422 w 1729348"/>
                <a:gd name="T21" fmla="*/ 1017647 h 1435887"/>
                <a:gd name="T22" fmla="*/ 715378 w 1729348"/>
                <a:gd name="T23" fmla="*/ 717944 h 1435887"/>
                <a:gd name="T24" fmla="*/ 354422 w 1729348"/>
                <a:gd name="T25" fmla="*/ 418240 h 14358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9348" h="1435887">
                  <a:moveTo>
                    <a:pt x="354422" y="418240"/>
                  </a:moveTo>
                  <a:lnTo>
                    <a:pt x="476270" y="271489"/>
                  </a:lnTo>
                  <a:lnTo>
                    <a:pt x="864674" y="593982"/>
                  </a:lnTo>
                  <a:lnTo>
                    <a:pt x="1253078" y="271489"/>
                  </a:lnTo>
                  <a:lnTo>
                    <a:pt x="1374926" y="418240"/>
                  </a:lnTo>
                  <a:lnTo>
                    <a:pt x="1013970" y="717944"/>
                  </a:lnTo>
                  <a:lnTo>
                    <a:pt x="1374926" y="1017647"/>
                  </a:lnTo>
                  <a:lnTo>
                    <a:pt x="1253078" y="1164398"/>
                  </a:lnTo>
                  <a:lnTo>
                    <a:pt x="864674" y="841905"/>
                  </a:lnTo>
                  <a:lnTo>
                    <a:pt x="476270" y="1164398"/>
                  </a:lnTo>
                  <a:lnTo>
                    <a:pt x="354422" y="1017647"/>
                  </a:lnTo>
                  <a:lnTo>
                    <a:pt x="715378" y="717944"/>
                  </a:lnTo>
                  <a:lnTo>
                    <a:pt x="354422" y="418240"/>
                  </a:lnTo>
                  <a:close/>
                </a:path>
              </a:pathLst>
            </a:custGeom>
            <a:solidFill>
              <a:srgbClr val="FF0000"/>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cxnSp>
        <p:nvCxnSpPr>
          <p:cNvPr id="28" name="Straight Arrow Connector 27"/>
          <p:cNvCxnSpPr>
            <a:cxnSpLocks noChangeShapeType="1"/>
          </p:cNvCxnSpPr>
          <p:nvPr/>
        </p:nvCxnSpPr>
        <p:spPr bwMode="auto">
          <a:xfrm>
            <a:off x="4435477" y="1979614"/>
            <a:ext cx="1046163" cy="16033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t="14589"/>
          <a:stretch>
            <a:fillRect/>
          </a:stretch>
        </p:blipFill>
        <p:spPr bwMode="auto">
          <a:xfrm>
            <a:off x="2149475" y="1296989"/>
            <a:ext cx="2286000" cy="1354138"/>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30" name="Picture 29" descr="pydm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5988" y="3044825"/>
            <a:ext cx="2214562" cy="1285876"/>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31" name="Picture 30" descr="20121119054955!SPSS_Modeler_Sample_Stre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85988" y="4776789"/>
            <a:ext cx="2214562" cy="129063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sp>
        <p:nvSpPr>
          <p:cNvPr id="20491" name="TextBox 31"/>
          <p:cNvSpPr txBox="1">
            <a:spLocks noChangeArrowheads="1"/>
          </p:cNvSpPr>
          <p:nvPr/>
        </p:nvSpPr>
        <p:spPr bwMode="auto">
          <a:xfrm>
            <a:off x="3070487" y="1679575"/>
            <a:ext cx="443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R</a:t>
            </a:r>
          </a:p>
        </p:txBody>
      </p:sp>
      <p:sp>
        <p:nvSpPr>
          <p:cNvPr id="20492" name="TextBox 32"/>
          <p:cNvSpPr txBox="1">
            <a:spLocks noChangeArrowheads="1"/>
          </p:cNvSpPr>
          <p:nvPr/>
        </p:nvSpPr>
        <p:spPr bwMode="auto">
          <a:xfrm>
            <a:off x="2641989" y="3297239"/>
            <a:ext cx="1302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Python</a:t>
            </a:r>
          </a:p>
        </p:txBody>
      </p:sp>
      <p:sp>
        <p:nvSpPr>
          <p:cNvPr id="20493" name="TextBox 33"/>
          <p:cNvSpPr txBox="1">
            <a:spLocks noChangeArrowheads="1"/>
          </p:cNvSpPr>
          <p:nvPr/>
        </p:nvSpPr>
        <p:spPr bwMode="auto">
          <a:xfrm>
            <a:off x="2661358" y="5080001"/>
            <a:ext cx="1262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Others</a:t>
            </a:r>
          </a:p>
        </p:txBody>
      </p:sp>
      <p:pic>
        <p:nvPicPr>
          <p:cNvPr id="20494"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4813" y="3271839"/>
            <a:ext cx="10160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Box 17"/>
          <p:cNvSpPr txBox="1">
            <a:spLocks noChangeArrowheads="1"/>
          </p:cNvSpPr>
          <p:nvPr/>
        </p:nvSpPr>
        <p:spPr bwMode="auto">
          <a:xfrm>
            <a:off x="130846" y="4173540"/>
            <a:ext cx="15417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Data</a:t>
            </a:r>
            <a:br>
              <a:rPr lang="en-US" sz="2800"/>
            </a:br>
            <a:r>
              <a:rPr lang="en-US" sz="2800"/>
              <a:t>Scientist</a:t>
            </a:r>
          </a:p>
        </p:txBody>
      </p:sp>
      <p:cxnSp>
        <p:nvCxnSpPr>
          <p:cNvPr id="37" name="Straight Arrow Connector 36"/>
          <p:cNvCxnSpPr>
            <a:cxnSpLocks noChangeShapeType="1"/>
            <a:stCxn id="29" idx="1"/>
          </p:cNvCxnSpPr>
          <p:nvPr/>
        </p:nvCxnSpPr>
        <p:spPr bwMode="auto">
          <a:xfrm flipH="1">
            <a:off x="1346202" y="1973263"/>
            <a:ext cx="803275" cy="159702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a:stCxn id="30" idx="1"/>
          </p:cNvCxnSpPr>
          <p:nvPr/>
        </p:nvCxnSpPr>
        <p:spPr bwMode="auto">
          <a:xfrm flipH="1" flipV="1">
            <a:off x="1393827" y="3684588"/>
            <a:ext cx="792163" cy="31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a:stCxn id="31" idx="1"/>
          </p:cNvCxnSpPr>
          <p:nvPr/>
        </p:nvCxnSpPr>
        <p:spPr bwMode="auto">
          <a:xfrm flipH="1" flipV="1">
            <a:off x="1346200" y="3800476"/>
            <a:ext cx="839788" cy="162242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30" idx="3"/>
          </p:cNvCxnSpPr>
          <p:nvPr/>
        </p:nvCxnSpPr>
        <p:spPr bwMode="auto">
          <a:xfrm>
            <a:off x="4400552" y="3687763"/>
            <a:ext cx="1033463" cy="31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a:stCxn id="31" idx="3"/>
          </p:cNvCxnSpPr>
          <p:nvPr/>
        </p:nvCxnSpPr>
        <p:spPr bwMode="auto">
          <a:xfrm flipV="1">
            <a:off x="4400550" y="3806827"/>
            <a:ext cx="1081088" cy="1616075"/>
          </a:xfrm>
          <a:prstGeom prst="straightConnector1">
            <a:avLst/>
          </a:prstGeom>
          <a:noFill/>
          <a:ln w="38100">
            <a:solidFill>
              <a:srgbClr val="00B2EF"/>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32" name="Rounded Rectangle 31"/>
          <p:cNvSpPr/>
          <p:nvPr/>
        </p:nvSpPr>
        <p:spPr>
          <a:xfrm>
            <a:off x="1729049" y="1990965"/>
            <a:ext cx="5440016" cy="2362358"/>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marL="566738" indent="-566738"/>
            <a:r>
              <a:rPr lang="en-US" sz="2800" dirty="0" smtClean="0"/>
              <a:t>😞	Days </a:t>
            </a:r>
            <a:r>
              <a:rPr lang="en-US" sz="2800" dirty="0"/>
              <a:t>or weeks per iteration</a:t>
            </a:r>
          </a:p>
          <a:p>
            <a:pPr marL="566738" indent="-566738"/>
            <a:r>
              <a:rPr lang="en-US" sz="2800" dirty="0" smtClean="0"/>
              <a:t>😞	Errors while translating algorithms</a:t>
            </a:r>
            <a:endParaRPr lang="en-US" sz="2800" dirty="0"/>
          </a:p>
        </p:txBody>
      </p:sp>
    </p:spTree>
    <p:extLst>
      <p:ext uri="{BB962C8B-B14F-4D97-AF65-F5344CB8AC3E}">
        <p14:creationId xmlns:p14="http://schemas.microsoft.com/office/powerpoint/2010/main" val="3865117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12727" y="103189"/>
            <a:ext cx="8558213" cy="769937"/>
          </a:xfrm>
        </p:spPr>
        <p:txBody>
          <a:bodyPr/>
          <a:lstStyle/>
          <a:p>
            <a:r>
              <a:rPr lang="en-US">
                <a:ea typeface="MS PGothic" charset="0"/>
              </a:rPr>
              <a:t>Current Best Practice for Big Data Analysis</a:t>
            </a: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fld id="{6EAD21C2-9389-C64F-BB1E-B3161A0D7136}" type="slidenum">
              <a:rPr lang="en-US" sz="800"/>
              <a:pPr/>
              <a:t>13</a:t>
            </a:fld>
            <a:endParaRPr lang="en-US" sz="800"/>
          </a:p>
        </p:txBody>
      </p:sp>
      <p:pic>
        <p:nvPicPr>
          <p:cNvPr id="2150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7175" y="1685925"/>
            <a:ext cx="711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t="14589"/>
          <a:stretch>
            <a:fillRect/>
          </a:stretch>
        </p:blipFill>
        <p:spPr bwMode="auto">
          <a:xfrm>
            <a:off x="14288" y="1322389"/>
            <a:ext cx="2286000" cy="1352550"/>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sp>
        <p:nvSpPr>
          <p:cNvPr id="21510" name="TextBox 23"/>
          <p:cNvSpPr txBox="1">
            <a:spLocks noChangeArrowheads="1"/>
          </p:cNvSpPr>
          <p:nvPr/>
        </p:nvSpPr>
        <p:spPr bwMode="auto">
          <a:xfrm>
            <a:off x="2625838" y="2319339"/>
            <a:ext cx="105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Data</a:t>
            </a:r>
            <a:br>
              <a:rPr lang="en-US" sz="1800"/>
            </a:br>
            <a:r>
              <a:rPr lang="en-US" sz="1800"/>
              <a:t>Scientist</a:t>
            </a:r>
          </a:p>
        </p:txBody>
      </p:sp>
      <p:cxnSp>
        <p:nvCxnSpPr>
          <p:cNvPr id="8" name="Straight Arrow Connector 7"/>
          <p:cNvCxnSpPr>
            <a:cxnSpLocks noChangeShapeType="1"/>
            <a:stCxn id="21508" idx="1"/>
            <a:endCxn id="6" idx="3"/>
          </p:cNvCxnSpPr>
          <p:nvPr/>
        </p:nvCxnSpPr>
        <p:spPr bwMode="auto">
          <a:xfrm flipH="1" flipV="1">
            <a:off x="2300290" y="1998663"/>
            <a:ext cx="496887" cy="17462"/>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151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3317876"/>
            <a:ext cx="711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ydm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02" y="3001964"/>
            <a:ext cx="2212975" cy="1285876"/>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sp>
        <p:nvSpPr>
          <p:cNvPr id="21514" name="TextBox 22"/>
          <p:cNvSpPr txBox="1">
            <a:spLocks noChangeArrowheads="1"/>
          </p:cNvSpPr>
          <p:nvPr/>
        </p:nvSpPr>
        <p:spPr bwMode="auto">
          <a:xfrm>
            <a:off x="2625838" y="3952876"/>
            <a:ext cx="105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Data</a:t>
            </a:r>
            <a:br>
              <a:rPr lang="en-US" sz="1800"/>
            </a:br>
            <a:r>
              <a:rPr lang="en-US" sz="1800"/>
              <a:t>Scientist</a:t>
            </a:r>
          </a:p>
        </p:txBody>
      </p:sp>
      <p:cxnSp>
        <p:nvCxnSpPr>
          <p:cNvPr id="12" name="Straight Arrow Connector 11"/>
          <p:cNvCxnSpPr>
            <a:cxnSpLocks noChangeShapeType="1"/>
            <a:stCxn id="21512" idx="1"/>
            <a:endCxn id="10" idx="3"/>
          </p:cNvCxnSpPr>
          <p:nvPr/>
        </p:nvCxnSpPr>
        <p:spPr bwMode="auto">
          <a:xfrm flipH="1" flipV="1">
            <a:off x="2263775" y="3646488"/>
            <a:ext cx="533400" cy="3175"/>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151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4899026"/>
            <a:ext cx="711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20121119054955!SPSS_Modeler_Sample_Stre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02" y="4579939"/>
            <a:ext cx="2212975" cy="1292225"/>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sp>
        <p:nvSpPr>
          <p:cNvPr id="21518" name="TextBox 21"/>
          <p:cNvSpPr txBox="1">
            <a:spLocks noChangeArrowheads="1"/>
          </p:cNvSpPr>
          <p:nvPr/>
        </p:nvSpPr>
        <p:spPr bwMode="auto">
          <a:xfrm>
            <a:off x="2625838" y="5545138"/>
            <a:ext cx="105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Data</a:t>
            </a:r>
            <a:br>
              <a:rPr lang="en-US" sz="1800"/>
            </a:br>
            <a:r>
              <a:rPr lang="en-US" sz="1800"/>
              <a:t>Scientist</a:t>
            </a:r>
          </a:p>
        </p:txBody>
      </p:sp>
      <p:cxnSp>
        <p:nvCxnSpPr>
          <p:cNvPr id="16" name="Straight Arrow Connector 15"/>
          <p:cNvCxnSpPr>
            <a:cxnSpLocks noChangeShapeType="1"/>
            <a:stCxn id="21516" idx="1"/>
            <a:endCxn id="14" idx="3"/>
          </p:cNvCxnSpPr>
          <p:nvPr/>
        </p:nvCxnSpPr>
        <p:spPr bwMode="auto">
          <a:xfrm flipH="1" flipV="1">
            <a:off x="2263775" y="5226051"/>
            <a:ext cx="533400" cy="4763"/>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1520" name="Group 52"/>
          <p:cNvGrpSpPr>
            <a:grpSpLocks/>
          </p:cNvGrpSpPr>
          <p:nvPr/>
        </p:nvGrpSpPr>
        <p:grpSpPr bwMode="auto">
          <a:xfrm>
            <a:off x="5080118" y="1617662"/>
            <a:ext cx="4063883" cy="1310043"/>
            <a:chOff x="4797889" y="1710740"/>
            <a:chExt cx="4063233" cy="1310768"/>
          </a:xfrm>
        </p:grpSpPr>
        <p:pic>
          <p:nvPicPr>
            <p:cNvPr id="21541" name="Picture 4" descr="Apache_Hadoop_Elephan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2355" y="1710740"/>
              <a:ext cx="2258767" cy="73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8">
              <a:duotone>
                <a:prstClr val="black"/>
                <a:srgbClr val="F0FF63">
                  <a:tint val="45000"/>
                  <a:satMod val="400000"/>
                </a:srgbClr>
              </a:duotone>
            </a:blip>
            <a:stretch>
              <a:fillRect/>
            </a:stretch>
          </p:blipFill>
          <p:spPr>
            <a:xfrm>
              <a:off x="5178161" y="1760393"/>
              <a:ext cx="711200" cy="663194"/>
            </a:xfrm>
            <a:prstGeom prst="rect">
              <a:avLst/>
            </a:prstGeom>
          </p:spPr>
        </p:pic>
        <p:sp>
          <p:nvSpPr>
            <p:cNvPr id="21543" name="TextBox 24"/>
            <p:cNvSpPr txBox="1">
              <a:spLocks noChangeArrowheads="1"/>
            </p:cNvSpPr>
            <p:nvPr/>
          </p:nvSpPr>
          <p:spPr bwMode="auto">
            <a:xfrm>
              <a:off x="4797889" y="2374820"/>
              <a:ext cx="1467084" cy="6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Hadoop</a:t>
              </a:r>
              <a:br>
                <a:rPr lang="en-US" sz="1800"/>
              </a:br>
              <a:r>
                <a:rPr lang="en-US" sz="1800"/>
                <a:t>Programmer</a:t>
              </a:r>
            </a:p>
          </p:txBody>
        </p:sp>
        <p:cxnSp>
          <p:nvCxnSpPr>
            <p:cNvPr id="21" name="Straight Arrow Connector 20"/>
            <p:cNvCxnSpPr>
              <a:cxnSpLocks noChangeShapeType="1"/>
              <a:stCxn id="21541" idx="1"/>
              <a:endCxn id="19" idx="3"/>
            </p:cNvCxnSpPr>
            <p:nvPr/>
          </p:nvCxnSpPr>
          <p:spPr bwMode="auto">
            <a:xfrm flipH="1">
              <a:off x="5889797" y="2076067"/>
              <a:ext cx="712674" cy="15884"/>
            </a:xfrm>
            <a:prstGeom prst="straightConnector1">
              <a:avLst/>
            </a:prstGeom>
            <a:noFill/>
            <a:ln w="38100">
              <a:solidFill>
                <a:srgbClr val="AEB106"/>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21521" name="Group 55"/>
          <p:cNvGrpSpPr>
            <a:grpSpLocks/>
          </p:cNvGrpSpPr>
          <p:nvPr/>
        </p:nvGrpSpPr>
        <p:grpSpPr bwMode="auto">
          <a:xfrm>
            <a:off x="5080011" y="3271839"/>
            <a:ext cx="3509952" cy="1314354"/>
            <a:chOff x="5080283" y="3205594"/>
            <a:chExt cx="3509899" cy="1314159"/>
          </a:xfrm>
        </p:grpSpPr>
        <p:pic>
          <p:nvPicPr>
            <p:cNvPr id="21537" name="Picture 5" descr="Spark-logo-192x100px.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48338" y="3205594"/>
              <a:ext cx="1441844" cy="75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8">
              <a:duotone>
                <a:prstClr val="black"/>
                <a:schemeClr val="accent6">
                  <a:tint val="45000"/>
                  <a:satMod val="400000"/>
                </a:schemeClr>
              </a:duotone>
            </a:blip>
            <a:stretch>
              <a:fillRect/>
            </a:stretch>
          </p:blipFill>
          <p:spPr>
            <a:xfrm>
              <a:off x="5480138" y="3249545"/>
              <a:ext cx="711200" cy="663194"/>
            </a:xfrm>
            <a:prstGeom prst="rect">
              <a:avLst/>
            </a:prstGeom>
          </p:spPr>
        </p:pic>
        <p:sp>
          <p:nvSpPr>
            <p:cNvPr id="21539" name="TextBox 25"/>
            <p:cNvSpPr txBox="1">
              <a:spLocks noChangeArrowheads="1"/>
            </p:cNvSpPr>
            <p:nvPr/>
          </p:nvSpPr>
          <p:spPr bwMode="auto">
            <a:xfrm>
              <a:off x="5080283" y="3873518"/>
              <a:ext cx="1467297" cy="64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Spark</a:t>
              </a:r>
              <a:br>
                <a:rPr lang="en-US" sz="1800"/>
              </a:br>
              <a:r>
                <a:rPr lang="en-US" sz="1800"/>
                <a:t>Programmer</a:t>
              </a:r>
            </a:p>
          </p:txBody>
        </p:sp>
        <p:cxnSp>
          <p:nvCxnSpPr>
            <p:cNvPr id="26" name="Straight Arrow Connector 25"/>
            <p:cNvCxnSpPr>
              <a:cxnSpLocks noChangeShapeType="1"/>
              <a:stCxn id="21537" idx="1"/>
              <a:endCxn id="24" idx="3"/>
            </p:cNvCxnSpPr>
            <p:nvPr/>
          </p:nvCxnSpPr>
          <p:spPr bwMode="auto">
            <a:xfrm flipH="1">
              <a:off x="6191505" y="3581775"/>
              <a:ext cx="957249" cy="0"/>
            </a:xfrm>
            <a:prstGeom prst="straightConnector1">
              <a:avLst/>
            </a:prstGeom>
            <a:noFill/>
            <a:ln w="38100">
              <a:solidFill>
                <a:srgbClr val="FF66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21522" name="Group 58"/>
          <p:cNvGrpSpPr>
            <a:grpSpLocks/>
          </p:cNvGrpSpPr>
          <p:nvPr/>
        </p:nvGrpSpPr>
        <p:grpSpPr bwMode="auto">
          <a:xfrm>
            <a:off x="5080118" y="4725989"/>
            <a:ext cx="3109796" cy="1575072"/>
            <a:chOff x="5089562" y="4595850"/>
            <a:chExt cx="3109300" cy="1575738"/>
          </a:xfrm>
        </p:grpSpPr>
        <p:pic>
          <p:nvPicPr>
            <p:cNvPr id="21533" name="Picture 11" descr="Open-MPI-Doc.jpg"/>
            <p:cNvPicPr>
              <a:picLocks noChangeAspect="1"/>
            </p:cNvPicPr>
            <p:nvPr/>
          </p:nvPicPr>
          <p:blipFill>
            <a:blip r:embed="rId10">
              <a:extLst>
                <a:ext uri="{28A0092B-C50C-407E-A947-70E740481C1C}">
                  <a14:useLocalDpi xmlns:a14="http://schemas.microsoft.com/office/drawing/2010/main" val="0"/>
                </a:ext>
              </a:extLst>
            </a:blip>
            <a:srcRect b="9657"/>
            <a:stretch>
              <a:fillRect/>
            </a:stretch>
          </p:blipFill>
          <p:spPr bwMode="auto">
            <a:xfrm>
              <a:off x="7196082" y="4595850"/>
              <a:ext cx="1002780" cy="123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8">
              <a:duotone>
                <a:schemeClr val="bg2">
                  <a:shade val="45000"/>
                  <a:satMod val="135000"/>
                </a:schemeClr>
                <a:prstClr val="white"/>
              </a:duotone>
            </a:blip>
            <a:stretch>
              <a:fillRect/>
            </a:stretch>
          </p:blipFill>
          <p:spPr>
            <a:xfrm>
              <a:off x="5461039" y="4871624"/>
              <a:ext cx="711200" cy="663194"/>
            </a:xfrm>
            <a:prstGeom prst="rect">
              <a:avLst/>
            </a:prstGeom>
          </p:spPr>
        </p:pic>
        <p:sp>
          <p:nvSpPr>
            <p:cNvPr id="21535" name="TextBox 26"/>
            <p:cNvSpPr txBox="1">
              <a:spLocks noChangeArrowheads="1"/>
            </p:cNvSpPr>
            <p:nvPr/>
          </p:nvSpPr>
          <p:spPr bwMode="auto">
            <a:xfrm>
              <a:off x="5089562" y="5524984"/>
              <a:ext cx="1467085" cy="6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MPI</a:t>
              </a:r>
              <a:br>
                <a:rPr lang="en-US" sz="1800"/>
              </a:br>
              <a:r>
                <a:rPr lang="en-US" sz="1800"/>
                <a:t>Programmer</a:t>
              </a:r>
            </a:p>
          </p:txBody>
        </p:sp>
        <p:cxnSp>
          <p:nvCxnSpPr>
            <p:cNvPr id="31" name="Straight Arrow Connector 30"/>
            <p:cNvCxnSpPr>
              <a:cxnSpLocks noChangeShapeType="1"/>
              <a:stCxn id="21533" idx="1"/>
              <a:endCxn id="29" idx="3"/>
            </p:cNvCxnSpPr>
            <p:nvPr/>
          </p:nvCxnSpPr>
          <p:spPr bwMode="auto">
            <a:xfrm flipH="1" flipV="1">
              <a:off x="6171947" y="5202531"/>
              <a:ext cx="1023775" cy="12705"/>
            </a:xfrm>
            <a:prstGeom prst="straightConnector1">
              <a:avLst/>
            </a:prstGeom>
            <a:noFill/>
            <a:ln w="38100">
              <a:solidFill>
                <a:srgbClr val="83D1F5"/>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21523" name="Group 70"/>
          <p:cNvGrpSpPr>
            <a:grpSpLocks/>
          </p:cNvGrpSpPr>
          <p:nvPr/>
        </p:nvGrpSpPr>
        <p:grpSpPr bwMode="auto">
          <a:xfrm>
            <a:off x="2720975" y="185738"/>
            <a:ext cx="3494088" cy="7172326"/>
            <a:chOff x="2510910" y="161948"/>
            <a:chExt cx="3494417" cy="7170704"/>
          </a:xfrm>
        </p:grpSpPr>
        <p:sp>
          <p:nvSpPr>
            <p:cNvPr id="33" name="Circular Arrow 32"/>
            <p:cNvSpPr>
              <a:spLocks/>
            </p:cNvSpPr>
            <p:nvPr/>
          </p:nvSpPr>
          <p:spPr bwMode="auto">
            <a:xfrm>
              <a:off x="2558539" y="1412615"/>
              <a:ext cx="3342003" cy="2598150"/>
            </a:xfrm>
            <a:custGeom>
              <a:avLst/>
              <a:gdLst>
                <a:gd name="T0" fmla="*/ 700793 w 3342003"/>
                <a:gd name="T1" fmla="*/ 369484 h 2598150"/>
                <a:gd name="T2" fmla="*/ 2490853 w 3342003"/>
                <a:gd name="T3" fmla="*/ 289021 h 2598150"/>
                <a:gd name="T4" fmla="*/ 2571337 w 3342003"/>
                <a:gd name="T5" fmla="*/ 225194 h 2598150"/>
                <a:gd name="T6" fmla="*/ 2688646 w 3342003"/>
                <a:gd name="T7" fmla="*/ 492039 h 2598150"/>
                <a:gd name="T8" fmla="*/ 2275223 w 3342003"/>
                <a:gd name="T9" fmla="*/ 460024 h 2598150"/>
                <a:gd name="T10" fmla="*/ 2354816 w 3342003"/>
                <a:gd name="T11" fmla="*/ 396904 h 2598150"/>
                <a:gd name="T12" fmla="*/ 815834 w 3342003"/>
                <a:gd name="T13" fmla="*/ 479709 h 2598150"/>
                <a:gd name="T14" fmla="*/ 700793 w 3342003"/>
                <a:gd name="T15" fmla="*/ 369484 h 2598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42003" h="2598150">
                  <a:moveTo>
                    <a:pt x="700793" y="369484"/>
                  </a:moveTo>
                  <a:cubicBezTo>
                    <a:pt x="1215530" y="57967"/>
                    <a:pt x="1931562" y="25782"/>
                    <a:pt x="2490853" y="289021"/>
                  </a:cubicBezTo>
                  <a:lnTo>
                    <a:pt x="2571337" y="225194"/>
                  </a:lnTo>
                  <a:lnTo>
                    <a:pt x="2688646" y="492039"/>
                  </a:lnTo>
                  <a:lnTo>
                    <a:pt x="2275223" y="460024"/>
                  </a:lnTo>
                  <a:lnTo>
                    <a:pt x="2354816" y="396904"/>
                  </a:lnTo>
                  <a:cubicBezTo>
                    <a:pt x="1865283" y="196327"/>
                    <a:pt x="1260435" y="228871"/>
                    <a:pt x="815834" y="479709"/>
                  </a:cubicBezTo>
                  <a:lnTo>
                    <a:pt x="700793" y="369484"/>
                  </a:lnTo>
                  <a:close/>
                </a:path>
              </a:pathLst>
            </a:custGeom>
            <a:solidFill>
              <a:srgbClr val="83D1F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4" name="Circular Arrow 33"/>
            <p:cNvSpPr>
              <a:spLocks/>
            </p:cNvSpPr>
            <p:nvPr/>
          </p:nvSpPr>
          <p:spPr bwMode="auto">
            <a:xfrm>
              <a:off x="2510910" y="3072765"/>
              <a:ext cx="3342003" cy="2598150"/>
            </a:xfrm>
            <a:custGeom>
              <a:avLst/>
              <a:gdLst>
                <a:gd name="T0" fmla="*/ 700793 w 3342003"/>
                <a:gd name="T1" fmla="*/ 369484 h 2598150"/>
                <a:gd name="T2" fmla="*/ 2490853 w 3342003"/>
                <a:gd name="T3" fmla="*/ 289021 h 2598150"/>
                <a:gd name="T4" fmla="*/ 2571337 w 3342003"/>
                <a:gd name="T5" fmla="*/ 225194 h 2598150"/>
                <a:gd name="T6" fmla="*/ 2688646 w 3342003"/>
                <a:gd name="T7" fmla="*/ 492039 h 2598150"/>
                <a:gd name="T8" fmla="*/ 2275223 w 3342003"/>
                <a:gd name="T9" fmla="*/ 460024 h 2598150"/>
                <a:gd name="T10" fmla="*/ 2354816 w 3342003"/>
                <a:gd name="T11" fmla="*/ 396904 h 2598150"/>
                <a:gd name="T12" fmla="*/ 815834 w 3342003"/>
                <a:gd name="T13" fmla="*/ 479709 h 2598150"/>
                <a:gd name="T14" fmla="*/ 700793 w 3342003"/>
                <a:gd name="T15" fmla="*/ 369484 h 2598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42003" h="2598150">
                  <a:moveTo>
                    <a:pt x="700793" y="369484"/>
                  </a:moveTo>
                  <a:cubicBezTo>
                    <a:pt x="1215530" y="57967"/>
                    <a:pt x="1931562" y="25782"/>
                    <a:pt x="2490853" y="289021"/>
                  </a:cubicBezTo>
                  <a:lnTo>
                    <a:pt x="2571337" y="225194"/>
                  </a:lnTo>
                  <a:lnTo>
                    <a:pt x="2688646" y="492039"/>
                  </a:lnTo>
                  <a:lnTo>
                    <a:pt x="2275223" y="460024"/>
                  </a:lnTo>
                  <a:lnTo>
                    <a:pt x="2354816" y="396904"/>
                  </a:lnTo>
                  <a:cubicBezTo>
                    <a:pt x="1865283" y="196327"/>
                    <a:pt x="1260435" y="228871"/>
                    <a:pt x="815834" y="479709"/>
                  </a:cubicBezTo>
                  <a:lnTo>
                    <a:pt x="700793" y="369484"/>
                  </a:lnTo>
                  <a:close/>
                </a:path>
              </a:pathLst>
            </a:custGeom>
            <a:solidFill>
              <a:srgbClr val="83D1F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5" name="Circular Arrow 34"/>
            <p:cNvSpPr>
              <a:spLocks/>
            </p:cNvSpPr>
            <p:nvPr/>
          </p:nvSpPr>
          <p:spPr bwMode="auto">
            <a:xfrm>
              <a:off x="2568065" y="4736089"/>
              <a:ext cx="3342003" cy="2596563"/>
            </a:xfrm>
            <a:custGeom>
              <a:avLst/>
              <a:gdLst>
                <a:gd name="T0" fmla="*/ 701140 w 3342003"/>
                <a:gd name="T1" fmla="*/ 369023 h 2596563"/>
                <a:gd name="T2" fmla="*/ 2490501 w 3342003"/>
                <a:gd name="T3" fmla="*/ 288663 h 2596563"/>
                <a:gd name="T4" fmla="*/ 2570920 w 3342003"/>
                <a:gd name="T5" fmla="*/ 224886 h 2596563"/>
                <a:gd name="T6" fmla="*/ 2688355 w 3342003"/>
                <a:gd name="T7" fmla="*/ 491477 h 2596563"/>
                <a:gd name="T8" fmla="*/ 2274988 w 3342003"/>
                <a:gd name="T9" fmla="*/ 459574 h 2596563"/>
                <a:gd name="T10" fmla="*/ 2354514 w 3342003"/>
                <a:gd name="T11" fmla="*/ 396506 h 2596563"/>
                <a:gd name="T12" fmla="*/ 816126 w 3342003"/>
                <a:gd name="T13" fmla="*/ 479196 h 2596563"/>
                <a:gd name="T14" fmla="*/ 701140 w 3342003"/>
                <a:gd name="T15" fmla="*/ 369023 h 25965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42003" h="2596563">
                  <a:moveTo>
                    <a:pt x="701140" y="369023"/>
                  </a:moveTo>
                  <a:cubicBezTo>
                    <a:pt x="1215756" y="57987"/>
                    <a:pt x="1931382" y="25848"/>
                    <a:pt x="2490501" y="288663"/>
                  </a:cubicBezTo>
                  <a:lnTo>
                    <a:pt x="2570920" y="224886"/>
                  </a:lnTo>
                  <a:lnTo>
                    <a:pt x="2688355" y="491477"/>
                  </a:lnTo>
                  <a:lnTo>
                    <a:pt x="2274988" y="459574"/>
                  </a:lnTo>
                  <a:lnTo>
                    <a:pt x="2354514" y="396506"/>
                  </a:lnTo>
                  <a:cubicBezTo>
                    <a:pt x="1865135" y="196284"/>
                    <a:pt x="1260630" y="228777"/>
                    <a:pt x="816126" y="479196"/>
                  </a:cubicBezTo>
                  <a:lnTo>
                    <a:pt x="701140" y="369023"/>
                  </a:lnTo>
                  <a:close/>
                </a:path>
              </a:pathLst>
            </a:custGeom>
            <a:solidFill>
              <a:srgbClr val="83D1F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6" name="Circular Arrow 35"/>
            <p:cNvSpPr>
              <a:spLocks/>
            </p:cNvSpPr>
            <p:nvPr/>
          </p:nvSpPr>
          <p:spPr bwMode="auto">
            <a:xfrm rot="10800000">
              <a:off x="2606169" y="161948"/>
              <a:ext cx="3342003" cy="2596563"/>
            </a:xfrm>
            <a:custGeom>
              <a:avLst/>
              <a:gdLst>
                <a:gd name="T0" fmla="*/ 701140 w 3342003"/>
                <a:gd name="T1" fmla="*/ 369023 h 2596563"/>
                <a:gd name="T2" fmla="*/ 2490501 w 3342003"/>
                <a:gd name="T3" fmla="*/ 288663 h 2596563"/>
                <a:gd name="T4" fmla="*/ 2570920 w 3342003"/>
                <a:gd name="T5" fmla="*/ 224886 h 2596563"/>
                <a:gd name="T6" fmla="*/ 2688355 w 3342003"/>
                <a:gd name="T7" fmla="*/ 491477 h 2596563"/>
                <a:gd name="T8" fmla="*/ 2274988 w 3342003"/>
                <a:gd name="T9" fmla="*/ 459574 h 2596563"/>
                <a:gd name="T10" fmla="*/ 2354514 w 3342003"/>
                <a:gd name="T11" fmla="*/ 396506 h 2596563"/>
                <a:gd name="T12" fmla="*/ 816126 w 3342003"/>
                <a:gd name="T13" fmla="*/ 479196 h 2596563"/>
                <a:gd name="T14" fmla="*/ 701140 w 3342003"/>
                <a:gd name="T15" fmla="*/ 369023 h 25965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42003" h="2596563">
                  <a:moveTo>
                    <a:pt x="701140" y="369023"/>
                  </a:moveTo>
                  <a:cubicBezTo>
                    <a:pt x="1215756" y="57987"/>
                    <a:pt x="1931382" y="25848"/>
                    <a:pt x="2490501" y="288663"/>
                  </a:cubicBezTo>
                  <a:lnTo>
                    <a:pt x="2570920" y="224886"/>
                  </a:lnTo>
                  <a:lnTo>
                    <a:pt x="2688355" y="491477"/>
                  </a:lnTo>
                  <a:lnTo>
                    <a:pt x="2274988" y="459574"/>
                  </a:lnTo>
                  <a:lnTo>
                    <a:pt x="2354514" y="396506"/>
                  </a:lnTo>
                  <a:cubicBezTo>
                    <a:pt x="1865135" y="196284"/>
                    <a:pt x="1260630" y="228777"/>
                    <a:pt x="816126" y="479196"/>
                  </a:cubicBezTo>
                  <a:lnTo>
                    <a:pt x="701140" y="369023"/>
                  </a:lnTo>
                  <a:close/>
                </a:path>
              </a:pathLst>
            </a:custGeom>
            <a:solidFill>
              <a:srgbClr val="83D1F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7" name="Circular Arrow 36"/>
            <p:cNvSpPr>
              <a:spLocks/>
            </p:cNvSpPr>
            <p:nvPr/>
          </p:nvSpPr>
          <p:spPr bwMode="auto">
            <a:xfrm rot="10800000">
              <a:off x="2625221" y="1764961"/>
              <a:ext cx="3342003" cy="2598150"/>
            </a:xfrm>
            <a:custGeom>
              <a:avLst/>
              <a:gdLst>
                <a:gd name="T0" fmla="*/ 700793 w 3342003"/>
                <a:gd name="T1" fmla="*/ 369484 h 2598150"/>
                <a:gd name="T2" fmla="*/ 2490853 w 3342003"/>
                <a:gd name="T3" fmla="*/ 289021 h 2598150"/>
                <a:gd name="T4" fmla="*/ 2571337 w 3342003"/>
                <a:gd name="T5" fmla="*/ 225194 h 2598150"/>
                <a:gd name="T6" fmla="*/ 2688646 w 3342003"/>
                <a:gd name="T7" fmla="*/ 492039 h 2598150"/>
                <a:gd name="T8" fmla="*/ 2275223 w 3342003"/>
                <a:gd name="T9" fmla="*/ 460024 h 2598150"/>
                <a:gd name="T10" fmla="*/ 2354816 w 3342003"/>
                <a:gd name="T11" fmla="*/ 396904 h 2598150"/>
                <a:gd name="T12" fmla="*/ 815834 w 3342003"/>
                <a:gd name="T13" fmla="*/ 479709 h 2598150"/>
                <a:gd name="T14" fmla="*/ 700793 w 3342003"/>
                <a:gd name="T15" fmla="*/ 369484 h 2598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42003" h="2598150">
                  <a:moveTo>
                    <a:pt x="700793" y="369484"/>
                  </a:moveTo>
                  <a:cubicBezTo>
                    <a:pt x="1215530" y="57967"/>
                    <a:pt x="1931562" y="25782"/>
                    <a:pt x="2490853" y="289021"/>
                  </a:cubicBezTo>
                  <a:lnTo>
                    <a:pt x="2571337" y="225194"/>
                  </a:lnTo>
                  <a:lnTo>
                    <a:pt x="2688646" y="492039"/>
                  </a:lnTo>
                  <a:lnTo>
                    <a:pt x="2275223" y="460024"/>
                  </a:lnTo>
                  <a:lnTo>
                    <a:pt x="2354816" y="396904"/>
                  </a:lnTo>
                  <a:cubicBezTo>
                    <a:pt x="1865283" y="196327"/>
                    <a:pt x="1260435" y="228871"/>
                    <a:pt x="815834" y="479709"/>
                  </a:cubicBezTo>
                  <a:lnTo>
                    <a:pt x="700793" y="369484"/>
                  </a:lnTo>
                  <a:close/>
                </a:path>
              </a:pathLst>
            </a:custGeom>
            <a:solidFill>
              <a:srgbClr val="83D1F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8" name="Circular Arrow 37"/>
            <p:cNvSpPr>
              <a:spLocks/>
            </p:cNvSpPr>
            <p:nvPr/>
          </p:nvSpPr>
          <p:spPr bwMode="auto">
            <a:xfrm rot="10800000">
              <a:off x="2663324" y="3445743"/>
              <a:ext cx="3342003" cy="2598151"/>
            </a:xfrm>
            <a:custGeom>
              <a:avLst/>
              <a:gdLst>
                <a:gd name="T0" fmla="*/ 700793 w 3342003"/>
                <a:gd name="T1" fmla="*/ 369484 h 2598151"/>
                <a:gd name="T2" fmla="*/ 2490853 w 3342003"/>
                <a:gd name="T3" fmla="*/ 289021 h 2598151"/>
                <a:gd name="T4" fmla="*/ 2571337 w 3342003"/>
                <a:gd name="T5" fmla="*/ 225194 h 2598151"/>
                <a:gd name="T6" fmla="*/ 2688646 w 3342003"/>
                <a:gd name="T7" fmla="*/ 492039 h 2598151"/>
                <a:gd name="T8" fmla="*/ 2275223 w 3342003"/>
                <a:gd name="T9" fmla="*/ 460025 h 2598151"/>
                <a:gd name="T10" fmla="*/ 2354816 w 3342003"/>
                <a:gd name="T11" fmla="*/ 396904 h 2598151"/>
                <a:gd name="T12" fmla="*/ 815834 w 3342003"/>
                <a:gd name="T13" fmla="*/ 479709 h 2598151"/>
                <a:gd name="T14" fmla="*/ 700793 w 3342003"/>
                <a:gd name="T15" fmla="*/ 369484 h 2598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42003" h="2598151">
                  <a:moveTo>
                    <a:pt x="700793" y="369484"/>
                  </a:moveTo>
                  <a:cubicBezTo>
                    <a:pt x="1215530" y="57967"/>
                    <a:pt x="1931562" y="25782"/>
                    <a:pt x="2490853" y="289021"/>
                  </a:cubicBezTo>
                  <a:lnTo>
                    <a:pt x="2571337" y="225194"/>
                  </a:lnTo>
                  <a:lnTo>
                    <a:pt x="2688646" y="492039"/>
                  </a:lnTo>
                  <a:lnTo>
                    <a:pt x="2275223" y="460025"/>
                  </a:lnTo>
                  <a:lnTo>
                    <a:pt x="2354816" y="396904"/>
                  </a:lnTo>
                  <a:cubicBezTo>
                    <a:pt x="1865283" y="196327"/>
                    <a:pt x="1260435" y="228871"/>
                    <a:pt x="815834" y="479709"/>
                  </a:cubicBezTo>
                  <a:lnTo>
                    <a:pt x="700793" y="369484"/>
                  </a:lnTo>
                  <a:close/>
                </a:path>
              </a:pathLst>
            </a:custGeom>
            <a:solidFill>
              <a:srgbClr val="83D1F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grpSp>
      <p:sp>
        <p:nvSpPr>
          <p:cNvPr id="21524" name="TextBox 38"/>
          <p:cNvSpPr txBox="1">
            <a:spLocks noChangeArrowheads="1"/>
          </p:cNvSpPr>
          <p:nvPr/>
        </p:nvSpPr>
        <p:spPr bwMode="auto">
          <a:xfrm>
            <a:off x="935300" y="1720850"/>
            <a:ext cx="443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R</a:t>
            </a:r>
          </a:p>
        </p:txBody>
      </p:sp>
      <p:sp>
        <p:nvSpPr>
          <p:cNvPr id="21525" name="TextBox 39"/>
          <p:cNvSpPr txBox="1">
            <a:spLocks noChangeArrowheads="1"/>
          </p:cNvSpPr>
          <p:nvPr/>
        </p:nvSpPr>
        <p:spPr bwMode="auto">
          <a:xfrm>
            <a:off x="440127" y="3368675"/>
            <a:ext cx="1302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Python</a:t>
            </a:r>
          </a:p>
        </p:txBody>
      </p:sp>
      <p:sp>
        <p:nvSpPr>
          <p:cNvPr id="21526" name="TextBox 40"/>
          <p:cNvSpPr txBox="1">
            <a:spLocks noChangeArrowheads="1"/>
          </p:cNvSpPr>
          <p:nvPr/>
        </p:nvSpPr>
        <p:spPr bwMode="auto">
          <a:xfrm>
            <a:off x="463466" y="4899025"/>
            <a:ext cx="1262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Others</a:t>
            </a:r>
          </a:p>
        </p:txBody>
      </p:sp>
    </p:spTree>
    <p:extLst>
      <p:ext uri="{BB962C8B-B14F-4D97-AF65-F5344CB8AC3E}">
        <p14:creationId xmlns:p14="http://schemas.microsoft.com/office/powerpoint/2010/main" val="34517916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The </a:t>
            </a:r>
            <a:r>
              <a:rPr lang="en-US" dirty="0" err="1" smtClean="0"/>
              <a:t>SystemML</a:t>
            </a:r>
            <a:r>
              <a:rPr lang="en-US" dirty="0" smtClean="0"/>
              <a:t> Vision</a:t>
            </a:r>
            <a:endParaRPr lang="en-US" dirty="0"/>
          </a:p>
        </p:txBody>
      </p:sp>
      <p:grpSp>
        <p:nvGrpSpPr>
          <p:cNvPr id="4" name="Group 3"/>
          <p:cNvGrpSpPr/>
          <p:nvPr/>
        </p:nvGrpSpPr>
        <p:grpSpPr>
          <a:xfrm>
            <a:off x="1772603" y="3187158"/>
            <a:ext cx="1621359" cy="1225730"/>
            <a:chOff x="2035174" y="2539220"/>
            <a:chExt cx="2286000" cy="1296144"/>
          </a:xfrm>
        </p:grpSpPr>
        <p:pic>
          <p:nvPicPr>
            <p:cNvPr id="5" name="Picture 2"/>
            <p:cNvPicPr>
              <a:picLocks noChangeAspect="1" noChangeArrowheads="1"/>
            </p:cNvPicPr>
            <p:nvPr/>
          </p:nvPicPr>
          <p:blipFill rotWithShape="1">
            <a:blip r:embed="rId2">
              <a:alphaModFix amt="65000"/>
              <a:extLst>
                <a:ext uri="{28A0092B-C50C-407E-A947-70E740481C1C}">
                  <a14:useLocalDpi xmlns:a14="http://schemas.microsoft.com/office/drawing/2010/main" val="0"/>
                </a:ext>
              </a:extLst>
            </a:blip>
            <a:srcRect t="14589"/>
            <a:stretch/>
          </p:blipFill>
          <p:spPr bwMode="auto">
            <a:xfrm>
              <a:off x="2035174" y="2539220"/>
              <a:ext cx="2286000" cy="1296144"/>
            </a:xfrm>
            <a:prstGeom prst="rect">
              <a:avLst/>
            </a:prstGeom>
            <a:solidFill>
              <a:srgbClr val="FFFFFF"/>
            </a:solidFill>
            <a:ln w="9525">
              <a:solidFill>
                <a:schemeClr val="bg1">
                  <a:lumMod val="75000"/>
                </a:schemeClr>
              </a:solidFill>
              <a:miter lim="800000"/>
              <a:headEnd/>
              <a:tailEnd/>
            </a:ln>
            <a:effectLst>
              <a:outerShdw blurRad="50800" dist="38100" dir="5400000" algn="t" rotWithShape="0">
                <a:prstClr val="black">
                  <a:alpha val="40000"/>
                </a:prstClr>
              </a:outerShdw>
            </a:effectLst>
          </p:spPr>
        </p:pic>
        <p:sp>
          <p:nvSpPr>
            <p:cNvPr id="6" name="TextBox 7"/>
            <p:cNvSpPr txBox="1">
              <a:spLocks noChangeArrowheads="1"/>
            </p:cNvSpPr>
            <p:nvPr/>
          </p:nvSpPr>
          <p:spPr bwMode="auto">
            <a:xfrm>
              <a:off x="2397134" y="2564905"/>
              <a:ext cx="1611352" cy="8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buClr>
                  <a:schemeClr val="tx2"/>
                </a:buClr>
              </a:pPr>
              <a:r>
                <a:rPr lang="en-US" dirty="0" smtClean="0"/>
                <a:t>R or</a:t>
              </a:r>
              <a:br>
                <a:rPr lang="en-US" dirty="0" smtClean="0"/>
              </a:br>
              <a:r>
                <a:rPr lang="en-US" dirty="0" smtClean="0"/>
                <a:t>Python</a:t>
              </a:r>
              <a:endParaRPr lang="en-US" dirty="0"/>
            </a:p>
          </p:txBody>
        </p:sp>
      </p:grpSp>
      <p:sp>
        <p:nvSpPr>
          <p:cNvPr id="7" name="TextBox 17"/>
          <p:cNvSpPr txBox="1">
            <a:spLocks noChangeArrowheads="1"/>
          </p:cNvSpPr>
          <p:nvPr/>
        </p:nvSpPr>
        <p:spPr bwMode="auto">
          <a:xfrm>
            <a:off x="175463" y="2135721"/>
            <a:ext cx="13516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buClr>
                <a:schemeClr val="tx2"/>
              </a:buClr>
            </a:pPr>
            <a:r>
              <a:rPr lang="en-US" dirty="0"/>
              <a:t>Data</a:t>
            </a:r>
            <a:br>
              <a:rPr lang="en-US" dirty="0"/>
            </a:br>
            <a:r>
              <a:rPr lang="en-US" dirty="0" smtClean="0"/>
              <a:t>Scientist</a:t>
            </a:r>
            <a:endParaRPr lang="en-US" dirty="0"/>
          </a:p>
        </p:txBody>
      </p:sp>
      <p:cxnSp>
        <p:nvCxnSpPr>
          <p:cNvPr id="8" name="Straight Arrow Connector 7"/>
          <p:cNvCxnSpPr>
            <a:stCxn id="10" idx="3"/>
            <a:endCxn id="5" idx="1"/>
          </p:cNvCxnSpPr>
          <p:nvPr/>
        </p:nvCxnSpPr>
        <p:spPr>
          <a:xfrm flipV="1">
            <a:off x="1160560" y="3800025"/>
            <a:ext cx="612043" cy="1"/>
          </a:xfrm>
          <a:prstGeom prst="straightConnector1">
            <a:avLst/>
          </a:prstGeom>
          <a:ln w="101600" cmpd="sng">
            <a:solidFill>
              <a:srgbClr val="4F81BD"/>
            </a:solidFill>
            <a:headEnd type="none"/>
            <a:tailEnd type="triangle" w="med" len="med"/>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512487" y="3367977"/>
            <a:ext cx="648073" cy="864097"/>
            <a:chOff x="404813" y="3278188"/>
            <a:chExt cx="1016000" cy="947737"/>
          </a:xfrm>
        </p:grpSpPr>
        <p:pic>
          <p:nvPicPr>
            <p:cNvPr id="10"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3" y="3278188"/>
              <a:ext cx="10160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1068388" y="3529013"/>
              <a:ext cx="325437" cy="325437"/>
            </a:xfrm>
            <a:prstGeom prst="ellipse">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 name="Group 11"/>
          <p:cNvGrpSpPr/>
          <p:nvPr/>
        </p:nvGrpSpPr>
        <p:grpSpPr>
          <a:xfrm>
            <a:off x="3208210" y="5040045"/>
            <a:ext cx="2409944" cy="1440160"/>
            <a:chOff x="2195736" y="4653136"/>
            <a:chExt cx="2409944" cy="1080120"/>
          </a:xfrm>
        </p:grpSpPr>
        <p:pic>
          <p:nvPicPr>
            <p:cNvPr id="13" name="Picture 12" descr="2945008845_311888287b.jpg"/>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1000"/>
                      </a14:imgEffect>
                    </a14:imgLayer>
                  </a14:imgProps>
                </a:ext>
                <a:ext uri="{28A0092B-C50C-407E-A947-70E740481C1C}">
                  <a14:useLocalDpi xmlns:a14="http://schemas.microsoft.com/office/drawing/2010/main" val="0"/>
                </a:ext>
              </a:extLst>
            </a:blip>
            <a:srcRect t="10186" r="7778" b="32407"/>
            <a:stretch/>
          </p:blipFill>
          <p:spPr>
            <a:xfrm>
              <a:off x="2195736" y="4653136"/>
              <a:ext cx="2409944" cy="1080120"/>
            </a:xfrm>
            <a:prstGeom prst="rect">
              <a:avLst/>
            </a:prstGeom>
            <a:ln/>
          </p:spPr>
          <p:style>
            <a:lnRef idx="1">
              <a:schemeClr val="accent1"/>
            </a:lnRef>
            <a:fillRef idx="2">
              <a:schemeClr val="accent1"/>
            </a:fillRef>
            <a:effectRef idx="1">
              <a:schemeClr val="accent1"/>
            </a:effectRef>
            <a:fontRef idx="minor">
              <a:schemeClr val="dk1"/>
            </a:fontRef>
          </p:style>
        </p:pic>
        <p:sp>
          <p:nvSpPr>
            <p:cNvPr id="14" name="TextBox 46"/>
            <p:cNvSpPr txBox="1">
              <a:spLocks noChangeArrowheads="1"/>
            </p:cNvSpPr>
            <p:nvPr/>
          </p:nvSpPr>
          <p:spPr bwMode="auto">
            <a:xfrm>
              <a:off x="2703992" y="4887176"/>
              <a:ext cx="1381984"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buClr>
                  <a:schemeClr val="tx2"/>
                </a:buClr>
              </a:pPr>
              <a:r>
                <a:rPr lang="en-US" sz="2800" dirty="0" smtClean="0"/>
                <a:t>Results</a:t>
              </a:r>
              <a:endParaRPr lang="en-US" sz="2800" dirty="0"/>
            </a:p>
          </p:txBody>
        </p:sp>
      </p:grpSp>
      <p:pic>
        <p:nvPicPr>
          <p:cNvPr id="15" name="Picture 14" descr="BigData_2267x1146_whit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57271" y="635563"/>
            <a:ext cx="2304256" cy="15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Spark-logo-192x100px.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87613" y="3299310"/>
            <a:ext cx="1441866" cy="10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a:stCxn id="5" idx="3"/>
            <a:endCxn id="28" idx="1"/>
          </p:cNvCxnSpPr>
          <p:nvPr/>
        </p:nvCxnSpPr>
        <p:spPr>
          <a:xfrm>
            <a:off x="3393962" y="3800023"/>
            <a:ext cx="954017" cy="0"/>
          </a:xfrm>
          <a:prstGeom prst="straightConnector1">
            <a:avLst/>
          </a:prstGeom>
          <a:ln w="101600" cmpd="sng">
            <a:solidFill>
              <a:srgbClr val="4F81BD"/>
            </a:solidFill>
            <a:headEnd type="none"/>
            <a:tailEnd type="triangl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8" idx="3"/>
            <a:endCxn id="16" idx="1"/>
          </p:cNvCxnSpPr>
          <p:nvPr/>
        </p:nvCxnSpPr>
        <p:spPr>
          <a:xfrm>
            <a:off x="6588228" y="3800023"/>
            <a:ext cx="799389" cy="0"/>
          </a:xfrm>
          <a:prstGeom prst="straightConnector1">
            <a:avLst/>
          </a:prstGeom>
          <a:ln w="101600" cmpd="sng">
            <a:solidFill>
              <a:srgbClr val="4F81BD"/>
            </a:solidFill>
            <a:headEnd type="none"/>
            <a:tailEnd type="triangle"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5" idx="2"/>
            <a:endCxn id="16" idx="0"/>
          </p:cNvCxnSpPr>
          <p:nvPr/>
        </p:nvCxnSpPr>
        <p:spPr>
          <a:xfrm flipH="1">
            <a:off x="8108550" y="2191151"/>
            <a:ext cx="853" cy="1108159"/>
          </a:xfrm>
          <a:prstGeom prst="straightConnector1">
            <a:avLst/>
          </a:prstGeom>
          <a:ln w="101600" cmpd="sng">
            <a:solidFill>
              <a:srgbClr val="4F81BD"/>
            </a:solidFill>
            <a:headEnd type="none"/>
            <a:tailEnd type="triangle"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55"/>
          <p:cNvCxnSpPr>
            <a:stCxn id="16" idx="2"/>
            <a:endCxn id="13" idx="3"/>
          </p:cNvCxnSpPr>
          <p:nvPr/>
        </p:nvCxnSpPr>
        <p:spPr>
          <a:xfrm rot="5400000">
            <a:off x="6133660" y="3785233"/>
            <a:ext cx="1459385" cy="2490392"/>
          </a:xfrm>
          <a:prstGeom prst="curvedConnector2">
            <a:avLst/>
          </a:prstGeom>
          <a:ln w="101600" cmpd="sng">
            <a:solidFill>
              <a:srgbClr val="4F81BD"/>
            </a:solidFill>
            <a:headEnd type="none"/>
            <a:tailEnd type="triangle"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58"/>
          <p:cNvCxnSpPr>
            <a:stCxn id="13" idx="1"/>
            <a:endCxn id="10" idx="2"/>
          </p:cNvCxnSpPr>
          <p:nvPr/>
        </p:nvCxnSpPr>
        <p:spPr>
          <a:xfrm rot="10800000">
            <a:off x="836520" y="4232071"/>
            <a:ext cx="2371690" cy="1528051"/>
          </a:xfrm>
          <a:prstGeom prst="curvedConnector2">
            <a:avLst/>
          </a:prstGeom>
          <a:ln w="101600" cmpd="sng">
            <a:solidFill>
              <a:srgbClr val="4F81BD"/>
            </a:solidFill>
            <a:headEnd type="none"/>
            <a:tailEnd type="triangle" w="med" len="med"/>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4347979" y="2855895"/>
            <a:ext cx="2240249" cy="1888259"/>
          </a:xfrm>
          <a:prstGeom prst="rect">
            <a:avLst/>
          </a:prstGeom>
          <a:solidFill>
            <a:srgbClr val="FF66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smtClean="0">
                <a:solidFill>
                  <a:schemeClr val="tx1"/>
                </a:solidFill>
                <a:latin typeface="Arial"/>
                <a:cs typeface="Arial"/>
              </a:rPr>
              <a:t>SystemML</a:t>
            </a:r>
            <a:endParaRPr lang="en-US" sz="2800" dirty="0">
              <a:solidFill>
                <a:schemeClr val="tx1"/>
              </a:solidFill>
              <a:latin typeface="Arial"/>
              <a:cs typeface="Arial"/>
            </a:endParaRPr>
          </a:p>
        </p:txBody>
      </p:sp>
      <p:sp>
        <p:nvSpPr>
          <p:cNvPr id="3" name="Slide Number Placeholder 2"/>
          <p:cNvSpPr>
            <a:spLocks noGrp="1"/>
          </p:cNvSpPr>
          <p:nvPr>
            <p:ph type="sldNum" sz="quarter" idx="4294967295"/>
          </p:nvPr>
        </p:nvSpPr>
        <p:spPr>
          <a:xfrm>
            <a:off x="6553200" y="6280522"/>
            <a:ext cx="2133600" cy="365125"/>
          </a:xfrm>
          <a:prstGeom prst="rect">
            <a:avLst/>
          </a:prstGeom>
        </p:spPr>
        <p:txBody>
          <a:bodyPr/>
          <a:lstStyle/>
          <a:p>
            <a:fld id="{83D1FC35-8581-2540-BBFB-5CB35188AE81}" type="slidenum">
              <a:rPr lang="en-US" smtClean="0"/>
              <a:t>14</a:t>
            </a:fld>
            <a:endParaRPr lang="en-US"/>
          </a:p>
        </p:txBody>
      </p:sp>
      <p:pic>
        <p:nvPicPr>
          <p:cNvPr id="23" name="Picture 23" descr="BigData_2267x1146_whit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92082" y="0"/>
            <a:ext cx="4268389" cy="23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0312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2727" y="103189"/>
            <a:ext cx="8558213" cy="769937"/>
          </a:xfrm>
        </p:spPr>
        <p:txBody>
          <a:bodyPr/>
          <a:lstStyle/>
          <a:p>
            <a:r>
              <a:rPr lang="en-US">
                <a:ea typeface="MS PGothic" charset="0"/>
              </a:rPr>
              <a:t>Vision: Declarative Machine Learning</a:t>
            </a:r>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fld id="{62FD9589-9394-4843-83E2-EB9CCD5DBC89}" type="slidenum">
              <a:rPr lang="en-US" sz="800"/>
              <a:pPr/>
              <a:t>15</a:t>
            </a:fld>
            <a:endParaRPr lang="en-US" sz="800"/>
          </a:p>
        </p:txBody>
      </p:sp>
      <p:grpSp>
        <p:nvGrpSpPr>
          <p:cNvPr id="22532" name="Group 98"/>
          <p:cNvGrpSpPr>
            <a:grpSpLocks/>
          </p:cNvGrpSpPr>
          <p:nvPr/>
        </p:nvGrpSpPr>
        <p:grpSpPr bwMode="auto">
          <a:xfrm>
            <a:off x="8113715" y="1158875"/>
            <a:ext cx="911225" cy="1060835"/>
            <a:chOff x="7366502" y="1209457"/>
            <a:chExt cx="912154" cy="1061943"/>
          </a:xfrm>
        </p:grpSpPr>
        <p:pic>
          <p:nvPicPr>
            <p:cNvPr id="22563"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502" y="1209457"/>
              <a:ext cx="912154" cy="70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4" name="TextBox 54"/>
            <p:cNvSpPr txBox="1">
              <a:spLocks noChangeArrowheads="1"/>
            </p:cNvSpPr>
            <p:nvPr/>
          </p:nvSpPr>
          <p:spPr bwMode="auto">
            <a:xfrm>
              <a:off x="7577068" y="1901682"/>
              <a:ext cx="505844" cy="36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PC</a:t>
              </a:r>
            </a:p>
          </p:txBody>
        </p:sp>
      </p:grpSp>
      <p:cxnSp>
        <p:nvCxnSpPr>
          <p:cNvPr id="8" name="Straight Arrow Connector 7"/>
          <p:cNvCxnSpPr>
            <a:cxnSpLocks noChangeShapeType="1"/>
            <a:stCxn id="22563" idx="1"/>
          </p:cNvCxnSpPr>
          <p:nvPr/>
        </p:nvCxnSpPr>
        <p:spPr bwMode="auto">
          <a:xfrm flipH="1">
            <a:off x="6411913" y="1509713"/>
            <a:ext cx="1701800" cy="1312862"/>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t="14589"/>
          <a:stretch>
            <a:fillRect/>
          </a:stretch>
        </p:blipFill>
        <p:spPr bwMode="auto">
          <a:xfrm>
            <a:off x="1316040" y="1465264"/>
            <a:ext cx="1570037" cy="92868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10" name="Picture 9" descr="pydm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2774950"/>
            <a:ext cx="1541462" cy="895350"/>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2253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13" y="3294064"/>
            <a:ext cx="711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7"/>
          <p:cNvSpPr txBox="1">
            <a:spLocks noChangeArrowheads="1"/>
          </p:cNvSpPr>
          <p:nvPr/>
        </p:nvSpPr>
        <p:spPr bwMode="auto">
          <a:xfrm>
            <a:off x="-91963" y="3986214"/>
            <a:ext cx="105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Data</a:t>
            </a:r>
            <a:br>
              <a:rPr lang="en-US" sz="1800"/>
            </a:br>
            <a:r>
              <a:rPr lang="en-US" sz="1800"/>
              <a:t>Scientist</a:t>
            </a:r>
          </a:p>
        </p:txBody>
      </p:sp>
      <p:cxnSp>
        <p:nvCxnSpPr>
          <p:cNvPr id="14" name="Straight Arrow Connector 13"/>
          <p:cNvCxnSpPr>
            <a:cxnSpLocks noChangeShapeType="1"/>
            <a:stCxn id="9" idx="1"/>
          </p:cNvCxnSpPr>
          <p:nvPr/>
        </p:nvCxnSpPr>
        <p:spPr bwMode="auto">
          <a:xfrm flipH="1">
            <a:off x="536577" y="1928813"/>
            <a:ext cx="779463" cy="135413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H="1">
            <a:off x="695327" y="3317876"/>
            <a:ext cx="620713" cy="317500"/>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a:off x="2886077" y="1851026"/>
            <a:ext cx="1539875" cy="893764"/>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0" idx="3"/>
          </p:cNvCxnSpPr>
          <p:nvPr/>
        </p:nvCxnSpPr>
        <p:spPr bwMode="auto">
          <a:xfrm>
            <a:off x="2886075" y="3222625"/>
            <a:ext cx="1284288" cy="7143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2542" name="Group 97"/>
          <p:cNvGrpSpPr>
            <a:grpSpLocks/>
          </p:cNvGrpSpPr>
          <p:nvPr/>
        </p:nvGrpSpPr>
        <p:grpSpPr bwMode="auto">
          <a:xfrm>
            <a:off x="7864477" y="2643187"/>
            <a:ext cx="1160463" cy="1930401"/>
            <a:chOff x="7173316" y="2511179"/>
            <a:chExt cx="1162630" cy="1928862"/>
          </a:xfrm>
        </p:grpSpPr>
        <p:pic>
          <p:nvPicPr>
            <p:cNvPr id="22561" name="Picture 5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2006" y="2511179"/>
              <a:ext cx="783470" cy="116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Rectangle 59"/>
            <p:cNvSpPr>
              <a:spLocks noChangeArrowheads="1"/>
            </p:cNvSpPr>
            <p:nvPr/>
          </p:nvSpPr>
          <p:spPr bwMode="auto">
            <a:xfrm>
              <a:off x="7173316" y="3671214"/>
              <a:ext cx="1162630" cy="7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Scale-up</a:t>
              </a:r>
              <a:endParaRPr lang="en-US" sz="1400">
                <a:solidFill>
                  <a:srgbClr val="000000"/>
                </a:solidFill>
              </a:endParaRPr>
            </a:p>
          </p:txBody>
        </p:sp>
      </p:grpSp>
      <p:grpSp>
        <p:nvGrpSpPr>
          <p:cNvPr id="22543" name="Group 96"/>
          <p:cNvGrpSpPr>
            <a:grpSpLocks/>
          </p:cNvGrpSpPr>
          <p:nvPr/>
        </p:nvGrpSpPr>
        <p:grpSpPr bwMode="auto">
          <a:xfrm>
            <a:off x="7631115" y="4451350"/>
            <a:ext cx="1512887" cy="1685859"/>
            <a:chOff x="7100523" y="4296693"/>
            <a:chExt cx="1511265" cy="1686091"/>
          </a:xfrm>
        </p:grpSpPr>
        <p:grpSp>
          <p:nvGrpSpPr>
            <p:cNvPr id="22556" name="Group 63"/>
            <p:cNvGrpSpPr>
              <a:grpSpLocks/>
            </p:cNvGrpSpPr>
            <p:nvPr/>
          </p:nvGrpSpPr>
          <p:grpSpPr bwMode="auto">
            <a:xfrm>
              <a:off x="7119339" y="4296693"/>
              <a:ext cx="1443761" cy="1250074"/>
              <a:chOff x="5534267" y="3886120"/>
              <a:chExt cx="1443761" cy="1250074"/>
            </a:xfrm>
          </p:grpSpPr>
          <p:pic>
            <p:nvPicPr>
              <p:cNvPr id="22558"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9815" y="3886120"/>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07041" y="3914394"/>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4267" y="3942668"/>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57" name="Rectangle 65"/>
            <p:cNvSpPr>
              <a:spLocks noChangeArrowheads="1"/>
            </p:cNvSpPr>
            <p:nvPr/>
          </p:nvSpPr>
          <p:spPr bwMode="auto">
            <a:xfrm>
              <a:off x="7100523" y="5551838"/>
              <a:ext cx="1511265" cy="4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Cluster</a:t>
              </a:r>
              <a:endParaRPr lang="en-US" sz="1400">
                <a:solidFill>
                  <a:srgbClr val="000000"/>
                </a:solidFill>
              </a:endParaRPr>
            </a:p>
          </p:txBody>
        </p:sp>
      </p:grpSp>
      <p:cxnSp>
        <p:nvCxnSpPr>
          <p:cNvPr id="31" name="Straight Arrow Connector 30"/>
          <p:cNvCxnSpPr>
            <a:cxnSpLocks noChangeShapeType="1"/>
          </p:cNvCxnSpPr>
          <p:nvPr/>
        </p:nvCxnSpPr>
        <p:spPr bwMode="auto">
          <a:xfrm flipH="1">
            <a:off x="6502402" y="3317876"/>
            <a:ext cx="1558925" cy="1428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a:stCxn id="22560" idx="1"/>
          </p:cNvCxnSpPr>
          <p:nvPr/>
        </p:nvCxnSpPr>
        <p:spPr bwMode="auto">
          <a:xfrm flipH="1" flipV="1">
            <a:off x="6411913" y="3998914"/>
            <a:ext cx="1238250" cy="110648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46" name="TextBox 44"/>
          <p:cNvSpPr txBox="1">
            <a:spLocks noChangeArrowheads="1"/>
          </p:cNvSpPr>
          <p:nvPr/>
        </p:nvSpPr>
        <p:spPr bwMode="auto">
          <a:xfrm>
            <a:off x="1854462" y="1644650"/>
            <a:ext cx="443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R</a:t>
            </a:r>
          </a:p>
        </p:txBody>
      </p:sp>
      <p:sp>
        <p:nvSpPr>
          <p:cNvPr id="22547" name="TextBox 54"/>
          <p:cNvSpPr txBox="1">
            <a:spLocks noChangeArrowheads="1"/>
          </p:cNvSpPr>
          <p:nvPr/>
        </p:nvSpPr>
        <p:spPr bwMode="auto">
          <a:xfrm>
            <a:off x="1437076" y="2951164"/>
            <a:ext cx="1302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Python</a:t>
            </a:r>
          </a:p>
        </p:txBody>
      </p:sp>
      <p:pic>
        <p:nvPicPr>
          <p:cNvPr id="58" name="Picture 57" descr="20121119054955!SPSS_Modeler_Sample_Stre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55715" y="4338639"/>
            <a:ext cx="1614487" cy="94138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cxnSp>
        <p:nvCxnSpPr>
          <p:cNvPr id="59" name="Straight Arrow Connector 58"/>
          <p:cNvCxnSpPr>
            <a:cxnSpLocks noChangeShapeType="1"/>
            <a:stCxn id="58" idx="1"/>
          </p:cNvCxnSpPr>
          <p:nvPr/>
        </p:nvCxnSpPr>
        <p:spPr bwMode="auto">
          <a:xfrm flipH="1" flipV="1">
            <a:off x="873125" y="4087814"/>
            <a:ext cx="382588" cy="722312"/>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Arrow Connector 59"/>
          <p:cNvCxnSpPr>
            <a:cxnSpLocks noChangeShapeType="1"/>
          </p:cNvCxnSpPr>
          <p:nvPr/>
        </p:nvCxnSpPr>
        <p:spPr bwMode="auto">
          <a:xfrm flipV="1">
            <a:off x="2949575" y="3824289"/>
            <a:ext cx="1220788" cy="865187"/>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8" name="Rounded Rectangle 67"/>
          <p:cNvSpPr>
            <a:spLocks noChangeArrowheads="1"/>
          </p:cNvSpPr>
          <p:nvPr/>
        </p:nvSpPr>
        <p:spPr bwMode="auto">
          <a:xfrm>
            <a:off x="4170363" y="2774951"/>
            <a:ext cx="2241550" cy="1312864"/>
          </a:xfrm>
          <a:prstGeom prst="roundRect">
            <a:avLst>
              <a:gd name="adj" fmla="val 16667"/>
            </a:avLst>
          </a:prstGeom>
          <a:noFill/>
          <a:ln w="28575">
            <a:solidFill>
              <a:schemeClr val="bg2"/>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22552" name="TextBox 70"/>
          <p:cNvSpPr txBox="1">
            <a:spLocks noChangeArrowheads="1"/>
          </p:cNvSpPr>
          <p:nvPr/>
        </p:nvSpPr>
        <p:spPr bwMode="auto">
          <a:xfrm>
            <a:off x="4425952" y="3100389"/>
            <a:ext cx="17192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buClr>
                <a:schemeClr val="tx2"/>
              </a:buClr>
            </a:pPr>
            <a:r>
              <a:rPr lang="en-US" sz="2000"/>
              <a:t>Query Optimization</a:t>
            </a:r>
          </a:p>
        </p:txBody>
      </p:sp>
      <p:sp>
        <p:nvSpPr>
          <p:cNvPr id="22553" name="TextBox 71"/>
          <p:cNvSpPr txBox="1">
            <a:spLocks noChangeArrowheads="1"/>
          </p:cNvSpPr>
          <p:nvPr/>
        </p:nvSpPr>
        <p:spPr bwMode="auto">
          <a:xfrm>
            <a:off x="1455653" y="4546600"/>
            <a:ext cx="1262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Others</a:t>
            </a:r>
          </a:p>
        </p:txBody>
      </p:sp>
      <p:pic>
        <p:nvPicPr>
          <p:cNvPr id="22554" name="Picture 6" descr="http://www.sas.com/content/dam/SAS/sv_se/image/logo2/hadoop_elepha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7263" y="5899151"/>
            <a:ext cx="145256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8" descr="http://upload.wikimedia.org/wikipedia/commons/e/ea/Spark-logo-192x100px.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2665" y="6165850"/>
            <a:ext cx="8921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906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2727" y="103189"/>
            <a:ext cx="8558213" cy="769937"/>
          </a:xfrm>
        </p:spPr>
        <p:txBody>
          <a:bodyPr/>
          <a:lstStyle/>
          <a:p>
            <a:r>
              <a:rPr lang="en-US">
                <a:ea typeface="MS PGothic" charset="0"/>
              </a:rPr>
              <a:t>Vision: Declarative Machine Learning</a:t>
            </a:r>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fld id="{62FD9589-9394-4843-83E2-EB9CCD5DBC89}" type="slidenum">
              <a:rPr lang="en-US" sz="800"/>
              <a:pPr/>
              <a:t>16</a:t>
            </a:fld>
            <a:endParaRPr lang="en-US" sz="800"/>
          </a:p>
        </p:txBody>
      </p:sp>
      <p:grpSp>
        <p:nvGrpSpPr>
          <p:cNvPr id="22532" name="Group 98"/>
          <p:cNvGrpSpPr>
            <a:grpSpLocks/>
          </p:cNvGrpSpPr>
          <p:nvPr/>
        </p:nvGrpSpPr>
        <p:grpSpPr bwMode="auto">
          <a:xfrm>
            <a:off x="8113715" y="1158875"/>
            <a:ext cx="911225" cy="1060835"/>
            <a:chOff x="7366502" y="1209457"/>
            <a:chExt cx="912154" cy="1061943"/>
          </a:xfrm>
        </p:grpSpPr>
        <p:pic>
          <p:nvPicPr>
            <p:cNvPr id="22563"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502" y="1209457"/>
              <a:ext cx="912154" cy="70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4" name="TextBox 54"/>
            <p:cNvSpPr txBox="1">
              <a:spLocks noChangeArrowheads="1"/>
            </p:cNvSpPr>
            <p:nvPr/>
          </p:nvSpPr>
          <p:spPr bwMode="auto">
            <a:xfrm>
              <a:off x="7577068" y="1901682"/>
              <a:ext cx="505844" cy="36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PC</a:t>
              </a:r>
            </a:p>
          </p:txBody>
        </p:sp>
      </p:grpSp>
      <p:cxnSp>
        <p:nvCxnSpPr>
          <p:cNvPr id="8" name="Straight Arrow Connector 7"/>
          <p:cNvCxnSpPr>
            <a:cxnSpLocks noChangeShapeType="1"/>
            <a:stCxn id="22563" idx="1"/>
          </p:cNvCxnSpPr>
          <p:nvPr/>
        </p:nvCxnSpPr>
        <p:spPr bwMode="auto">
          <a:xfrm flipH="1">
            <a:off x="6411913" y="1509713"/>
            <a:ext cx="1701800" cy="1312862"/>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t="14589"/>
          <a:stretch>
            <a:fillRect/>
          </a:stretch>
        </p:blipFill>
        <p:spPr bwMode="auto">
          <a:xfrm>
            <a:off x="1316040" y="1465264"/>
            <a:ext cx="1570037" cy="92868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10" name="Picture 9" descr="pydm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2774950"/>
            <a:ext cx="1541462" cy="895350"/>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2253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13" y="3294064"/>
            <a:ext cx="711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7"/>
          <p:cNvSpPr txBox="1">
            <a:spLocks noChangeArrowheads="1"/>
          </p:cNvSpPr>
          <p:nvPr/>
        </p:nvSpPr>
        <p:spPr bwMode="auto">
          <a:xfrm>
            <a:off x="-91963" y="3986214"/>
            <a:ext cx="105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Data</a:t>
            </a:r>
            <a:br>
              <a:rPr lang="en-US" sz="1800"/>
            </a:br>
            <a:r>
              <a:rPr lang="en-US" sz="1800"/>
              <a:t>Scientist</a:t>
            </a:r>
          </a:p>
        </p:txBody>
      </p:sp>
      <p:cxnSp>
        <p:nvCxnSpPr>
          <p:cNvPr id="14" name="Straight Arrow Connector 13"/>
          <p:cNvCxnSpPr>
            <a:cxnSpLocks noChangeShapeType="1"/>
            <a:stCxn id="9" idx="1"/>
          </p:cNvCxnSpPr>
          <p:nvPr/>
        </p:nvCxnSpPr>
        <p:spPr bwMode="auto">
          <a:xfrm flipH="1">
            <a:off x="536577" y="1928813"/>
            <a:ext cx="779463" cy="135413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H="1">
            <a:off x="695327" y="3317876"/>
            <a:ext cx="620713" cy="317500"/>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a:off x="2886077" y="1851026"/>
            <a:ext cx="1539875" cy="893764"/>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0" idx="3"/>
          </p:cNvCxnSpPr>
          <p:nvPr/>
        </p:nvCxnSpPr>
        <p:spPr bwMode="auto">
          <a:xfrm>
            <a:off x="2886075" y="3222625"/>
            <a:ext cx="1284288" cy="7143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2542" name="Group 97"/>
          <p:cNvGrpSpPr>
            <a:grpSpLocks/>
          </p:cNvGrpSpPr>
          <p:nvPr/>
        </p:nvGrpSpPr>
        <p:grpSpPr bwMode="auto">
          <a:xfrm>
            <a:off x="7864477" y="2643187"/>
            <a:ext cx="1160463" cy="1930401"/>
            <a:chOff x="7173316" y="2511179"/>
            <a:chExt cx="1162630" cy="1928862"/>
          </a:xfrm>
        </p:grpSpPr>
        <p:pic>
          <p:nvPicPr>
            <p:cNvPr id="22561" name="Picture 5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2006" y="2511179"/>
              <a:ext cx="783470" cy="116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Rectangle 59"/>
            <p:cNvSpPr>
              <a:spLocks noChangeArrowheads="1"/>
            </p:cNvSpPr>
            <p:nvPr/>
          </p:nvSpPr>
          <p:spPr bwMode="auto">
            <a:xfrm>
              <a:off x="7173316" y="3671214"/>
              <a:ext cx="1162630" cy="7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Scale-up</a:t>
              </a:r>
              <a:endParaRPr lang="en-US" sz="1400">
                <a:solidFill>
                  <a:srgbClr val="000000"/>
                </a:solidFill>
              </a:endParaRPr>
            </a:p>
          </p:txBody>
        </p:sp>
      </p:grpSp>
      <p:grpSp>
        <p:nvGrpSpPr>
          <p:cNvPr id="22543" name="Group 96"/>
          <p:cNvGrpSpPr>
            <a:grpSpLocks/>
          </p:cNvGrpSpPr>
          <p:nvPr/>
        </p:nvGrpSpPr>
        <p:grpSpPr bwMode="auto">
          <a:xfrm>
            <a:off x="7631115" y="4451350"/>
            <a:ext cx="1512887" cy="1685859"/>
            <a:chOff x="7100523" y="4296693"/>
            <a:chExt cx="1511265" cy="1686091"/>
          </a:xfrm>
        </p:grpSpPr>
        <p:grpSp>
          <p:nvGrpSpPr>
            <p:cNvPr id="22556" name="Group 63"/>
            <p:cNvGrpSpPr>
              <a:grpSpLocks/>
            </p:cNvGrpSpPr>
            <p:nvPr/>
          </p:nvGrpSpPr>
          <p:grpSpPr bwMode="auto">
            <a:xfrm>
              <a:off x="7119339" y="4296693"/>
              <a:ext cx="1443761" cy="1250074"/>
              <a:chOff x="5534267" y="3886120"/>
              <a:chExt cx="1443761" cy="1250074"/>
            </a:xfrm>
          </p:grpSpPr>
          <p:pic>
            <p:nvPicPr>
              <p:cNvPr id="22558"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9815" y="3886120"/>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07041" y="3914394"/>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4267" y="3942668"/>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57" name="Rectangle 65"/>
            <p:cNvSpPr>
              <a:spLocks noChangeArrowheads="1"/>
            </p:cNvSpPr>
            <p:nvPr/>
          </p:nvSpPr>
          <p:spPr bwMode="auto">
            <a:xfrm>
              <a:off x="7100523" y="5551838"/>
              <a:ext cx="1511265" cy="4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Cluster</a:t>
              </a:r>
              <a:endParaRPr lang="en-US" sz="1400">
                <a:solidFill>
                  <a:srgbClr val="000000"/>
                </a:solidFill>
              </a:endParaRPr>
            </a:p>
          </p:txBody>
        </p:sp>
      </p:grpSp>
      <p:cxnSp>
        <p:nvCxnSpPr>
          <p:cNvPr id="31" name="Straight Arrow Connector 30"/>
          <p:cNvCxnSpPr>
            <a:cxnSpLocks noChangeShapeType="1"/>
          </p:cNvCxnSpPr>
          <p:nvPr/>
        </p:nvCxnSpPr>
        <p:spPr bwMode="auto">
          <a:xfrm flipH="1">
            <a:off x="6502402" y="3317876"/>
            <a:ext cx="1558925" cy="1428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a:stCxn id="22560" idx="1"/>
          </p:cNvCxnSpPr>
          <p:nvPr/>
        </p:nvCxnSpPr>
        <p:spPr bwMode="auto">
          <a:xfrm flipH="1" flipV="1">
            <a:off x="6411913" y="3998914"/>
            <a:ext cx="1238250" cy="110648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46" name="TextBox 44"/>
          <p:cNvSpPr txBox="1">
            <a:spLocks noChangeArrowheads="1"/>
          </p:cNvSpPr>
          <p:nvPr/>
        </p:nvSpPr>
        <p:spPr bwMode="auto">
          <a:xfrm>
            <a:off x="1854462" y="1644650"/>
            <a:ext cx="443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R</a:t>
            </a:r>
          </a:p>
        </p:txBody>
      </p:sp>
      <p:sp>
        <p:nvSpPr>
          <p:cNvPr id="22547" name="TextBox 54"/>
          <p:cNvSpPr txBox="1">
            <a:spLocks noChangeArrowheads="1"/>
          </p:cNvSpPr>
          <p:nvPr/>
        </p:nvSpPr>
        <p:spPr bwMode="auto">
          <a:xfrm>
            <a:off x="1437076" y="2951164"/>
            <a:ext cx="1302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Python</a:t>
            </a:r>
          </a:p>
        </p:txBody>
      </p:sp>
      <p:pic>
        <p:nvPicPr>
          <p:cNvPr id="58" name="Picture 57" descr="20121119054955!SPSS_Modeler_Sample_Stre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55715" y="4338639"/>
            <a:ext cx="1614487" cy="94138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cxnSp>
        <p:nvCxnSpPr>
          <p:cNvPr id="59" name="Straight Arrow Connector 58"/>
          <p:cNvCxnSpPr>
            <a:cxnSpLocks noChangeShapeType="1"/>
            <a:stCxn id="58" idx="1"/>
          </p:cNvCxnSpPr>
          <p:nvPr/>
        </p:nvCxnSpPr>
        <p:spPr bwMode="auto">
          <a:xfrm flipH="1" flipV="1">
            <a:off x="873125" y="4087814"/>
            <a:ext cx="382588" cy="722312"/>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Arrow Connector 59"/>
          <p:cNvCxnSpPr>
            <a:cxnSpLocks noChangeShapeType="1"/>
          </p:cNvCxnSpPr>
          <p:nvPr/>
        </p:nvCxnSpPr>
        <p:spPr bwMode="auto">
          <a:xfrm flipV="1">
            <a:off x="2949575" y="3824289"/>
            <a:ext cx="1220788" cy="865187"/>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8" name="Rounded Rectangle 67"/>
          <p:cNvSpPr>
            <a:spLocks noChangeArrowheads="1"/>
          </p:cNvSpPr>
          <p:nvPr/>
        </p:nvSpPr>
        <p:spPr bwMode="auto">
          <a:xfrm>
            <a:off x="4170363" y="2774951"/>
            <a:ext cx="2241550" cy="1312864"/>
          </a:xfrm>
          <a:prstGeom prst="roundRect">
            <a:avLst>
              <a:gd name="adj" fmla="val 16667"/>
            </a:avLst>
          </a:prstGeom>
          <a:noFill/>
          <a:ln w="28575">
            <a:solidFill>
              <a:schemeClr val="bg2"/>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22552" name="TextBox 70"/>
          <p:cNvSpPr txBox="1">
            <a:spLocks noChangeArrowheads="1"/>
          </p:cNvSpPr>
          <p:nvPr/>
        </p:nvSpPr>
        <p:spPr bwMode="auto">
          <a:xfrm>
            <a:off x="4425952" y="3100389"/>
            <a:ext cx="17192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buClr>
                <a:schemeClr val="tx2"/>
              </a:buClr>
            </a:pPr>
            <a:r>
              <a:rPr lang="en-US" sz="2000"/>
              <a:t>Query Optimization</a:t>
            </a:r>
          </a:p>
        </p:txBody>
      </p:sp>
      <p:sp>
        <p:nvSpPr>
          <p:cNvPr id="22553" name="TextBox 71"/>
          <p:cNvSpPr txBox="1">
            <a:spLocks noChangeArrowheads="1"/>
          </p:cNvSpPr>
          <p:nvPr/>
        </p:nvSpPr>
        <p:spPr bwMode="auto">
          <a:xfrm>
            <a:off x="1455653" y="4546600"/>
            <a:ext cx="1262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Others</a:t>
            </a:r>
          </a:p>
        </p:txBody>
      </p:sp>
      <p:pic>
        <p:nvPicPr>
          <p:cNvPr id="22554" name="Picture 6" descr="http://www.sas.com/content/dam/SAS/sv_se/image/logo2/hadoop_elepha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7263" y="5899151"/>
            <a:ext cx="145256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8" descr="http://upload.wikimedia.org/wikipedia/commons/e/ea/Spark-logo-192x100px.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2665" y="6165850"/>
            <a:ext cx="8921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425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2727" y="103189"/>
            <a:ext cx="8558213" cy="769937"/>
          </a:xfrm>
        </p:spPr>
        <p:txBody>
          <a:bodyPr/>
          <a:lstStyle/>
          <a:p>
            <a:r>
              <a:rPr lang="en-US">
                <a:ea typeface="MS PGothic" charset="0"/>
              </a:rPr>
              <a:t>Vision: Declarative Machine Learning</a:t>
            </a:r>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fld id="{62FD9589-9394-4843-83E2-EB9CCD5DBC89}" type="slidenum">
              <a:rPr lang="en-US" sz="800"/>
              <a:pPr/>
              <a:t>17</a:t>
            </a:fld>
            <a:endParaRPr lang="en-US" sz="800"/>
          </a:p>
        </p:txBody>
      </p:sp>
      <p:grpSp>
        <p:nvGrpSpPr>
          <p:cNvPr id="22532" name="Group 98"/>
          <p:cNvGrpSpPr>
            <a:grpSpLocks/>
          </p:cNvGrpSpPr>
          <p:nvPr/>
        </p:nvGrpSpPr>
        <p:grpSpPr bwMode="auto">
          <a:xfrm>
            <a:off x="8113715" y="1158875"/>
            <a:ext cx="911225" cy="1060835"/>
            <a:chOff x="7366502" y="1209457"/>
            <a:chExt cx="912154" cy="1061943"/>
          </a:xfrm>
        </p:grpSpPr>
        <p:pic>
          <p:nvPicPr>
            <p:cNvPr id="22563"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502" y="1209457"/>
              <a:ext cx="912154" cy="70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4" name="TextBox 54"/>
            <p:cNvSpPr txBox="1">
              <a:spLocks noChangeArrowheads="1"/>
            </p:cNvSpPr>
            <p:nvPr/>
          </p:nvSpPr>
          <p:spPr bwMode="auto">
            <a:xfrm>
              <a:off x="7577068" y="1901682"/>
              <a:ext cx="505844" cy="36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PC</a:t>
              </a:r>
            </a:p>
          </p:txBody>
        </p:sp>
      </p:grpSp>
      <p:cxnSp>
        <p:nvCxnSpPr>
          <p:cNvPr id="8" name="Straight Arrow Connector 7"/>
          <p:cNvCxnSpPr>
            <a:cxnSpLocks noChangeShapeType="1"/>
            <a:stCxn id="22563" idx="1"/>
          </p:cNvCxnSpPr>
          <p:nvPr/>
        </p:nvCxnSpPr>
        <p:spPr bwMode="auto">
          <a:xfrm flipH="1">
            <a:off x="6411913" y="1509713"/>
            <a:ext cx="1701800" cy="1312862"/>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t="14589"/>
          <a:stretch>
            <a:fillRect/>
          </a:stretch>
        </p:blipFill>
        <p:spPr bwMode="auto">
          <a:xfrm>
            <a:off x="1316040" y="1465264"/>
            <a:ext cx="1570037" cy="92868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10" name="Picture 9" descr="pydm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2774950"/>
            <a:ext cx="1541462" cy="895350"/>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pic>
        <p:nvPicPr>
          <p:cNvPr id="2253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13" y="3294064"/>
            <a:ext cx="711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7"/>
          <p:cNvSpPr txBox="1">
            <a:spLocks noChangeArrowheads="1"/>
          </p:cNvSpPr>
          <p:nvPr/>
        </p:nvSpPr>
        <p:spPr bwMode="auto">
          <a:xfrm>
            <a:off x="-91963" y="3986214"/>
            <a:ext cx="105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1800"/>
              <a:t>Data</a:t>
            </a:r>
            <a:br>
              <a:rPr lang="en-US" sz="1800"/>
            </a:br>
            <a:r>
              <a:rPr lang="en-US" sz="1800"/>
              <a:t>Scientist</a:t>
            </a:r>
          </a:p>
        </p:txBody>
      </p:sp>
      <p:cxnSp>
        <p:nvCxnSpPr>
          <p:cNvPr id="14" name="Straight Arrow Connector 13"/>
          <p:cNvCxnSpPr>
            <a:cxnSpLocks noChangeShapeType="1"/>
            <a:stCxn id="9" idx="1"/>
          </p:cNvCxnSpPr>
          <p:nvPr/>
        </p:nvCxnSpPr>
        <p:spPr bwMode="auto">
          <a:xfrm flipH="1">
            <a:off x="536577" y="1928813"/>
            <a:ext cx="779463" cy="135413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H="1">
            <a:off x="695327" y="3317876"/>
            <a:ext cx="620713" cy="317500"/>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a:off x="2886077" y="1851026"/>
            <a:ext cx="1539875" cy="893764"/>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0" idx="3"/>
          </p:cNvCxnSpPr>
          <p:nvPr/>
        </p:nvCxnSpPr>
        <p:spPr bwMode="auto">
          <a:xfrm>
            <a:off x="2886075" y="3222625"/>
            <a:ext cx="1284288" cy="7143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2542" name="Group 97"/>
          <p:cNvGrpSpPr>
            <a:grpSpLocks/>
          </p:cNvGrpSpPr>
          <p:nvPr/>
        </p:nvGrpSpPr>
        <p:grpSpPr bwMode="auto">
          <a:xfrm>
            <a:off x="7864477" y="2643187"/>
            <a:ext cx="1160463" cy="1930401"/>
            <a:chOff x="7173316" y="2511179"/>
            <a:chExt cx="1162630" cy="1928862"/>
          </a:xfrm>
        </p:grpSpPr>
        <p:pic>
          <p:nvPicPr>
            <p:cNvPr id="22561" name="Picture 5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2006" y="2511179"/>
              <a:ext cx="783470" cy="116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Rectangle 59"/>
            <p:cNvSpPr>
              <a:spLocks noChangeArrowheads="1"/>
            </p:cNvSpPr>
            <p:nvPr/>
          </p:nvSpPr>
          <p:spPr bwMode="auto">
            <a:xfrm>
              <a:off x="7173316" y="3671214"/>
              <a:ext cx="1162630" cy="7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Scale-up</a:t>
              </a:r>
              <a:endParaRPr lang="en-US" sz="1400">
                <a:solidFill>
                  <a:srgbClr val="000000"/>
                </a:solidFill>
              </a:endParaRPr>
            </a:p>
          </p:txBody>
        </p:sp>
      </p:grpSp>
      <p:grpSp>
        <p:nvGrpSpPr>
          <p:cNvPr id="22543" name="Group 96"/>
          <p:cNvGrpSpPr>
            <a:grpSpLocks/>
          </p:cNvGrpSpPr>
          <p:nvPr/>
        </p:nvGrpSpPr>
        <p:grpSpPr bwMode="auto">
          <a:xfrm>
            <a:off x="7631115" y="4451350"/>
            <a:ext cx="1512887" cy="1685859"/>
            <a:chOff x="7100523" y="4296693"/>
            <a:chExt cx="1511265" cy="1686091"/>
          </a:xfrm>
        </p:grpSpPr>
        <p:grpSp>
          <p:nvGrpSpPr>
            <p:cNvPr id="22556" name="Group 63"/>
            <p:cNvGrpSpPr>
              <a:grpSpLocks/>
            </p:cNvGrpSpPr>
            <p:nvPr/>
          </p:nvGrpSpPr>
          <p:grpSpPr bwMode="auto">
            <a:xfrm>
              <a:off x="7119339" y="4296693"/>
              <a:ext cx="1443761" cy="1250074"/>
              <a:chOff x="5534267" y="3886120"/>
              <a:chExt cx="1443761" cy="1250074"/>
            </a:xfrm>
          </p:grpSpPr>
          <p:pic>
            <p:nvPicPr>
              <p:cNvPr id="22558"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9815" y="3886120"/>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07041" y="3914394"/>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4267" y="3942668"/>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57" name="Rectangle 65"/>
            <p:cNvSpPr>
              <a:spLocks noChangeArrowheads="1"/>
            </p:cNvSpPr>
            <p:nvPr/>
          </p:nvSpPr>
          <p:spPr bwMode="auto">
            <a:xfrm>
              <a:off x="7100523" y="5551838"/>
              <a:ext cx="1511265" cy="4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Cluster</a:t>
              </a:r>
              <a:endParaRPr lang="en-US" sz="1400">
                <a:solidFill>
                  <a:srgbClr val="000000"/>
                </a:solidFill>
              </a:endParaRPr>
            </a:p>
          </p:txBody>
        </p:sp>
      </p:grpSp>
      <p:cxnSp>
        <p:nvCxnSpPr>
          <p:cNvPr id="31" name="Straight Arrow Connector 30"/>
          <p:cNvCxnSpPr>
            <a:cxnSpLocks noChangeShapeType="1"/>
          </p:cNvCxnSpPr>
          <p:nvPr/>
        </p:nvCxnSpPr>
        <p:spPr bwMode="auto">
          <a:xfrm flipH="1">
            <a:off x="6502402" y="3317876"/>
            <a:ext cx="1558925" cy="1428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a:stCxn id="22560" idx="1"/>
          </p:cNvCxnSpPr>
          <p:nvPr/>
        </p:nvCxnSpPr>
        <p:spPr bwMode="auto">
          <a:xfrm flipH="1" flipV="1">
            <a:off x="6411913" y="3998914"/>
            <a:ext cx="1238250" cy="1106488"/>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46" name="TextBox 44"/>
          <p:cNvSpPr txBox="1">
            <a:spLocks noChangeArrowheads="1"/>
          </p:cNvSpPr>
          <p:nvPr/>
        </p:nvSpPr>
        <p:spPr bwMode="auto">
          <a:xfrm>
            <a:off x="1854462" y="1644650"/>
            <a:ext cx="443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R</a:t>
            </a:r>
          </a:p>
        </p:txBody>
      </p:sp>
      <p:sp>
        <p:nvSpPr>
          <p:cNvPr id="22547" name="TextBox 54"/>
          <p:cNvSpPr txBox="1">
            <a:spLocks noChangeArrowheads="1"/>
          </p:cNvSpPr>
          <p:nvPr/>
        </p:nvSpPr>
        <p:spPr bwMode="auto">
          <a:xfrm>
            <a:off x="1437076" y="2951164"/>
            <a:ext cx="1302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Python</a:t>
            </a:r>
          </a:p>
        </p:txBody>
      </p:sp>
      <p:pic>
        <p:nvPicPr>
          <p:cNvPr id="58" name="Picture 57" descr="20121119054955!SPSS_Modeler_Sample_Stre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55715" y="4338639"/>
            <a:ext cx="1614487" cy="941387"/>
          </a:xfrm>
          <a:prstGeom prst="rect">
            <a:avLst/>
          </a:prstGeom>
          <a:solidFill>
            <a:srgbClr val="FFFFFF"/>
          </a:solidFill>
          <a:ln w="9525">
            <a:solidFill>
              <a:srgbClr val="BFBFBF"/>
            </a:solidFill>
            <a:miter lim="800000"/>
            <a:headEnd/>
            <a:tailEnd/>
          </a:ln>
          <a:effectLst>
            <a:outerShdw blurRad="50800" dist="38100" dir="5400000" algn="t" rotWithShape="0">
              <a:srgbClr val="000000">
                <a:alpha val="39999"/>
              </a:srgbClr>
            </a:outerShdw>
          </a:effectLst>
        </p:spPr>
      </p:pic>
      <p:cxnSp>
        <p:nvCxnSpPr>
          <p:cNvPr id="59" name="Straight Arrow Connector 58"/>
          <p:cNvCxnSpPr>
            <a:cxnSpLocks noChangeShapeType="1"/>
            <a:stCxn id="58" idx="1"/>
          </p:cNvCxnSpPr>
          <p:nvPr/>
        </p:nvCxnSpPr>
        <p:spPr bwMode="auto">
          <a:xfrm flipH="1" flipV="1">
            <a:off x="873125" y="4087814"/>
            <a:ext cx="382588" cy="722312"/>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Arrow Connector 59"/>
          <p:cNvCxnSpPr>
            <a:cxnSpLocks noChangeShapeType="1"/>
          </p:cNvCxnSpPr>
          <p:nvPr/>
        </p:nvCxnSpPr>
        <p:spPr bwMode="auto">
          <a:xfrm flipV="1">
            <a:off x="2949575" y="3824289"/>
            <a:ext cx="1220788" cy="865187"/>
          </a:xfrm>
          <a:prstGeom prst="straightConnector1">
            <a:avLst/>
          </a:prstGeom>
          <a:noFill/>
          <a:ln w="38100">
            <a:solidFill>
              <a:schemeClr val="bg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8" name="Rounded Rectangle 67"/>
          <p:cNvSpPr>
            <a:spLocks noChangeArrowheads="1"/>
          </p:cNvSpPr>
          <p:nvPr/>
        </p:nvSpPr>
        <p:spPr bwMode="auto">
          <a:xfrm>
            <a:off x="4170363" y="2774951"/>
            <a:ext cx="2241550" cy="1312864"/>
          </a:xfrm>
          <a:prstGeom prst="roundRect">
            <a:avLst>
              <a:gd name="adj" fmla="val 16667"/>
            </a:avLst>
          </a:prstGeom>
          <a:noFill/>
          <a:ln w="28575">
            <a:solidFill>
              <a:schemeClr val="bg2"/>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22552" name="TextBox 70"/>
          <p:cNvSpPr txBox="1">
            <a:spLocks noChangeArrowheads="1"/>
          </p:cNvSpPr>
          <p:nvPr/>
        </p:nvSpPr>
        <p:spPr bwMode="auto">
          <a:xfrm>
            <a:off x="4425952" y="3100389"/>
            <a:ext cx="17192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buClr>
                <a:schemeClr val="tx2"/>
              </a:buClr>
            </a:pPr>
            <a:r>
              <a:rPr lang="en-US" sz="2000"/>
              <a:t>Query Optimization</a:t>
            </a:r>
          </a:p>
        </p:txBody>
      </p:sp>
      <p:sp>
        <p:nvSpPr>
          <p:cNvPr id="22553" name="TextBox 71"/>
          <p:cNvSpPr txBox="1">
            <a:spLocks noChangeArrowheads="1"/>
          </p:cNvSpPr>
          <p:nvPr/>
        </p:nvSpPr>
        <p:spPr bwMode="auto">
          <a:xfrm>
            <a:off x="1455653" y="4546600"/>
            <a:ext cx="1262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lnSpc>
                <a:spcPct val="85000"/>
              </a:lnSpc>
              <a:spcAft>
                <a:spcPts val="1200"/>
              </a:spcAft>
              <a:defRPr sz="1600">
                <a:solidFill>
                  <a:schemeClr val="tx1"/>
                </a:solidFill>
                <a:latin typeface="Arial" charset="0"/>
                <a:ea typeface="MS PGothic" charset="0"/>
                <a:cs typeface="MS PGothic" charset="0"/>
              </a:defRPr>
            </a:lvl6pPr>
            <a:lvl7pPr eaLnBrk="0" hangingPunct="0">
              <a:lnSpc>
                <a:spcPct val="85000"/>
              </a:lnSpc>
              <a:spcAft>
                <a:spcPts val="1200"/>
              </a:spcAft>
              <a:defRPr sz="1600">
                <a:solidFill>
                  <a:schemeClr val="tx1"/>
                </a:solidFill>
                <a:latin typeface="Arial" charset="0"/>
                <a:ea typeface="MS PGothic" charset="0"/>
                <a:cs typeface="MS PGothic" charset="0"/>
              </a:defRPr>
            </a:lvl7pPr>
            <a:lvl8pPr eaLnBrk="0" hangingPunct="0">
              <a:lnSpc>
                <a:spcPct val="85000"/>
              </a:lnSpc>
              <a:spcAft>
                <a:spcPts val="1200"/>
              </a:spcAft>
              <a:defRPr sz="1600">
                <a:solidFill>
                  <a:schemeClr val="tx1"/>
                </a:solidFill>
                <a:latin typeface="Arial" charset="0"/>
                <a:ea typeface="MS PGothic" charset="0"/>
                <a:cs typeface="MS PGothic" charset="0"/>
              </a:defRPr>
            </a:lvl8pPr>
            <a:lvl9pPr eaLnBrk="0" hangingPunct="0">
              <a:lnSpc>
                <a:spcPct val="85000"/>
              </a:lnSpc>
              <a:spcAft>
                <a:spcPts val="1200"/>
              </a:spcAft>
              <a:defRPr sz="1600">
                <a:solidFill>
                  <a:schemeClr val="tx1"/>
                </a:solidFill>
                <a:latin typeface="Arial" charset="0"/>
                <a:ea typeface="MS PGothic" charset="0"/>
                <a:cs typeface="MS PGothic" charset="0"/>
              </a:defRPr>
            </a:lvl9pPr>
          </a:lstStyle>
          <a:p>
            <a:pPr algn="ctr">
              <a:buClr>
                <a:schemeClr val="tx2"/>
              </a:buClr>
            </a:pPr>
            <a:r>
              <a:rPr lang="en-US" sz="2800"/>
              <a:t>Others</a:t>
            </a:r>
          </a:p>
        </p:txBody>
      </p:sp>
      <p:pic>
        <p:nvPicPr>
          <p:cNvPr id="22554" name="Picture 6" descr="http://www.sas.com/content/dam/SAS/sv_se/image/logo2/hadoop_elepha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7263" y="5899151"/>
            <a:ext cx="145256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8" descr="http://upload.wikimedia.org/wikipedia/commons/e/ea/Spark-logo-192x100px.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2665" y="6165850"/>
            <a:ext cx="8921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ounded Rectangle 36"/>
          <p:cNvSpPr/>
          <p:nvPr/>
        </p:nvSpPr>
        <p:spPr>
          <a:xfrm>
            <a:off x="3865341" y="1717632"/>
            <a:ext cx="3256557" cy="1593689"/>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marL="566738" indent="-566738"/>
            <a:r>
              <a:rPr lang="en-US" sz="2800" dirty="0" smtClean="0"/>
              <a:t>😃	Fast iteration</a:t>
            </a:r>
          </a:p>
          <a:p>
            <a:pPr marL="566738" indent="-566738"/>
            <a:r>
              <a:rPr lang="en-US" sz="2800" dirty="0" smtClean="0"/>
              <a:t>😃	Same answer</a:t>
            </a:r>
            <a:endParaRPr lang="en-US" sz="2800" dirty="0"/>
          </a:p>
        </p:txBody>
      </p:sp>
    </p:spTree>
    <p:extLst>
      <p:ext uri="{BB962C8B-B14F-4D97-AF65-F5344CB8AC3E}">
        <p14:creationId xmlns:p14="http://schemas.microsoft.com/office/powerpoint/2010/main" val="3968425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sym typeface="Wingdings" panose="05000000000000000000" pitchFamily="2" charset="2"/>
              </a:rPr>
              <a:t>High-level </a:t>
            </a:r>
            <a:r>
              <a:rPr lang="en-US" noProof="0" dirty="0" smtClean="0">
                <a:sym typeface="Wingdings" panose="05000000000000000000" pitchFamily="2" charset="2"/>
              </a:rPr>
              <a:t>semantics</a:t>
            </a:r>
          </a:p>
          <a:p>
            <a:pPr lvl="1"/>
            <a:r>
              <a:rPr lang="en-US" sz="1800" noProof="0" dirty="0" smtClean="0">
                <a:sym typeface="Wingdings" panose="05000000000000000000" pitchFamily="2" charset="2"/>
              </a:rPr>
              <a:t>Understand, debug and control algorithm behavior</a:t>
            </a:r>
            <a:endParaRPr lang="en-US" sz="1800" dirty="0" smtClean="0">
              <a:sym typeface="Wingdings" panose="05000000000000000000" pitchFamily="2" charset="2"/>
            </a:endParaRPr>
          </a:p>
          <a:p>
            <a:pPr lvl="0"/>
            <a:r>
              <a:rPr lang="en-US" noProof="0" dirty="0" smtClean="0"/>
              <a:t>Flexibility</a:t>
            </a:r>
          </a:p>
          <a:p>
            <a:pPr lvl="1"/>
            <a:r>
              <a:rPr lang="en-US" sz="1800" noProof="0" dirty="0" smtClean="0"/>
              <a:t>Specify new / customize existing ML algorithms</a:t>
            </a:r>
          </a:p>
          <a:p>
            <a:pPr lvl="0"/>
            <a:r>
              <a:rPr lang="en-US" noProof="0" dirty="0" smtClean="0">
                <a:sym typeface="Wingdings" panose="05000000000000000000" pitchFamily="2" charset="2"/>
              </a:rPr>
              <a:t>Data independence</a:t>
            </a:r>
          </a:p>
          <a:p>
            <a:pPr lvl="1"/>
            <a:r>
              <a:rPr lang="en-US" sz="1800" noProof="0" dirty="0" smtClean="0">
                <a:sym typeface="Wingdings" panose="05000000000000000000" pitchFamily="2" charset="2"/>
              </a:rPr>
              <a:t>Hide physical data representation </a:t>
            </a:r>
            <a:br>
              <a:rPr lang="en-US" sz="1800" noProof="0" dirty="0" smtClean="0">
                <a:sym typeface="Wingdings" panose="05000000000000000000" pitchFamily="2" charset="2"/>
              </a:rPr>
            </a:br>
            <a:r>
              <a:rPr lang="en-US" sz="1800" noProof="0" dirty="0" smtClean="0">
                <a:sym typeface="Wingdings" panose="05000000000000000000" pitchFamily="2" charset="2"/>
              </a:rPr>
              <a:t>(sparse/dense, row/column-major, blocking, partitioning, caching, compression) </a:t>
            </a:r>
            <a:endParaRPr lang="en-US" sz="1800" dirty="0">
              <a:sym typeface="Wingdings" panose="05000000000000000000" pitchFamily="2" charset="2"/>
            </a:endParaRPr>
          </a:p>
          <a:p>
            <a:pPr lvl="0"/>
            <a:r>
              <a:rPr lang="en-US" noProof="0" dirty="0" smtClean="0">
                <a:sym typeface="Wingdings" panose="05000000000000000000" pitchFamily="2" charset="2"/>
              </a:rPr>
              <a:t>Scale independence</a:t>
            </a:r>
          </a:p>
          <a:p>
            <a:pPr lvl="1"/>
            <a:r>
              <a:rPr lang="en-US" sz="1800" noProof="0" dirty="0" smtClean="0">
                <a:sym typeface="Wingdings" panose="05000000000000000000" pitchFamily="2" charset="2"/>
              </a:rPr>
              <a:t>Use the same code during small-scale exploration and large-scale evaluation</a:t>
            </a:r>
          </a:p>
          <a:p>
            <a:pPr lvl="1"/>
            <a:r>
              <a:rPr lang="en-US" sz="1800" noProof="0" dirty="0" smtClean="0">
                <a:sym typeface="Wingdings" panose="05000000000000000000" pitchFamily="2" charset="2"/>
              </a:rPr>
              <a:t>Pure in-memory, single node computation provides high efficiency on “small“ use cases</a:t>
            </a:r>
          </a:p>
        </p:txBody>
      </p:sp>
      <p:sp>
        <p:nvSpPr>
          <p:cNvPr id="2" name="Title 1"/>
          <p:cNvSpPr>
            <a:spLocks noGrp="1"/>
          </p:cNvSpPr>
          <p:nvPr>
            <p:ph type="title"/>
          </p:nvPr>
        </p:nvSpPr>
        <p:spPr/>
        <p:txBody>
          <a:bodyPr>
            <a:normAutofit/>
          </a:bodyPr>
          <a:lstStyle/>
          <a:p>
            <a:r>
              <a:rPr lang="en-US" sz="2800" noProof="0" dirty="0" smtClean="0"/>
              <a:t>Requirements to Support Domain-Specific ML</a:t>
            </a:r>
            <a:endParaRPr lang="en-US" sz="2800" noProof="0" dirty="0"/>
          </a:p>
        </p:txBody>
      </p:sp>
    </p:spTree>
    <p:extLst>
      <p:ext uri="{BB962C8B-B14F-4D97-AF65-F5344CB8AC3E}">
        <p14:creationId xmlns:p14="http://schemas.microsoft.com/office/powerpoint/2010/main" val="11294524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76200" y="4953000"/>
            <a:ext cx="8915400" cy="1219200"/>
          </a:xfrm>
          <a:prstGeom prst="rect">
            <a:avLst/>
          </a:prstGeom>
          <a:solidFill>
            <a:srgbClr val="D99694"/>
          </a:solidFill>
          <a:ln>
            <a:solidFill>
              <a:srgbClr val="632523"/>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56" name="Rectangle 55"/>
          <p:cNvSpPr/>
          <p:nvPr/>
        </p:nvSpPr>
        <p:spPr>
          <a:xfrm>
            <a:off x="76200" y="1295400"/>
            <a:ext cx="8915400" cy="1066800"/>
          </a:xfrm>
          <a:prstGeom prst="rect">
            <a:avLst/>
          </a:prstGeom>
          <a:solidFill>
            <a:schemeClr val="accent2">
              <a:lumMod val="60000"/>
              <a:lumOff val="40000"/>
            </a:schemeClr>
          </a:solidFill>
          <a:ln>
            <a:solidFill>
              <a:srgbClr val="632523"/>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schemeClr val="bg1"/>
              </a:solidFill>
            </a:endParaRPr>
          </a:p>
        </p:txBody>
      </p:sp>
      <p:sp>
        <p:nvSpPr>
          <p:cNvPr id="47107" name="Title 1"/>
          <p:cNvSpPr>
            <a:spLocks noGrp="1"/>
          </p:cNvSpPr>
          <p:nvPr>
            <p:ph type="title"/>
          </p:nvPr>
        </p:nvSpPr>
        <p:spPr/>
        <p:txBody>
          <a:bodyPr/>
          <a:lstStyle/>
          <a:p>
            <a:r>
              <a:rPr lang="en-US" dirty="0" smtClean="0">
                <a:ea typeface="MS PGothic" charset="0"/>
              </a:rPr>
              <a:t>The </a:t>
            </a:r>
            <a:r>
              <a:rPr lang="en-US" dirty="0" err="1" smtClean="0">
                <a:ea typeface="MS PGothic" charset="0"/>
              </a:rPr>
              <a:t>SystemML</a:t>
            </a:r>
            <a:r>
              <a:rPr lang="en-US" dirty="0" smtClean="0">
                <a:ea typeface="MS PGothic" charset="0"/>
              </a:rPr>
              <a:t> Approach</a:t>
            </a:r>
            <a:endParaRPr lang="en-US" dirty="0">
              <a:ea typeface="MS PGothic" charset="0"/>
            </a:endParaRPr>
          </a:p>
        </p:txBody>
      </p:sp>
      <p:pic>
        <p:nvPicPr>
          <p:cNvPr id="9" name="Picture 2"/>
          <p:cNvPicPr>
            <a:picLocks noChangeAspect="1" noChangeArrowheads="1"/>
          </p:cNvPicPr>
          <p:nvPr/>
        </p:nvPicPr>
        <p:blipFill rotWithShape="1">
          <a:blip r:embed="rId2">
            <a:alphaModFix amt="65000"/>
            <a:extLst>
              <a:ext uri="{28A0092B-C50C-407E-A947-70E740481C1C}">
                <a14:useLocalDpi xmlns:a14="http://schemas.microsoft.com/office/drawing/2010/main" val="0"/>
              </a:ext>
            </a:extLst>
          </a:blip>
          <a:srcRect t="14590" b="37234"/>
          <a:stretch/>
        </p:blipFill>
        <p:spPr bwMode="auto">
          <a:xfrm>
            <a:off x="3895729" y="1576390"/>
            <a:ext cx="1666875" cy="557212"/>
          </a:xfrm>
          <a:prstGeom prst="rect">
            <a:avLst/>
          </a:prstGeom>
          <a:solidFill>
            <a:srgbClr val="FFFFFF"/>
          </a:solidFill>
          <a:ln w="9525">
            <a:solidFill>
              <a:schemeClr val="bg1">
                <a:lumMod val="75000"/>
              </a:schemeClr>
            </a:solidFill>
            <a:miter lim="800000"/>
            <a:headEnd/>
            <a:tailEnd/>
          </a:ln>
          <a:effectLst>
            <a:outerShdw blurRad="50800" dist="38100" dir="5400000" algn="t" rotWithShape="0">
              <a:prstClr val="black">
                <a:alpha val="40000"/>
              </a:prstClr>
            </a:outerShdw>
          </a:effectLst>
        </p:spPr>
      </p:pic>
      <p:pic>
        <p:nvPicPr>
          <p:cNvPr id="10" name="Picture 9" descr="pydml.png"/>
          <p:cNvPicPr>
            <a:picLocks noChangeAspect="1"/>
          </p:cNvPicPr>
          <p:nvPr/>
        </p:nvPicPr>
        <p:blipFill rotWithShape="1">
          <a:blip r:embed="rId3">
            <a:alphaModFix amt="65000"/>
            <a:extLst>
              <a:ext uri="{28A0092B-C50C-407E-A947-70E740481C1C}">
                <a14:useLocalDpi xmlns:a14="http://schemas.microsoft.com/office/drawing/2010/main" val="0"/>
              </a:ext>
            </a:extLst>
          </a:blip>
          <a:srcRect r="4784" b="40578"/>
          <a:stretch/>
        </p:blipFill>
        <p:spPr>
          <a:xfrm>
            <a:off x="5624513" y="1576390"/>
            <a:ext cx="1536700" cy="557212"/>
          </a:xfrm>
          <a:prstGeom prst="rect">
            <a:avLst/>
          </a:prstGeom>
          <a:solidFill>
            <a:srgbClr val="FFFFFF"/>
          </a:solidFill>
          <a:ln>
            <a:solidFill>
              <a:srgbClr val="BFBFBF"/>
            </a:solidFill>
          </a:ln>
          <a:effectLst>
            <a:outerShdw blurRad="50800" dist="38100" dir="5400000" algn="t" rotWithShape="0">
              <a:prstClr val="black">
                <a:alpha val="40000"/>
              </a:prstClr>
            </a:outerShdw>
          </a:effectLst>
        </p:spPr>
      </p:pic>
      <p:pic>
        <p:nvPicPr>
          <p:cNvPr id="11" name="Picture 10" descr="20121119054955!SPSS_Modeler_Sample_Stream.png"/>
          <p:cNvPicPr>
            <a:picLocks noChangeAspect="1"/>
          </p:cNvPicPr>
          <p:nvPr/>
        </p:nvPicPr>
        <p:blipFill rotWithShape="1">
          <a:blip r:embed="rId4">
            <a:alphaModFix amt="65000"/>
            <a:extLst>
              <a:ext uri="{28A0092B-C50C-407E-A947-70E740481C1C}">
                <a14:useLocalDpi xmlns:a14="http://schemas.microsoft.com/office/drawing/2010/main" val="0"/>
              </a:ext>
            </a:extLst>
          </a:blip>
          <a:srcRect b="40900"/>
          <a:stretch/>
        </p:blipFill>
        <p:spPr>
          <a:xfrm>
            <a:off x="7239000" y="1576390"/>
            <a:ext cx="1614488" cy="557212"/>
          </a:xfrm>
          <a:prstGeom prst="rect">
            <a:avLst/>
          </a:prstGeom>
          <a:solidFill>
            <a:srgbClr val="FFFFFF"/>
          </a:solidFill>
          <a:ln>
            <a:solidFill>
              <a:srgbClr val="BFBFBF"/>
            </a:solidFill>
          </a:ln>
          <a:effectLst>
            <a:outerShdw blurRad="50800" dist="38100" dir="5400000" algn="t" rotWithShape="0">
              <a:prstClr val="black">
                <a:alpha val="40000"/>
              </a:prstClr>
            </a:outerShdw>
          </a:effectLst>
        </p:spPr>
      </p:pic>
      <p:sp>
        <p:nvSpPr>
          <p:cNvPr id="15" name="Rectangle 14"/>
          <p:cNvSpPr/>
          <p:nvPr/>
        </p:nvSpPr>
        <p:spPr>
          <a:xfrm>
            <a:off x="3886200" y="2514600"/>
            <a:ext cx="4953000" cy="990600"/>
          </a:xfrm>
          <a:prstGeom prst="rect">
            <a:avLst/>
          </a:prstGeom>
        </p:spPr>
        <p:style>
          <a:lnRef idx="1">
            <a:schemeClr val="dk1"/>
          </a:lnRef>
          <a:fillRef idx="2">
            <a:schemeClr val="dk1"/>
          </a:fillRef>
          <a:effectRef idx="1">
            <a:schemeClr val="dk1"/>
          </a:effectRef>
          <a:fontRef idx="minor">
            <a:schemeClr val="dk1"/>
          </a:fontRef>
        </p:style>
        <p:txBody>
          <a:bodyPr/>
          <a:lstStyle/>
          <a:p>
            <a:pPr>
              <a:defRPr/>
            </a:pPr>
            <a:r>
              <a:rPr lang="en-US" sz="1600" b="1" dirty="0">
                <a:latin typeface="Arial"/>
                <a:cs typeface="Arial"/>
              </a:rPr>
              <a:t>High-Level Operations (HOPs)</a:t>
            </a:r>
          </a:p>
        </p:txBody>
      </p:sp>
      <p:sp>
        <p:nvSpPr>
          <p:cNvPr id="47113" name="TextBox 16"/>
          <p:cNvSpPr txBox="1">
            <a:spLocks noChangeArrowheads="1"/>
          </p:cNvSpPr>
          <p:nvPr/>
        </p:nvSpPr>
        <p:spPr bwMode="auto">
          <a:xfrm>
            <a:off x="3962400" y="2844802"/>
            <a:ext cx="4648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Clr>
                <a:schemeClr val="tx2"/>
              </a:buClr>
            </a:pPr>
            <a:r>
              <a:rPr lang="en-US" sz="1600" i="1" dirty="0">
                <a:latin typeface="Arial"/>
                <a:cs typeface="Arial"/>
              </a:rPr>
              <a:t>General representation of statements in the data analysis language</a:t>
            </a:r>
          </a:p>
        </p:txBody>
      </p:sp>
      <p:sp>
        <p:nvSpPr>
          <p:cNvPr id="18" name="Rectangle 17"/>
          <p:cNvSpPr/>
          <p:nvPr/>
        </p:nvSpPr>
        <p:spPr>
          <a:xfrm>
            <a:off x="3886200" y="3657600"/>
            <a:ext cx="4953000" cy="990600"/>
          </a:xfrm>
          <a:prstGeom prst="rect">
            <a:avLst/>
          </a:prstGeom>
        </p:spPr>
        <p:style>
          <a:lnRef idx="1">
            <a:schemeClr val="dk1"/>
          </a:lnRef>
          <a:fillRef idx="2">
            <a:schemeClr val="dk1"/>
          </a:fillRef>
          <a:effectRef idx="1">
            <a:schemeClr val="dk1"/>
          </a:effectRef>
          <a:fontRef idx="minor">
            <a:schemeClr val="dk1"/>
          </a:fontRef>
        </p:style>
        <p:txBody>
          <a:bodyPr/>
          <a:lstStyle/>
          <a:p>
            <a:pPr>
              <a:defRPr/>
            </a:pPr>
            <a:r>
              <a:rPr lang="en-US" sz="1600" b="1" dirty="0">
                <a:latin typeface="Arial"/>
                <a:cs typeface="Arial"/>
              </a:rPr>
              <a:t>Low-Level Operations (LOPs)</a:t>
            </a:r>
          </a:p>
        </p:txBody>
      </p:sp>
      <p:sp>
        <p:nvSpPr>
          <p:cNvPr id="47115" name="TextBox 18"/>
          <p:cNvSpPr txBox="1">
            <a:spLocks noChangeArrowheads="1"/>
          </p:cNvSpPr>
          <p:nvPr/>
        </p:nvSpPr>
        <p:spPr bwMode="auto">
          <a:xfrm>
            <a:off x="3962400" y="3962400"/>
            <a:ext cx="4648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Clr>
                <a:schemeClr val="tx2"/>
              </a:buClr>
            </a:pPr>
            <a:r>
              <a:rPr lang="en-US" sz="1600" i="1" dirty="0">
                <a:latin typeface="Arial"/>
                <a:cs typeface="Arial"/>
              </a:rPr>
              <a:t>General representation of operations in the runtime framework </a:t>
            </a:r>
          </a:p>
        </p:txBody>
      </p:sp>
      <p:sp>
        <p:nvSpPr>
          <p:cNvPr id="47116" name="TextBox 19"/>
          <p:cNvSpPr txBox="1">
            <a:spLocks noChangeArrowheads="1"/>
          </p:cNvSpPr>
          <p:nvPr/>
        </p:nvSpPr>
        <p:spPr bwMode="auto">
          <a:xfrm>
            <a:off x="50216" y="1600200"/>
            <a:ext cx="3677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buClr>
                <a:schemeClr val="tx2"/>
              </a:buClr>
            </a:pPr>
            <a:r>
              <a:rPr lang="en-US" sz="2000" dirty="0" smtClean="0">
                <a:latin typeface="Arial"/>
                <a:cs typeface="Arial"/>
              </a:rPr>
              <a:t>High-level language front-ends</a:t>
            </a:r>
            <a:endParaRPr lang="en-US" sz="2000" dirty="0">
              <a:latin typeface="Arial"/>
              <a:cs typeface="Arial"/>
            </a:endParaRPr>
          </a:p>
        </p:txBody>
      </p:sp>
      <p:pic>
        <p:nvPicPr>
          <p:cNvPr id="47117"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257803"/>
            <a:ext cx="762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4" y="5105400"/>
            <a:ext cx="6143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9" name="Group 30"/>
          <p:cNvGrpSpPr>
            <a:grpSpLocks/>
          </p:cNvGrpSpPr>
          <p:nvPr/>
        </p:nvGrpSpPr>
        <p:grpSpPr bwMode="auto">
          <a:xfrm>
            <a:off x="7543800" y="5029200"/>
            <a:ext cx="1231900" cy="1066800"/>
            <a:chOff x="5534267" y="3886120"/>
            <a:chExt cx="1443761" cy="1250074"/>
          </a:xfrm>
        </p:grpSpPr>
        <p:pic>
          <p:nvPicPr>
            <p:cNvPr id="47129"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9815" y="3886120"/>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3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07041" y="3914394"/>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4267" y="3942668"/>
              <a:ext cx="698213" cy="1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Down Arrow 38"/>
          <p:cNvSpPr/>
          <p:nvPr/>
        </p:nvSpPr>
        <p:spPr>
          <a:xfrm>
            <a:off x="4572000" y="2209800"/>
            <a:ext cx="304800" cy="304800"/>
          </a:xfrm>
          <a:prstGeom prst="downArrow">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Down Arrow 43"/>
          <p:cNvSpPr/>
          <p:nvPr/>
        </p:nvSpPr>
        <p:spPr>
          <a:xfrm>
            <a:off x="6248400" y="2209800"/>
            <a:ext cx="304800" cy="304800"/>
          </a:xfrm>
          <a:prstGeom prst="downArrow">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Down Arrow 44"/>
          <p:cNvSpPr/>
          <p:nvPr/>
        </p:nvSpPr>
        <p:spPr>
          <a:xfrm>
            <a:off x="7848600" y="2209800"/>
            <a:ext cx="304800" cy="304800"/>
          </a:xfrm>
          <a:prstGeom prst="downArrow">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Down Arrow 48"/>
          <p:cNvSpPr/>
          <p:nvPr/>
        </p:nvSpPr>
        <p:spPr>
          <a:xfrm>
            <a:off x="6248400" y="3429000"/>
            <a:ext cx="304800" cy="304800"/>
          </a:xfrm>
          <a:prstGeom prst="downArrow">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Down Arrow 49"/>
          <p:cNvSpPr/>
          <p:nvPr/>
        </p:nvSpPr>
        <p:spPr>
          <a:xfrm>
            <a:off x="4648200" y="4648200"/>
            <a:ext cx="304800" cy="304800"/>
          </a:xfrm>
          <a:prstGeom prst="downArrow">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Down Arrow 51"/>
          <p:cNvSpPr/>
          <p:nvPr/>
        </p:nvSpPr>
        <p:spPr>
          <a:xfrm>
            <a:off x="6248400" y="4648200"/>
            <a:ext cx="304800" cy="304800"/>
          </a:xfrm>
          <a:prstGeom prst="downArrow">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Down Arrow 52"/>
          <p:cNvSpPr/>
          <p:nvPr/>
        </p:nvSpPr>
        <p:spPr>
          <a:xfrm>
            <a:off x="8001000" y="4648200"/>
            <a:ext cx="304800" cy="304800"/>
          </a:xfrm>
          <a:prstGeom prst="downArrow">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27" name="TextBox 53"/>
          <p:cNvSpPr txBox="1">
            <a:spLocks noChangeArrowheads="1"/>
          </p:cNvSpPr>
          <p:nvPr/>
        </p:nvSpPr>
        <p:spPr bwMode="auto">
          <a:xfrm>
            <a:off x="810792" y="5257800"/>
            <a:ext cx="22376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buClr>
                <a:schemeClr val="tx2"/>
              </a:buClr>
            </a:pPr>
            <a:r>
              <a:rPr lang="en-US" sz="2000" dirty="0">
                <a:latin typeface="Arial"/>
                <a:cs typeface="Arial"/>
              </a:rPr>
              <a:t>Multiple execution</a:t>
            </a:r>
            <a:br>
              <a:rPr lang="en-US" sz="2000" dirty="0">
                <a:latin typeface="Arial"/>
                <a:cs typeface="Arial"/>
              </a:rPr>
            </a:br>
            <a:r>
              <a:rPr lang="en-US" sz="2000" dirty="0">
                <a:latin typeface="Arial"/>
                <a:cs typeface="Arial"/>
              </a:rPr>
              <a:t>environments</a:t>
            </a:r>
          </a:p>
        </p:txBody>
      </p:sp>
      <p:sp>
        <p:nvSpPr>
          <p:cNvPr id="55" name="Down Arrow 54"/>
          <p:cNvSpPr/>
          <p:nvPr/>
        </p:nvSpPr>
        <p:spPr>
          <a:xfrm>
            <a:off x="539552" y="2209800"/>
            <a:ext cx="2734072" cy="3048000"/>
          </a:xfrm>
          <a:prstGeom prst="downArrow">
            <a:avLst>
              <a:gd name="adj1" fmla="val 50000"/>
              <a:gd name="adj2" fmla="val 40961"/>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800" b="1" dirty="0">
                <a:solidFill>
                  <a:schemeClr val="tx1"/>
                </a:solidFill>
                <a:latin typeface="Arial"/>
                <a:cs typeface="Arial"/>
              </a:rPr>
              <a:t>Cost</a:t>
            </a:r>
          </a:p>
          <a:p>
            <a:pPr algn="ctr">
              <a:defRPr/>
            </a:pPr>
            <a:r>
              <a:rPr lang="en-US" sz="1800" b="1" dirty="0">
                <a:solidFill>
                  <a:schemeClr val="tx1"/>
                </a:solidFill>
                <a:latin typeface="Arial"/>
                <a:cs typeface="Arial"/>
              </a:rPr>
              <a:t>Based</a:t>
            </a:r>
            <a:br>
              <a:rPr lang="en-US" sz="1800" b="1" dirty="0">
                <a:solidFill>
                  <a:schemeClr val="tx1"/>
                </a:solidFill>
                <a:latin typeface="Arial"/>
                <a:cs typeface="Arial"/>
              </a:rPr>
            </a:br>
            <a:r>
              <a:rPr lang="en-US" sz="1800" b="1" dirty="0">
                <a:solidFill>
                  <a:schemeClr val="tx1"/>
                </a:solidFill>
                <a:latin typeface="Arial"/>
                <a:cs typeface="Arial"/>
              </a:rPr>
              <a:t>Optimizer</a:t>
            </a:r>
          </a:p>
        </p:txBody>
      </p:sp>
    </p:spTree>
    <p:extLst>
      <p:ext uri="{BB962C8B-B14F-4D97-AF65-F5344CB8AC3E}">
        <p14:creationId xmlns:p14="http://schemas.microsoft.com/office/powerpoint/2010/main" val="384935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2952"/>
            <a:ext cx="5995218" cy="1143000"/>
          </a:xfrm>
        </p:spPr>
        <p:txBody>
          <a:bodyPr>
            <a:noAutofit/>
          </a:bodyPr>
          <a:lstStyle/>
          <a:p>
            <a:pPr defTabSz="761953">
              <a:tabLst>
                <a:tab pos="0" algn="l"/>
                <a:tab pos="380976" algn="l"/>
                <a:tab pos="761953" algn="l"/>
                <a:tab pos="1142929" algn="l"/>
                <a:tab pos="1523906" algn="l"/>
                <a:tab pos="1904882" algn="l"/>
                <a:tab pos="2285859" algn="l"/>
                <a:tab pos="2666834" algn="l"/>
                <a:tab pos="3047811" algn="l"/>
                <a:tab pos="3428787" algn="l"/>
                <a:tab pos="3809764" algn="l"/>
                <a:tab pos="4190740" algn="l"/>
                <a:tab pos="4571716" algn="l"/>
                <a:tab pos="4952693" algn="l"/>
                <a:tab pos="5333669" algn="l"/>
                <a:tab pos="5714646" algn="l"/>
                <a:tab pos="6095622" algn="l"/>
                <a:tab pos="6476598" algn="l"/>
                <a:tab pos="6857575" algn="l"/>
                <a:tab pos="7238551" algn="l"/>
                <a:tab pos="7619528" algn="l"/>
              </a:tabLst>
            </a:pPr>
            <a:r>
              <a:rPr lang="en-US" sz="2333" b="1" dirty="0"/>
              <a:t>Spark Technology Center </a:t>
            </a:r>
            <a:r>
              <a:rPr lang="en-US" sz="1667" dirty="0"/>
              <a:t/>
            </a:r>
            <a:br>
              <a:rPr lang="en-US" sz="1667" dirty="0"/>
            </a:br>
            <a:endParaRPr lang="en-US" sz="2083" dirty="0"/>
          </a:p>
        </p:txBody>
      </p:sp>
      <p:pic>
        <p:nvPicPr>
          <p:cNvPr id="5" name="pasted-image.pdf"/>
          <p:cNvPicPr/>
          <p:nvPr/>
        </p:nvPicPr>
        <p:blipFill>
          <a:blip r:embed="rId3">
            <a:extLst/>
          </a:blip>
          <a:stretch>
            <a:fillRect/>
          </a:stretch>
        </p:blipFill>
        <p:spPr>
          <a:xfrm>
            <a:off x="281636" y="2544834"/>
            <a:ext cx="3252446" cy="3363577"/>
          </a:xfrm>
          <a:prstGeom prst="rect">
            <a:avLst/>
          </a:prstGeom>
          <a:ln w="12700">
            <a:miter lim="400000"/>
          </a:ln>
        </p:spPr>
      </p:pic>
      <p:sp>
        <p:nvSpPr>
          <p:cNvPr id="6" name="Shape 316"/>
          <p:cNvSpPr/>
          <p:nvPr/>
        </p:nvSpPr>
        <p:spPr>
          <a:xfrm>
            <a:off x="4057618" y="2660822"/>
            <a:ext cx="3638582" cy="589905"/>
          </a:xfrm>
          <a:prstGeom prst="rect">
            <a:avLst/>
          </a:prstGeom>
          <a:ln w="12700">
            <a:miter lim="400000"/>
          </a:ln>
          <a:extLst>
            <a:ext uri="{C572A759-6A51-4108-AA02-DFA0A04FC94B}">
              <ma14:wrappingTextBoxFlag xmlns:ma14="http://schemas.microsoft.com/office/mac/drawingml/2011/main" val="1"/>
            </a:ext>
          </a:extLst>
        </p:spPr>
        <p:txBody>
          <a:bodyPr wrap="square" lIns="17780" tIns="17780" rIns="17780" bIns="17780" anchor="ctr">
            <a:spAutoFit/>
          </a:bodyPr>
          <a:lstStyle/>
          <a:p>
            <a:pPr lvl="0" algn="l">
              <a:defRPr sz="1800"/>
            </a:pPr>
            <a:r>
              <a:rPr b="1" dirty="0">
                <a:solidFill>
                  <a:srgbClr val="323C3C"/>
                </a:solidFill>
                <a:latin typeface=""/>
                <a:ea typeface="Helvetica Neue Medium"/>
                <a:cs typeface=""/>
                <a:sym typeface="Helvetica Neue Medium"/>
              </a:rPr>
              <a:t>IBM</a:t>
            </a:r>
            <a:r>
              <a:rPr b="1" dirty="0">
                <a:solidFill>
                  <a:srgbClr val="323C3C"/>
                </a:solidFill>
                <a:latin typeface=""/>
                <a:ea typeface="Helvetica Neue"/>
                <a:cs typeface=""/>
                <a:sym typeface="Helvetica Neue"/>
              </a:rPr>
              <a:t> </a:t>
            </a:r>
            <a:r>
              <a:rPr b="1" dirty="0">
                <a:solidFill>
                  <a:srgbClr val="323C3C"/>
                </a:solidFill>
                <a:latin typeface=""/>
                <a:ea typeface="Helvetica Neue Light"/>
                <a:cs typeface=""/>
                <a:sym typeface="Helvetica Neue Light"/>
              </a:rPr>
              <a:t>Spark Technology Center</a:t>
            </a:r>
            <a:endParaRPr lang="en-US" b="1" dirty="0">
              <a:solidFill>
                <a:srgbClr val="323C3C"/>
              </a:solidFill>
              <a:latin typeface=""/>
              <a:ea typeface="Helvetica Neue Light"/>
              <a:cs typeface=""/>
              <a:sym typeface="Helvetica Neue Light"/>
            </a:endParaRPr>
          </a:p>
          <a:p>
            <a:pPr lvl="0">
              <a:defRPr sz="1800"/>
            </a:pPr>
            <a:r>
              <a:rPr lang="en-US" dirty="0">
                <a:solidFill>
                  <a:srgbClr val="323C3C"/>
                </a:solidFill>
                <a:latin typeface=""/>
                <a:ea typeface="Helvetica Neue Light"/>
                <a:cs typeface=""/>
                <a:sym typeface="Helvetica Neue Light"/>
              </a:rPr>
              <a:t>San Francisco</a:t>
            </a:r>
            <a:endParaRPr dirty="0">
              <a:solidFill>
                <a:srgbClr val="323C3C"/>
              </a:solidFill>
              <a:latin typeface=""/>
              <a:ea typeface="Helvetica Neue Light"/>
              <a:cs typeface=""/>
              <a:sym typeface="Helvetica Neue Light"/>
            </a:endParaRPr>
          </a:p>
        </p:txBody>
      </p:sp>
      <p:sp>
        <p:nvSpPr>
          <p:cNvPr id="7" name="Shape 317"/>
          <p:cNvSpPr/>
          <p:nvPr/>
        </p:nvSpPr>
        <p:spPr>
          <a:xfrm>
            <a:off x="3923932" y="3573016"/>
            <a:ext cx="4983413" cy="2434564"/>
          </a:xfrm>
          <a:prstGeom prst="rect">
            <a:avLst/>
          </a:prstGeom>
          <a:ln w="12700">
            <a:miter lim="400000"/>
          </a:ln>
          <a:extLst>
            <a:ext uri="{C572A759-6A51-4108-AA02-DFA0A04FC94B}">
              <ma14:wrappingTextBoxFlag xmlns:ma14="http://schemas.microsoft.com/office/mac/drawingml/2011/main" val="1"/>
            </a:ext>
          </a:extLst>
        </p:spPr>
        <p:txBody>
          <a:bodyPr wrap="none" lIns="17780" tIns="17780" rIns="17780" bIns="17780" anchor="ctr">
            <a:spAutoFit/>
          </a:bodyPr>
          <a:lstStyle/>
          <a:p>
            <a:pPr lvl="0" algn="l">
              <a:defRPr sz="1800"/>
            </a:pPr>
            <a:endParaRPr lang="en-US" sz="1417" dirty="0">
              <a:latin typeface="Helvetica Neue"/>
              <a:ea typeface="Helvetica Neue"/>
              <a:cs typeface="Helvetica Neue"/>
              <a:sym typeface="Helvetica Neue"/>
            </a:endParaRPr>
          </a:p>
          <a:p>
            <a:pPr lvl="0" algn="l">
              <a:defRPr sz="1800"/>
            </a:pPr>
            <a:r>
              <a:rPr lang="en-US" sz="1417" dirty="0">
                <a:latin typeface="Helvetica Neue"/>
                <a:ea typeface="Helvetica Neue"/>
                <a:cs typeface="Helvetica Neue"/>
                <a:sym typeface="Helvetica Neue"/>
              </a:rPr>
              <a:t>Growing pool of contributors </a:t>
            </a:r>
          </a:p>
          <a:p>
            <a:pPr lvl="0" algn="l">
              <a:defRPr sz="1800"/>
            </a:pPr>
            <a:r>
              <a:rPr lang="en-US" sz="1417" dirty="0">
                <a:latin typeface="Helvetica Neue"/>
                <a:ea typeface="Helvetica Neue"/>
                <a:cs typeface="Helvetica Neue"/>
                <a:sym typeface="Helvetica Neue"/>
              </a:rPr>
              <a:t>	</a:t>
            </a:r>
            <a:r>
              <a:rPr lang="en-US" sz="1417" dirty="0" smtClean="0">
                <a:latin typeface="Helvetica Neue"/>
                <a:ea typeface="Helvetica Neue"/>
                <a:cs typeface="Helvetica Neue"/>
                <a:sym typeface="Helvetica Neue"/>
              </a:rPr>
              <a:t>~100 world </a:t>
            </a:r>
            <a:r>
              <a:rPr lang="en-US" sz="1417" dirty="0">
                <a:latin typeface="Helvetica Neue"/>
                <a:ea typeface="Helvetica Neue"/>
                <a:cs typeface="Helvetica Neue"/>
                <a:sym typeface="Helvetica Neue"/>
              </a:rPr>
              <a:t>wide, and </a:t>
            </a:r>
            <a:r>
              <a:rPr lang="en-US" sz="1417" dirty="0" smtClean="0">
                <a:latin typeface="Helvetica Neue"/>
                <a:ea typeface="Helvetica Neue"/>
                <a:cs typeface="Helvetica Neue"/>
                <a:sym typeface="Helvetica Neue"/>
              </a:rPr>
              <a:t>3 </a:t>
            </a:r>
            <a:r>
              <a:rPr lang="en-US" sz="1417" dirty="0">
                <a:latin typeface="Helvetica Neue"/>
                <a:ea typeface="Helvetica Neue"/>
                <a:cs typeface="Helvetica Neue"/>
                <a:sym typeface="Helvetica Neue"/>
              </a:rPr>
              <a:t>committers</a:t>
            </a:r>
          </a:p>
          <a:p>
            <a:pPr lvl="0" algn="l">
              <a:defRPr sz="1800"/>
            </a:pPr>
            <a:endParaRPr lang="en-US" sz="1417" dirty="0">
              <a:latin typeface="Helvetica Neue"/>
              <a:ea typeface="Helvetica Neue"/>
              <a:cs typeface="Helvetica Neue"/>
              <a:sym typeface="Helvetica Neue"/>
            </a:endParaRPr>
          </a:p>
          <a:p>
            <a:pPr lvl="0" algn="l">
              <a:defRPr sz="1800"/>
            </a:pPr>
            <a:r>
              <a:rPr lang="en-US" sz="1417" b="1" dirty="0">
                <a:latin typeface="Helvetica Neue"/>
                <a:ea typeface="Helvetica Neue"/>
                <a:cs typeface="Helvetica Neue"/>
                <a:sym typeface="Helvetica Neue"/>
              </a:rPr>
              <a:t>Apache </a:t>
            </a:r>
            <a:r>
              <a:rPr lang="en-US" sz="1417" b="1" dirty="0" err="1">
                <a:latin typeface="Helvetica Neue"/>
                <a:ea typeface="Helvetica Neue"/>
                <a:cs typeface="Helvetica Neue"/>
                <a:sym typeface="Helvetica Neue"/>
              </a:rPr>
              <a:t>SystemML</a:t>
            </a:r>
            <a:r>
              <a:rPr lang="en-US" sz="1417" b="1" dirty="0">
                <a:latin typeface="Helvetica Neue"/>
                <a:ea typeface="Helvetica Neue"/>
                <a:cs typeface="Helvetica Neue"/>
                <a:sym typeface="Helvetica Neue"/>
              </a:rPr>
              <a:t> </a:t>
            </a:r>
            <a:r>
              <a:rPr lang="en-US" sz="1417" dirty="0">
                <a:latin typeface="Helvetica Neue"/>
                <a:ea typeface="Helvetica Neue"/>
                <a:cs typeface="Helvetica Neue"/>
                <a:sym typeface="Helvetica Neue"/>
              </a:rPr>
              <a:t>now an official Apache Incubator project</a:t>
            </a:r>
          </a:p>
          <a:p>
            <a:pPr lvl="0" algn="l">
              <a:defRPr sz="1800"/>
            </a:pPr>
            <a:endParaRPr lang="en-US" sz="1417" dirty="0">
              <a:latin typeface="Helvetica Neue"/>
              <a:ea typeface="Helvetica Neue"/>
              <a:cs typeface="Helvetica Neue"/>
              <a:sym typeface="Helvetica Neue"/>
            </a:endParaRPr>
          </a:p>
          <a:p>
            <a:pPr lvl="0" algn="l">
              <a:defRPr sz="1800"/>
            </a:pPr>
            <a:r>
              <a:rPr lang="en-US" sz="1417" dirty="0">
                <a:latin typeface="Helvetica Neue"/>
                <a:ea typeface="Helvetica Neue"/>
                <a:cs typeface="Helvetica Neue"/>
                <a:sym typeface="Helvetica Neue"/>
              </a:rPr>
              <a:t>Founding member of </a:t>
            </a:r>
            <a:r>
              <a:rPr lang="en-US" sz="1417" dirty="0" err="1">
                <a:latin typeface="Helvetica Neue"/>
                <a:ea typeface="Helvetica Neue"/>
                <a:cs typeface="Helvetica Neue"/>
                <a:sym typeface="Helvetica Neue"/>
              </a:rPr>
              <a:t>AMPLab</a:t>
            </a:r>
            <a:endParaRPr lang="en-US" sz="1417" dirty="0">
              <a:latin typeface="Helvetica Neue"/>
              <a:ea typeface="Helvetica Neue"/>
              <a:cs typeface="Helvetica Neue"/>
              <a:sym typeface="Helvetica Neue"/>
            </a:endParaRPr>
          </a:p>
          <a:p>
            <a:pPr lvl="0" algn="l">
              <a:defRPr sz="1800"/>
            </a:pPr>
            <a:endParaRPr lang="en-US" sz="1417" dirty="0">
              <a:latin typeface="Helvetica Neue"/>
              <a:ea typeface="Helvetica Neue"/>
              <a:cs typeface="Helvetica Neue"/>
              <a:sym typeface="Helvetica Neue"/>
            </a:endParaRPr>
          </a:p>
          <a:p>
            <a:pPr lvl="0" algn="l">
              <a:defRPr sz="1800"/>
            </a:pPr>
            <a:r>
              <a:rPr lang="en-US" sz="1417" dirty="0">
                <a:latin typeface="Helvetica Neue"/>
                <a:ea typeface="Helvetica Neue"/>
                <a:cs typeface="Helvetica Neue"/>
                <a:sym typeface="Helvetica Neue"/>
              </a:rPr>
              <a:t>Founding member of Scala Center</a:t>
            </a:r>
          </a:p>
          <a:p>
            <a:pPr lvl="0" algn="l">
              <a:defRPr sz="1800"/>
            </a:pPr>
            <a:endParaRPr lang="en-US" sz="1417" dirty="0">
              <a:latin typeface="Helvetica Neue"/>
              <a:ea typeface="Helvetica Neue"/>
              <a:cs typeface="Helvetica Neue"/>
              <a:sym typeface="Helvetica Neue"/>
            </a:endParaRPr>
          </a:p>
          <a:p>
            <a:pPr lvl="0" algn="l">
              <a:defRPr sz="1800"/>
            </a:pPr>
            <a:r>
              <a:rPr lang="en-US" sz="1417" dirty="0">
                <a:latin typeface="Helvetica Neue"/>
                <a:ea typeface="Helvetica Neue"/>
                <a:cs typeface="Helvetica Neue"/>
                <a:sym typeface="Helvetica Neue"/>
              </a:rPr>
              <a:t>Partnerships in the ecosystem</a:t>
            </a:r>
          </a:p>
        </p:txBody>
      </p:sp>
      <p:sp>
        <p:nvSpPr>
          <p:cNvPr id="8" name="Shape 318"/>
          <p:cNvSpPr/>
          <p:nvPr/>
        </p:nvSpPr>
        <p:spPr>
          <a:xfrm>
            <a:off x="4057623" y="3469946"/>
            <a:ext cx="2768923" cy="0"/>
          </a:xfrm>
          <a:prstGeom prst="line">
            <a:avLst/>
          </a:prstGeom>
          <a:ln w="38100">
            <a:solidFill>
              <a:srgbClr val="02B4A0"/>
            </a:solidFill>
            <a:miter lim="400000"/>
          </a:ln>
        </p:spPr>
        <p:txBody>
          <a:bodyPr lIns="0" tIns="0" rIns="0" bIns="0" anchor="ctr"/>
          <a:lstStyle/>
          <a:p>
            <a:pPr lvl="0">
              <a:defRPr sz="3200"/>
            </a:pPr>
            <a:endParaRPr sz="2667"/>
          </a:p>
        </p:txBody>
      </p:sp>
      <p:sp>
        <p:nvSpPr>
          <p:cNvPr id="9" name="Rectangle 2"/>
          <p:cNvSpPr txBox="1">
            <a:spLocks noChangeArrowheads="1"/>
          </p:cNvSpPr>
          <p:nvPr/>
        </p:nvSpPr>
        <p:spPr bwMode="auto">
          <a:xfrm>
            <a:off x="488751" y="676254"/>
            <a:ext cx="7427945" cy="10347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1436" tIns="90718" rIns="181436" bIns="90718" numCol="1" rtlCol="0" anchor="t" anchorCtr="0" compatLnSpc="1">
            <a:prstTxWarp prst="textNoShape">
              <a:avLst/>
            </a:prstTxWarp>
            <a:noAutofit/>
          </a:bodyPr>
          <a:lstStyle>
            <a:lvl1pPr algn="l" defTabSz="1087438" rtl="0" fontAlgn="base">
              <a:spcBef>
                <a:spcPct val="0"/>
              </a:spcBef>
              <a:spcAft>
                <a:spcPct val="0"/>
              </a:spcAft>
              <a:defRPr lang="en-US" sz="8300" kern="1200" dirty="0">
                <a:solidFill>
                  <a:srgbClr val="B80F53"/>
                </a:solidFill>
                <a:latin typeface="HelvNeue Bold for IBM"/>
                <a:ea typeface="HelvNeue Bold for IBM"/>
                <a:cs typeface="HelvNeue Bold for IBM"/>
              </a:defRPr>
            </a:lvl1pPr>
            <a:lvl2pPr algn="l" defTabSz="1087438" rtl="0" fontAlgn="base">
              <a:spcBef>
                <a:spcPct val="0"/>
              </a:spcBef>
              <a:spcAft>
                <a:spcPct val="0"/>
              </a:spcAft>
              <a:defRPr sz="8300">
                <a:solidFill>
                  <a:srgbClr val="B80F53"/>
                </a:solidFill>
                <a:latin typeface="HelvNeue Bold for IBM"/>
                <a:ea typeface="HelvNeue Bold for IBM"/>
                <a:cs typeface="HelvNeue Bold for IBM"/>
              </a:defRPr>
            </a:lvl2pPr>
            <a:lvl3pPr algn="l" defTabSz="1087438" rtl="0" fontAlgn="base">
              <a:spcBef>
                <a:spcPct val="0"/>
              </a:spcBef>
              <a:spcAft>
                <a:spcPct val="0"/>
              </a:spcAft>
              <a:defRPr sz="8300">
                <a:solidFill>
                  <a:srgbClr val="B80F53"/>
                </a:solidFill>
                <a:latin typeface="HelvNeue Bold for IBM"/>
                <a:ea typeface="HelvNeue Bold for IBM"/>
                <a:cs typeface="HelvNeue Bold for IBM"/>
              </a:defRPr>
            </a:lvl3pPr>
            <a:lvl4pPr algn="l" defTabSz="1087438" rtl="0" fontAlgn="base">
              <a:spcBef>
                <a:spcPct val="0"/>
              </a:spcBef>
              <a:spcAft>
                <a:spcPct val="0"/>
              </a:spcAft>
              <a:defRPr sz="8300">
                <a:solidFill>
                  <a:srgbClr val="B80F53"/>
                </a:solidFill>
                <a:latin typeface="HelvNeue Bold for IBM"/>
                <a:ea typeface="HelvNeue Bold for IBM"/>
                <a:cs typeface="HelvNeue Bold for IBM"/>
              </a:defRPr>
            </a:lvl4pPr>
            <a:lvl5pPr algn="l" defTabSz="1087438" rtl="0" fontAlgn="base">
              <a:spcBef>
                <a:spcPct val="0"/>
              </a:spcBef>
              <a:spcAft>
                <a:spcPct val="0"/>
              </a:spcAft>
              <a:defRPr sz="8300">
                <a:solidFill>
                  <a:srgbClr val="B80F53"/>
                </a:solidFill>
                <a:latin typeface="HelvNeue Bold for IBM"/>
                <a:ea typeface="HelvNeue Bold for IBM"/>
                <a:cs typeface="HelvNeue Bold for IBM"/>
              </a:defRPr>
            </a:lvl5pPr>
            <a:lvl6pPr marL="457200" algn="l" defTabSz="1087438" rtl="0" fontAlgn="base">
              <a:spcBef>
                <a:spcPct val="0"/>
              </a:spcBef>
              <a:spcAft>
                <a:spcPct val="0"/>
              </a:spcAft>
              <a:defRPr sz="8300">
                <a:solidFill>
                  <a:srgbClr val="B80F53"/>
                </a:solidFill>
                <a:latin typeface="HelvNeue Bold for IBM"/>
                <a:ea typeface="HelvNeue Bold for IBM"/>
                <a:cs typeface="HelvNeue Bold for IBM"/>
              </a:defRPr>
            </a:lvl6pPr>
            <a:lvl7pPr marL="914400" algn="l" defTabSz="1087438" rtl="0" fontAlgn="base">
              <a:spcBef>
                <a:spcPct val="0"/>
              </a:spcBef>
              <a:spcAft>
                <a:spcPct val="0"/>
              </a:spcAft>
              <a:defRPr sz="8300">
                <a:solidFill>
                  <a:srgbClr val="B80F53"/>
                </a:solidFill>
                <a:latin typeface="HelvNeue Bold for IBM"/>
                <a:ea typeface="HelvNeue Bold for IBM"/>
                <a:cs typeface="HelvNeue Bold for IBM"/>
              </a:defRPr>
            </a:lvl7pPr>
            <a:lvl8pPr marL="1371600" algn="l" defTabSz="1087438" rtl="0" fontAlgn="base">
              <a:spcBef>
                <a:spcPct val="0"/>
              </a:spcBef>
              <a:spcAft>
                <a:spcPct val="0"/>
              </a:spcAft>
              <a:defRPr sz="8300">
                <a:solidFill>
                  <a:srgbClr val="B80F53"/>
                </a:solidFill>
                <a:latin typeface="HelvNeue Bold for IBM"/>
                <a:ea typeface="HelvNeue Bold for IBM"/>
                <a:cs typeface="HelvNeue Bold for IBM"/>
              </a:defRPr>
            </a:lvl8pPr>
            <a:lvl9pPr marL="1828800" algn="l" defTabSz="1087438" rtl="0" fontAlgn="base">
              <a:spcBef>
                <a:spcPct val="0"/>
              </a:spcBef>
              <a:spcAft>
                <a:spcPct val="0"/>
              </a:spcAft>
              <a:defRPr sz="8300">
                <a:solidFill>
                  <a:srgbClr val="B80F53"/>
                </a:solidFill>
                <a:latin typeface="HelvNeue Bold for IBM"/>
                <a:ea typeface="HelvNeue Bold for IBM"/>
                <a:cs typeface="HelvNeue Bold for IBM"/>
              </a:defRPr>
            </a:lvl9pPr>
          </a:lstStyle>
          <a:p>
            <a:pPr defTabSz="906142" hangingPunct="1">
              <a:defRPr/>
            </a:pPr>
            <a:r>
              <a:rPr lang="en-US" altLang="en-US" sz="2667" dirty="0">
                <a:solidFill>
                  <a:srgbClr val="2EACD8"/>
                </a:solidFill>
                <a:latin typeface="+mn-lt"/>
              </a:rPr>
              <a:t>IBM announces major commitment </a:t>
            </a:r>
            <a:br>
              <a:rPr lang="en-US" altLang="en-US" sz="2667" dirty="0">
                <a:solidFill>
                  <a:srgbClr val="2EACD8"/>
                </a:solidFill>
                <a:latin typeface="+mn-lt"/>
              </a:rPr>
            </a:br>
            <a:r>
              <a:rPr lang="en-US" altLang="en-US" sz="2667" dirty="0">
                <a:solidFill>
                  <a:srgbClr val="2EACD8"/>
                </a:solidFill>
                <a:latin typeface="+mn-lt"/>
              </a:rPr>
              <a:t>to advance Apache® Spark™</a:t>
            </a:r>
            <a:endParaRPr lang="en-US" altLang="en-US" sz="2667" baseline="30000" dirty="0">
              <a:solidFill>
                <a:srgbClr val="2EACD8"/>
              </a:solidFill>
              <a:latin typeface="+mn-lt"/>
            </a:endParaRPr>
          </a:p>
        </p:txBody>
      </p:sp>
      <p:sp>
        <p:nvSpPr>
          <p:cNvPr id="10" name="Rectangle 3"/>
          <p:cNvSpPr txBox="1">
            <a:spLocks/>
          </p:cNvSpPr>
          <p:nvPr/>
        </p:nvSpPr>
        <p:spPr bwMode="auto">
          <a:xfrm>
            <a:off x="2072480" y="1627828"/>
            <a:ext cx="6461920" cy="93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1436" tIns="90718" rIns="181436" bIns="90718" numCol="1" anchor="t" anchorCtr="0" compatLnSpc="1">
            <a:prstTxWarp prst="textNoShape">
              <a:avLst/>
            </a:prstTxWarp>
          </a:bodyPr>
          <a:lstStyle>
            <a:lvl1pPr algn="l" defTabSz="1087438" rtl="0" fontAlgn="base">
              <a:lnSpc>
                <a:spcPct val="150000"/>
              </a:lnSpc>
              <a:spcBef>
                <a:spcPct val="20000"/>
              </a:spcBef>
              <a:spcAft>
                <a:spcPct val="0"/>
              </a:spcAft>
              <a:defRPr lang="en-US" sz="2600" kern="1200" dirty="0">
                <a:solidFill>
                  <a:srgbClr val="5A5C5E"/>
                </a:solidFill>
                <a:latin typeface="HelvNeue for IBM Light"/>
                <a:ea typeface="HelvNeue for IBM Light"/>
                <a:cs typeface="HelvNeue for IBM Light"/>
              </a:defRPr>
            </a:lvl1pPr>
            <a:lvl2pPr marL="257175" indent="-247650" algn="l" defTabSz="1087438" rtl="0" fontAlgn="base">
              <a:lnSpc>
                <a:spcPct val="150000"/>
              </a:lnSpc>
              <a:spcBef>
                <a:spcPct val="20000"/>
              </a:spcBef>
              <a:spcAft>
                <a:spcPct val="0"/>
              </a:spcAft>
              <a:buClr>
                <a:srgbClr val="E52C2C"/>
              </a:buClr>
              <a:buSzPct val="100000"/>
              <a:buFont typeface="Lucida Grande"/>
              <a:buChar char="•"/>
              <a:defRPr lang="en-US" sz="2600" b="1" kern="1200" dirty="0">
                <a:solidFill>
                  <a:srgbClr val="4D4D5E"/>
                </a:solidFill>
                <a:latin typeface="HelvNeue for IBM"/>
                <a:ea typeface="HelvNeue for IBM"/>
                <a:cs typeface="HelvNeue for IBM"/>
              </a:defRPr>
            </a:lvl2pPr>
            <a:lvl3pPr marL="476250" indent="-207963" algn="l" defTabSz="1087438" rtl="0" fontAlgn="base">
              <a:lnSpc>
                <a:spcPct val="150000"/>
              </a:lnSpc>
              <a:spcBef>
                <a:spcPct val="20000"/>
              </a:spcBef>
              <a:spcAft>
                <a:spcPct val="0"/>
              </a:spcAft>
              <a:buClr>
                <a:srgbClr val="E52C2C"/>
              </a:buClr>
              <a:buFont typeface="Lucida Grande"/>
              <a:buChar char="–"/>
              <a:defRPr lang="en-US" sz="2600" b="1" kern="1200" dirty="0">
                <a:solidFill>
                  <a:srgbClr val="4D4D5E"/>
                </a:solidFill>
                <a:latin typeface="HelvNeue for IBM"/>
                <a:ea typeface="HelvNeue for IBM"/>
                <a:cs typeface="HelvNeue for IBM"/>
              </a:defRPr>
            </a:lvl3pPr>
            <a:lvl4pPr marL="677863" indent="-142875" algn="l" defTabSz="1087438" rtl="0" fontAlgn="base">
              <a:lnSpc>
                <a:spcPct val="150000"/>
              </a:lnSpc>
              <a:spcBef>
                <a:spcPct val="20000"/>
              </a:spcBef>
              <a:spcAft>
                <a:spcPct val="0"/>
              </a:spcAft>
              <a:buClr>
                <a:srgbClr val="E52C2C"/>
              </a:buClr>
              <a:buFont typeface="Arial" panose="020B0604020202020204" pitchFamily="34" charset="0"/>
              <a:buChar char="•"/>
              <a:defRPr lang="en-US" sz="2600" b="1" kern="1200" dirty="0">
                <a:solidFill>
                  <a:srgbClr val="4D4D5E"/>
                </a:solidFill>
                <a:latin typeface="HelvNeue for IBM"/>
                <a:ea typeface="HelvNeue for IBM"/>
                <a:cs typeface="HelvNeue for IBM"/>
              </a:defRPr>
            </a:lvl4pPr>
            <a:lvl5pPr marL="4352925" algn="l" defTabSz="1087438" rtl="0" fontAlgn="base">
              <a:spcBef>
                <a:spcPct val="20000"/>
              </a:spcBef>
              <a:spcAft>
                <a:spcPct val="0"/>
              </a:spcAft>
              <a:defRPr lang="en-US" sz="2600" b="1" kern="1200" dirty="0">
                <a:solidFill>
                  <a:srgbClr val="5A5C5E"/>
                </a:solidFill>
                <a:latin typeface="HelvNeue for IBM"/>
                <a:ea typeface="HelvNeue for IBM"/>
                <a:cs typeface="HelvNeue for IBM"/>
              </a:defRPr>
            </a:lvl5pPr>
            <a:lvl6pPr marL="5986915" indent="-544265" algn="l" defTabSz="1088530" rtl="0" eaLnBrk="1" latinLnBrk="0" hangingPunct="1">
              <a:spcBef>
                <a:spcPct val="20000"/>
              </a:spcBef>
              <a:buFont typeface="Arial"/>
              <a:buChar char="•"/>
              <a:defRPr sz="4800" kern="1200">
                <a:solidFill>
                  <a:schemeClr val="tx1"/>
                </a:solidFill>
                <a:latin typeface="+mn-lt"/>
                <a:ea typeface="+mn-ea"/>
                <a:cs typeface="+mn-cs"/>
              </a:defRPr>
            </a:lvl6pPr>
            <a:lvl7pPr marL="7075445" indent="-544265" algn="l" defTabSz="1088530" rtl="0" eaLnBrk="1" latinLnBrk="0" hangingPunct="1">
              <a:spcBef>
                <a:spcPct val="20000"/>
              </a:spcBef>
              <a:buFont typeface="Arial"/>
              <a:buChar char="•"/>
              <a:defRPr sz="4800" kern="1200">
                <a:solidFill>
                  <a:schemeClr val="tx1"/>
                </a:solidFill>
                <a:latin typeface="+mn-lt"/>
                <a:ea typeface="+mn-ea"/>
                <a:cs typeface="+mn-cs"/>
              </a:defRPr>
            </a:lvl7pPr>
            <a:lvl8pPr marL="8163976" indent="-544265" algn="l" defTabSz="1088530" rtl="0" eaLnBrk="1" latinLnBrk="0" hangingPunct="1">
              <a:spcBef>
                <a:spcPct val="20000"/>
              </a:spcBef>
              <a:buFont typeface="Arial"/>
              <a:buChar char="•"/>
              <a:defRPr sz="4800" kern="1200">
                <a:solidFill>
                  <a:schemeClr val="tx1"/>
                </a:solidFill>
                <a:latin typeface="+mn-lt"/>
                <a:ea typeface="+mn-ea"/>
                <a:cs typeface="+mn-cs"/>
              </a:defRPr>
            </a:lvl8pPr>
            <a:lvl9pPr marL="9252506" indent="-544265" algn="l" defTabSz="1088530" rtl="0" eaLnBrk="1" latinLnBrk="0" hangingPunct="1">
              <a:spcBef>
                <a:spcPct val="20000"/>
              </a:spcBef>
              <a:buFont typeface="Arial"/>
              <a:buChar char="•"/>
              <a:defRPr sz="4800" kern="1200">
                <a:solidFill>
                  <a:schemeClr val="tx1"/>
                </a:solidFill>
                <a:latin typeface="+mn-lt"/>
                <a:ea typeface="+mn-ea"/>
                <a:cs typeface="+mn-cs"/>
              </a:defRPr>
            </a:lvl9pPr>
          </a:lstStyle>
          <a:p>
            <a:pPr marL="412724" indent="-412724">
              <a:lnSpc>
                <a:spcPct val="100000"/>
              </a:lnSpc>
              <a:defRPr/>
            </a:pPr>
            <a:r>
              <a:rPr lang="en-US" altLang="en-US" sz="1800" dirty="0">
                <a:solidFill>
                  <a:srgbClr val="000000"/>
                </a:solidFill>
                <a:latin typeface="+mn-lt"/>
              </a:rPr>
              <a:t>…the most significant open source project of the next decade.</a:t>
            </a:r>
          </a:p>
        </p:txBody>
      </p:sp>
      <p:pic>
        <p:nvPicPr>
          <p:cNvPr id="11" name="Picture 10"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116635"/>
            <a:ext cx="2195736" cy="1644683"/>
          </a:xfrm>
          <a:prstGeom prst="rect">
            <a:avLst/>
          </a:prstGeom>
        </p:spPr>
      </p:pic>
    </p:spTree>
    <p:extLst>
      <p:ext uri="{BB962C8B-B14F-4D97-AF65-F5344CB8AC3E}">
        <p14:creationId xmlns:p14="http://schemas.microsoft.com/office/powerpoint/2010/main" val="12736022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
          <p:cNvSpPr txBox="1">
            <a:spLocks/>
          </p:cNvSpPr>
          <p:nvPr/>
        </p:nvSpPr>
        <p:spPr>
          <a:xfrm>
            <a:off x="1907704" y="980728"/>
            <a:ext cx="7128792" cy="720080"/>
          </a:xfrm>
          <a:prstGeom prst="rect">
            <a:avLst/>
          </a:prstGeom>
        </p:spPr>
        <p:txBody>
          <a:bodyPr vert="horz" lIns="91446" tIns="45723" rIns="91446" bIns="45723" rtlCol="0">
            <a:noAutofit/>
          </a:bodyPr>
          <a:lstStyle>
            <a:lvl1pPr marL="0" indent="0" algn="l" defTabSz="457183" rtl="0" eaLnBrk="1" latinLnBrk="0" hangingPunct="1">
              <a:lnSpc>
                <a:spcPct val="110000"/>
              </a:lnSpc>
              <a:spcBef>
                <a:spcPts val="600"/>
              </a:spcBef>
              <a:buFontTx/>
              <a:buNone/>
              <a:defRPr lang="en-US" sz="2000" b="0" i="0" kern="1200" dirty="0" smtClean="0">
                <a:solidFill>
                  <a:srgbClr val="5A5C5E"/>
                </a:solidFill>
                <a:latin typeface="Arial"/>
                <a:ea typeface="+mn-ea"/>
                <a:cs typeface="Arial"/>
              </a:defRPr>
            </a:lvl1pPr>
            <a:lvl2pPr marL="344488" indent="-177800" algn="l" defTabSz="457183" rtl="0" eaLnBrk="1" latinLnBrk="0" hangingPunct="1">
              <a:lnSpc>
                <a:spcPct val="110000"/>
              </a:lnSpc>
              <a:spcBef>
                <a:spcPts val="0"/>
              </a:spcBef>
              <a:spcAft>
                <a:spcPts val="100"/>
              </a:spcAft>
              <a:buClr>
                <a:srgbClr val="E52C2C"/>
              </a:buClr>
              <a:buSzPct val="100000"/>
              <a:buFont typeface="Lucida Grande"/>
              <a:buChar char="•"/>
              <a:defRPr lang="en-US" sz="1700" b="0" i="0" kern="1200">
                <a:solidFill>
                  <a:srgbClr val="5A5C5E"/>
                </a:solidFill>
                <a:latin typeface="Arial"/>
                <a:ea typeface="+mn-ea"/>
                <a:cs typeface="Arial"/>
              </a:defRPr>
            </a:lvl2pPr>
            <a:lvl3pPr marL="509588" indent="-165100" algn="l" defTabSz="457183" rtl="0" eaLnBrk="1" latinLnBrk="0" hangingPunct="1">
              <a:lnSpc>
                <a:spcPct val="110000"/>
              </a:lnSpc>
              <a:spcBef>
                <a:spcPts val="200"/>
              </a:spcBef>
              <a:spcAft>
                <a:spcPts val="100"/>
              </a:spcAft>
              <a:buClr>
                <a:srgbClr val="E52C2C"/>
              </a:buClr>
              <a:buFont typeface="Lucida Grande"/>
              <a:buChar char="–"/>
              <a:defRPr lang="en-US" sz="1700" b="0" i="0" kern="1200">
                <a:solidFill>
                  <a:srgbClr val="5A5C5E"/>
                </a:solidFill>
                <a:latin typeface="Arial"/>
                <a:ea typeface="+mn-ea"/>
                <a:cs typeface="Arial"/>
              </a:defRPr>
            </a:lvl3pPr>
            <a:lvl4pPr marL="681038" indent="-171450" algn="l" defTabSz="457183" rtl="0" eaLnBrk="1" latinLnBrk="0" hangingPunct="1">
              <a:lnSpc>
                <a:spcPct val="110000"/>
              </a:lnSpc>
              <a:spcBef>
                <a:spcPts val="200"/>
              </a:spcBef>
              <a:spcAft>
                <a:spcPts val="100"/>
              </a:spcAft>
              <a:buClr>
                <a:srgbClr val="E52C2C"/>
              </a:buClr>
              <a:buFont typeface="Arial"/>
              <a:buChar char="•"/>
              <a:defRPr lang="en-US" sz="1700" b="0" i="0" kern="1200">
                <a:solidFill>
                  <a:srgbClr val="5A5C5E"/>
                </a:solidFill>
                <a:latin typeface="Arial"/>
                <a:ea typeface="+mn-ea"/>
                <a:cs typeface="Arial"/>
              </a:defRPr>
            </a:lvl4pPr>
            <a:lvl5pPr marL="1827213" indent="-1146175" algn="l" defTabSz="457183" rtl="0" eaLnBrk="1" latinLnBrk="0" hangingPunct="1">
              <a:lnSpc>
                <a:spcPct val="110000"/>
              </a:lnSpc>
              <a:spcBef>
                <a:spcPts val="200"/>
              </a:spcBef>
              <a:spcAft>
                <a:spcPts val="100"/>
              </a:spcAft>
              <a:buFontTx/>
              <a:buNone/>
              <a:defRPr lang="en-US" sz="1700" b="0" i="1" kern="1200">
                <a:solidFill>
                  <a:srgbClr val="5A5C5E"/>
                </a:solidFill>
                <a:latin typeface="Arial"/>
                <a:ea typeface="+mn-ea"/>
                <a:cs typeface="Arial"/>
              </a:defRPr>
            </a:lvl5pPr>
            <a:lvl6pPr marL="2514504" indent="-228591" algn="l" defTabSz="457183" rtl="0" eaLnBrk="1" latinLnBrk="0" hangingPunct="1">
              <a:spcBef>
                <a:spcPct val="20000"/>
              </a:spcBef>
              <a:buFont typeface="Arial"/>
              <a:buChar char="•"/>
              <a:defRPr sz="2000" kern="1200">
                <a:solidFill>
                  <a:schemeClr val="tx1"/>
                </a:solidFill>
                <a:latin typeface="+mn-lt"/>
                <a:ea typeface="+mn-ea"/>
                <a:cs typeface="+mn-cs"/>
              </a:defRPr>
            </a:lvl6pPr>
            <a:lvl7pPr marL="2971687" indent="-228591" algn="l" defTabSz="457183" rtl="0" eaLnBrk="1" latinLnBrk="0" hangingPunct="1">
              <a:spcBef>
                <a:spcPct val="20000"/>
              </a:spcBef>
              <a:buFont typeface="Arial"/>
              <a:buChar char="•"/>
              <a:defRPr sz="2000" kern="1200">
                <a:solidFill>
                  <a:schemeClr val="tx1"/>
                </a:solidFill>
                <a:latin typeface="+mn-lt"/>
                <a:ea typeface="+mn-ea"/>
                <a:cs typeface="+mn-cs"/>
              </a:defRPr>
            </a:lvl7pPr>
            <a:lvl8pPr marL="3428870" indent="-228591" algn="l" defTabSz="457183" rtl="0" eaLnBrk="1" latinLnBrk="0" hangingPunct="1">
              <a:spcBef>
                <a:spcPct val="20000"/>
              </a:spcBef>
              <a:buFont typeface="Arial"/>
              <a:buChar char="•"/>
              <a:defRPr sz="2000" kern="1200">
                <a:solidFill>
                  <a:schemeClr val="tx1"/>
                </a:solidFill>
                <a:latin typeface="+mn-lt"/>
                <a:ea typeface="+mn-ea"/>
                <a:cs typeface="+mn-cs"/>
              </a:defRPr>
            </a:lvl8pPr>
            <a:lvl9pPr marL="3886053" indent="-228591" algn="l" defTabSz="457183" rtl="0" eaLnBrk="1" latinLnBrk="0" hangingPunct="1">
              <a:spcBef>
                <a:spcPct val="20000"/>
              </a:spcBef>
              <a:buFont typeface="Arial"/>
              <a:buChar char="•"/>
              <a:defRPr sz="2000" kern="1200">
                <a:solidFill>
                  <a:schemeClr val="tx1"/>
                </a:solidFill>
                <a:latin typeface="+mn-lt"/>
                <a:ea typeface="+mn-ea"/>
                <a:cs typeface="+mn-cs"/>
              </a:defRPr>
            </a:lvl9pPr>
          </a:lstStyle>
          <a:p>
            <a:r>
              <a:rPr lang="nb-NO" sz="3200" dirty="0" smtClean="0">
                <a:latin typeface="Consolas"/>
                <a:cs typeface="Consolas"/>
              </a:rPr>
              <a:t>t(W) %*% (V/(W%*%H) + epsilon))</a:t>
            </a:r>
          </a:p>
          <a:p>
            <a:endParaRPr lang="nb-NO" dirty="0"/>
          </a:p>
        </p:txBody>
      </p:sp>
      <p:sp>
        <p:nvSpPr>
          <p:cNvPr id="2" name="Content Placeholder 1"/>
          <p:cNvSpPr>
            <a:spLocks noGrp="1"/>
          </p:cNvSpPr>
          <p:nvPr>
            <p:ph idx="1"/>
          </p:nvPr>
        </p:nvSpPr>
        <p:spPr>
          <a:xfrm>
            <a:off x="1907704" y="980728"/>
            <a:ext cx="4896544" cy="720080"/>
          </a:xfrm>
        </p:spPr>
        <p:txBody>
          <a:bodyPr/>
          <a:lstStyle/>
          <a:p>
            <a:r>
              <a:rPr lang="fr-FR" sz="3200" dirty="0" err="1">
                <a:latin typeface="Consolas"/>
                <a:cs typeface="Consolas"/>
              </a:rPr>
              <a:t>t</a:t>
            </a:r>
            <a:r>
              <a:rPr lang="fr-FR" sz="3200" dirty="0">
                <a:latin typeface="Consolas"/>
                <a:cs typeface="Consolas"/>
              </a:rPr>
              <a:t>(W) %*% (V/(W%*%H</a:t>
            </a:r>
            <a:r>
              <a:rPr lang="fr-FR" sz="3200" dirty="0" smtClean="0">
                <a:latin typeface="Consolas"/>
                <a:cs typeface="Consolas"/>
              </a:rPr>
              <a:t>)))</a:t>
            </a:r>
          </a:p>
          <a:p>
            <a:endParaRPr lang="en-US" dirty="0"/>
          </a:p>
        </p:txBody>
      </p:sp>
      <p:sp>
        <p:nvSpPr>
          <p:cNvPr id="3" name="Title 2"/>
          <p:cNvSpPr>
            <a:spLocks noGrp="1"/>
          </p:cNvSpPr>
          <p:nvPr>
            <p:ph type="title"/>
          </p:nvPr>
        </p:nvSpPr>
        <p:spPr/>
        <p:txBody>
          <a:bodyPr/>
          <a:lstStyle/>
          <a:p>
            <a:r>
              <a:rPr lang="en-US" dirty="0" smtClean="0"/>
              <a:t>Example </a:t>
            </a:r>
            <a:r>
              <a:rPr lang="en-US" dirty="0" err="1" smtClean="0"/>
              <a:t>SystemML</a:t>
            </a:r>
            <a:r>
              <a:rPr lang="en-US" dirty="0" smtClean="0"/>
              <a:t> Rewrite: </a:t>
            </a:r>
            <a:r>
              <a:rPr lang="en-US" dirty="0" err="1" smtClean="0">
                <a:latin typeface="American Typewriter"/>
                <a:cs typeface="American Typewriter"/>
              </a:rPr>
              <a:t>wdivmm</a:t>
            </a:r>
            <a:endParaRPr lang="en-US" dirty="0"/>
          </a:p>
        </p:txBody>
      </p:sp>
      <p:grpSp>
        <p:nvGrpSpPr>
          <p:cNvPr id="21" name="Group 20"/>
          <p:cNvGrpSpPr/>
          <p:nvPr/>
        </p:nvGrpSpPr>
        <p:grpSpPr>
          <a:xfrm>
            <a:off x="395536" y="980731"/>
            <a:ext cx="6120680" cy="4466605"/>
            <a:chOff x="395536" y="1772816"/>
            <a:chExt cx="6120680" cy="4466605"/>
          </a:xfrm>
        </p:grpSpPr>
        <p:sp>
          <p:nvSpPr>
            <p:cNvPr id="4" name="Rectangle 3"/>
            <p:cNvSpPr/>
            <p:nvPr/>
          </p:nvSpPr>
          <p:spPr>
            <a:xfrm>
              <a:off x="899592" y="3284984"/>
              <a:ext cx="1872208" cy="18722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V</a:t>
              </a:r>
              <a:endParaRPr lang="en-US" dirty="0">
                <a:latin typeface="Arial"/>
                <a:cs typeface="Arial"/>
              </a:endParaRPr>
            </a:p>
          </p:txBody>
        </p:sp>
        <p:sp>
          <p:nvSpPr>
            <p:cNvPr id="5" name="Rectangle 4"/>
            <p:cNvSpPr/>
            <p:nvPr/>
          </p:nvSpPr>
          <p:spPr>
            <a:xfrm>
              <a:off x="3995936" y="2708920"/>
              <a:ext cx="1872208" cy="423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H</a:t>
              </a:r>
              <a:endParaRPr lang="en-US" dirty="0">
                <a:latin typeface="Arial"/>
                <a:cs typeface="Arial"/>
              </a:endParaRPr>
            </a:p>
          </p:txBody>
        </p:sp>
        <p:sp>
          <p:nvSpPr>
            <p:cNvPr id="6" name="Rectangle 5"/>
            <p:cNvSpPr/>
            <p:nvPr/>
          </p:nvSpPr>
          <p:spPr>
            <a:xfrm rot="16200000">
              <a:off x="2695600" y="4009256"/>
              <a:ext cx="1872208" cy="423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W</a:t>
              </a:r>
            </a:p>
          </p:txBody>
        </p:sp>
        <p:sp>
          <p:nvSpPr>
            <p:cNvPr id="7" name="Rectangle 6"/>
            <p:cNvSpPr/>
            <p:nvPr/>
          </p:nvSpPr>
          <p:spPr>
            <a:xfrm>
              <a:off x="3995936" y="3284984"/>
              <a:ext cx="1872208" cy="1872208"/>
            </a:xfrm>
            <a:prstGeom prst="rect">
              <a:avLst/>
            </a:prstGeom>
            <a:ln>
              <a:prstDash val="dot"/>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lumMod val="75000"/>
                    </a:schemeClr>
                  </a:solidFill>
                  <a:latin typeface="Arial"/>
                  <a:cs typeface="Arial"/>
                </a:rPr>
                <a:t>W × H</a:t>
              </a:r>
              <a:endParaRPr lang="en-US" dirty="0">
                <a:solidFill>
                  <a:schemeClr val="bg1">
                    <a:lumMod val="75000"/>
                  </a:schemeClr>
                </a:solidFill>
                <a:latin typeface="Arial"/>
                <a:cs typeface="Arial"/>
              </a:endParaRPr>
            </a:p>
          </p:txBody>
        </p:sp>
        <p:sp>
          <p:nvSpPr>
            <p:cNvPr id="8" name="TextBox 7"/>
            <p:cNvSpPr txBox="1"/>
            <p:nvPr/>
          </p:nvSpPr>
          <p:spPr>
            <a:xfrm>
              <a:off x="2915816" y="3645024"/>
              <a:ext cx="441146" cy="1107996"/>
            </a:xfrm>
            <a:prstGeom prst="rect">
              <a:avLst/>
            </a:prstGeom>
            <a:noFill/>
          </p:spPr>
          <p:txBody>
            <a:bodyPr wrap="none" rtlCol="0">
              <a:spAutoFit/>
            </a:bodyPr>
            <a:lstStyle/>
            <a:p>
              <a:r>
                <a:rPr lang="en-US" sz="6600" dirty="0" smtClean="0">
                  <a:solidFill>
                    <a:srgbClr val="5A5C5E"/>
                  </a:solidFill>
                  <a:latin typeface="Arial"/>
                  <a:cs typeface="Arial"/>
                </a:rPr>
                <a:t>/</a:t>
              </a:r>
            </a:p>
          </p:txBody>
        </p:sp>
        <p:pic>
          <p:nvPicPr>
            <p:cNvPr id="11" name="Picture 10" descr="par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72816"/>
              <a:ext cx="648072" cy="3674517"/>
            </a:xfrm>
            <a:prstGeom prst="rect">
              <a:avLst/>
            </a:prstGeom>
          </p:spPr>
        </p:pic>
        <p:pic>
          <p:nvPicPr>
            <p:cNvPr id="12" name="Picture 11" descr="pare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868144" y="2564904"/>
              <a:ext cx="648072" cy="3674517"/>
            </a:xfrm>
            <a:prstGeom prst="rect">
              <a:avLst/>
            </a:prstGeom>
          </p:spPr>
        </p:pic>
      </p:grpSp>
      <p:grpSp>
        <p:nvGrpSpPr>
          <p:cNvPr id="20" name="Group 19"/>
          <p:cNvGrpSpPr/>
          <p:nvPr/>
        </p:nvGrpSpPr>
        <p:grpSpPr>
          <a:xfrm>
            <a:off x="1979712" y="4365106"/>
            <a:ext cx="3888432" cy="1008112"/>
            <a:chOff x="1979712" y="5157192"/>
            <a:chExt cx="3888432" cy="1008112"/>
          </a:xfrm>
        </p:grpSpPr>
        <p:sp>
          <p:nvSpPr>
            <p:cNvPr id="13" name="Rectangle 12"/>
            <p:cNvSpPr/>
            <p:nvPr/>
          </p:nvSpPr>
          <p:spPr>
            <a:xfrm>
              <a:off x="1979712" y="5733256"/>
              <a:ext cx="1872208" cy="423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t(W)</a:t>
              </a:r>
              <a:endParaRPr lang="en-US" dirty="0">
                <a:latin typeface="Arial"/>
                <a:cs typeface="Arial"/>
              </a:endParaRPr>
            </a:p>
          </p:txBody>
        </p:sp>
        <p:sp>
          <p:nvSpPr>
            <p:cNvPr id="14" name="Rectangle 13"/>
            <p:cNvSpPr/>
            <p:nvPr/>
          </p:nvSpPr>
          <p:spPr>
            <a:xfrm>
              <a:off x="3995936" y="5733256"/>
              <a:ext cx="1872208" cy="432048"/>
            </a:xfrm>
            <a:prstGeom prst="rect">
              <a:avLst/>
            </a:prstGeom>
            <a:ln>
              <a:prstDash val="dot"/>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err="1">
                  <a:solidFill>
                    <a:srgbClr val="BFBFBF"/>
                  </a:solidFill>
                  <a:latin typeface="Consolas"/>
                  <a:cs typeface="Consolas"/>
                </a:rPr>
                <a:t>t</a:t>
              </a:r>
              <a:r>
                <a:rPr lang="fr-FR" sz="1600" dirty="0">
                  <a:solidFill>
                    <a:srgbClr val="BFBFBF"/>
                  </a:solidFill>
                  <a:latin typeface="Consolas"/>
                  <a:cs typeface="Consolas"/>
                </a:rPr>
                <a:t>(W</a:t>
              </a:r>
              <a:r>
                <a:rPr lang="fr-FR" sz="1600" dirty="0" smtClean="0">
                  <a:solidFill>
                    <a:srgbClr val="BFBFBF"/>
                  </a:solidFill>
                  <a:latin typeface="Consolas"/>
                  <a:cs typeface="Consolas"/>
                </a:rPr>
                <a:t>)</a:t>
              </a:r>
              <a:r>
                <a:rPr lang="en-US" sz="1600" dirty="0" smtClean="0">
                  <a:solidFill>
                    <a:srgbClr val="BFBFBF"/>
                  </a:solidFill>
                  <a:latin typeface="Arial"/>
                  <a:cs typeface="Arial"/>
                </a:rPr>
                <a:t>×</a:t>
              </a:r>
              <a:r>
                <a:rPr lang="fr-FR" sz="1600" dirty="0" smtClean="0">
                  <a:solidFill>
                    <a:srgbClr val="BFBFBF"/>
                  </a:solidFill>
                  <a:latin typeface="Consolas"/>
                  <a:cs typeface="Consolas"/>
                </a:rPr>
                <a:t>(</a:t>
              </a:r>
              <a:r>
                <a:rPr lang="fr-FR" sz="1600" dirty="0">
                  <a:solidFill>
                    <a:srgbClr val="BFBFBF"/>
                  </a:solidFill>
                  <a:latin typeface="Consolas"/>
                  <a:cs typeface="Consolas"/>
                </a:rPr>
                <a:t>V/(</a:t>
              </a:r>
              <a:r>
                <a:rPr lang="fr-FR" sz="1600" dirty="0" smtClean="0">
                  <a:solidFill>
                    <a:srgbClr val="BFBFBF"/>
                  </a:solidFill>
                  <a:latin typeface="Consolas"/>
                  <a:cs typeface="Consolas"/>
                </a:rPr>
                <a:t>W</a:t>
              </a:r>
              <a:r>
                <a:rPr lang="en-US" sz="1600" dirty="0">
                  <a:solidFill>
                    <a:srgbClr val="BFBFBF"/>
                  </a:solidFill>
                  <a:latin typeface="Arial"/>
                  <a:cs typeface="Arial"/>
                </a:rPr>
                <a:t>×</a:t>
              </a:r>
              <a:r>
                <a:rPr lang="fr-FR" sz="1600" dirty="0" smtClean="0">
                  <a:solidFill>
                    <a:srgbClr val="BFBFBF"/>
                  </a:solidFill>
                  <a:latin typeface="Consolas"/>
                  <a:cs typeface="Consolas"/>
                </a:rPr>
                <a:t>H</a:t>
              </a:r>
              <a:r>
                <a:rPr lang="fr-FR" sz="1600" dirty="0">
                  <a:solidFill>
                    <a:srgbClr val="BFBFBF"/>
                  </a:solidFill>
                  <a:latin typeface="Consolas"/>
                  <a:cs typeface="Consolas"/>
                </a:rPr>
                <a:t>))</a:t>
              </a:r>
              <a:r>
                <a:rPr lang="fr-FR" sz="1600" dirty="0" smtClean="0">
                  <a:solidFill>
                    <a:srgbClr val="BFBFBF"/>
                  </a:solidFill>
                  <a:latin typeface="Consolas"/>
                  <a:cs typeface="Consolas"/>
                </a:rPr>
                <a:t>)</a:t>
              </a:r>
              <a:endParaRPr lang="fr-FR" sz="1600" dirty="0">
                <a:solidFill>
                  <a:srgbClr val="BFBFBF"/>
                </a:solidFill>
                <a:latin typeface="Consolas"/>
                <a:cs typeface="Consolas"/>
              </a:endParaRPr>
            </a:p>
          </p:txBody>
        </p:sp>
        <p:sp>
          <p:nvSpPr>
            <p:cNvPr id="16" name="Down Arrow 15"/>
            <p:cNvSpPr/>
            <p:nvPr/>
          </p:nvSpPr>
          <p:spPr>
            <a:xfrm>
              <a:off x="4644008" y="5157192"/>
              <a:ext cx="576064" cy="648072"/>
            </a:xfrm>
            <a:prstGeom prst="down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3200" dirty="0" smtClean="0"/>
                <a:t>×</a:t>
              </a:r>
              <a:endParaRPr lang="en-US" sz="3200" dirty="0"/>
            </a:p>
          </p:txBody>
        </p:sp>
      </p:grpSp>
      <p:sp>
        <p:nvSpPr>
          <p:cNvPr id="19" name="Rounded Rectangular Callout 18"/>
          <p:cNvSpPr/>
          <p:nvPr/>
        </p:nvSpPr>
        <p:spPr>
          <a:xfrm>
            <a:off x="6660232" y="2420888"/>
            <a:ext cx="2088232" cy="1080120"/>
          </a:xfrm>
          <a:prstGeom prst="wedgeRoundRectCallout">
            <a:avLst>
              <a:gd name="adj1" fmla="val -94904"/>
              <a:gd name="adj2" fmla="val -6486"/>
              <a:gd name="adj3" fmla="val 16667"/>
            </a:avLst>
          </a:prstGeom>
          <a:solidFill>
            <a:srgbClr val="F9DF77"/>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A70041"/>
                </a:solidFill>
                <a:latin typeface="Arial"/>
                <a:cs typeface="Arial"/>
              </a:rPr>
              <a:t>Large dense intermediate</a:t>
            </a:r>
            <a:endParaRPr lang="en-US" dirty="0">
              <a:solidFill>
                <a:srgbClr val="A70041"/>
              </a:solidFill>
              <a:latin typeface="Arial"/>
              <a:cs typeface="Arial"/>
            </a:endParaRPr>
          </a:p>
        </p:txBody>
      </p:sp>
      <p:sp>
        <p:nvSpPr>
          <p:cNvPr id="22" name="Rounded Rectangular Callout 21"/>
          <p:cNvSpPr/>
          <p:nvPr/>
        </p:nvSpPr>
        <p:spPr>
          <a:xfrm>
            <a:off x="6660232" y="3861048"/>
            <a:ext cx="2088232" cy="1080120"/>
          </a:xfrm>
          <a:prstGeom prst="wedgeRoundRectCallout">
            <a:avLst>
              <a:gd name="adj1" fmla="val -96804"/>
              <a:gd name="adj2" fmla="val 54756"/>
              <a:gd name="adj3" fmla="val 16667"/>
            </a:avLst>
          </a:prstGeom>
          <a:solidFill>
            <a:srgbClr val="F9DF77"/>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A70041"/>
                </a:solidFill>
                <a:latin typeface="Arial"/>
                <a:cs typeface="Arial"/>
              </a:rPr>
              <a:t>Can compute directly from V, W, and H!</a:t>
            </a:r>
            <a:endParaRPr lang="en-US" dirty="0">
              <a:solidFill>
                <a:srgbClr val="A70041"/>
              </a:solidFill>
              <a:latin typeface="Arial"/>
              <a:cs typeface="Arial"/>
            </a:endParaRPr>
          </a:p>
        </p:txBody>
      </p:sp>
      <p:sp>
        <p:nvSpPr>
          <p:cNvPr id="23" name="Rectangle 22"/>
          <p:cNvSpPr/>
          <p:nvPr/>
        </p:nvSpPr>
        <p:spPr>
          <a:xfrm>
            <a:off x="899592" y="5733256"/>
            <a:ext cx="7128792" cy="936104"/>
          </a:xfrm>
          <a:prstGeom prst="rect">
            <a:avLst/>
          </a:prstGeom>
          <a:solidFill>
            <a:srgbClr val="F9DF77"/>
          </a:solidFill>
        </p:spPr>
        <p:style>
          <a:lnRef idx="1">
            <a:schemeClr val="accent1"/>
          </a:lnRef>
          <a:fillRef idx="3">
            <a:schemeClr val="accent1"/>
          </a:fillRef>
          <a:effectRef idx="2">
            <a:schemeClr val="accent1"/>
          </a:effectRef>
          <a:fontRef idx="minor">
            <a:schemeClr val="lt1"/>
          </a:fontRef>
        </p:style>
        <p:txBody>
          <a:bodyPr numCol="2" rtlCol="0" anchor="ctr"/>
          <a:lstStyle/>
          <a:p>
            <a:r>
              <a:rPr lang="en-US" b="1" dirty="0" smtClean="0">
                <a:solidFill>
                  <a:schemeClr val="bg2">
                    <a:lumMod val="10000"/>
                  </a:schemeClr>
                </a:solidFill>
                <a:latin typeface="Arial"/>
                <a:cs typeface="Arial"/>
              </a:rPr>
              <a:t>Rewrite depends on:</a:t>
            </a:r>
          </a:p>
          <a:p>
            <a:pPr marL="342900" indent="-342900">
              <a:buFont typeface="Arial"/>
              <a:buChar char="•"/>
            </a:pPr>
            <a:r>
              <a:rPr lang="en-US" dirty="0" smtClean="0">
                <a:solidFill>
                  <a:schemeClr val="bg2">
                    <a:lumMod val="10000"/>
                  </a:schemeClr>
                </a:solidFill>
                <a:latin typeface="Arial"/>
                <a:cs typeface="Arial"/>
              </a:rPr>
              <a:t>Presence of pattern</a:t>
            </a:r>
          </a:p>
          <a:p>
            <a:pPr marL="342900" indent="-342900">
              <a:buFont typeface="Arial"/>
              <a:buChar char="•"/>
            </a:pPr>
            <a:r>
              <a:rPr lang="en-US" dirty="0" smtClean="0">
                <a:solidFill>
                  <a:schemeClr val="bg2">
                    <a:lumMod val="10000"/>
                  </a:schemeClr>
                </a:solidFill>
                <a:latin typeface="Arial"/>
                <a:cs typeface="Arial"/>
              </a:rPr>
              <a:t>Dimensions of operands</a:t>
            </a:r>
          </a:p>
          <a:p>
            <a:pPr marL="342900" indent="-342900">
              <a:buFont typeface="Arial"/>
              <a:buChar char="•"/>
            </a:pPr>
            <a:r>
              <a:rPr lang="en-US" dirty="0" err="1" smtClean="0">
                <a:solidFill>
                  <a:schemeClr val="bg2">
                    <a:lumMod val="10000"/>
                  </a:schemeClr>
                </a:solidFill>
                <a:latin typeface="Arial"/>
                <a:cs typeface="Arial"/>
              </a:rPr>
              <a:t>Sparsity</a:t>
            </a:r>
            <a:r>
              <a:rPr lang="en-US" dirty="0" smtClean="0">
                <a:solidFill>
                  <a:schemeClr val="bg2">
                    <a:lumMod val="10000"/>
                  </a:schemeClr>
                </a:solidFill>
                <a:latin typeface="Arial"/>
                <a:cs typeface="Arial"/>
              </a:rPr>
              <a:t> of operands</a:t>
            </a:r>
          </a:p>
        </p:txBody>
      </p:sp>
      <p:grpSp>
        <p:nvGrpSpPr>
          <p:cNvPr id="40" name="Group 39"/>
          <p:cNvGrpSpPr/>
          <p:nvPr/>
        </p:nvGrpSpPr>
        <p:grpSpPr>
          <a:xfrm>
            <a:off x="1331640" y="1916832"/>
            <a:ext cx="3240360" cy="3168352"/>
            <a:chOff x="1331640" y="1916832"/>
            <a:chExt cx="3240360" cy="3168352"/>
          </a:xfrm>
        </p:grpSpPr>
        <p:grpSp>
          <p:nvGrpSpPr>
            <p:cNvPr id="10" name="Group 9"/>
            <p:cNvGrpSpPr/>
            <p:nvPr/>
          </p:nvGrpSpPr>
          <p:grpSpPr>
            <a:xfrm>
              <a:off x="1331640" y="1916832"/>
              <a:ext cx="3240360" cy="3168352"/>
              <a:chOff x="1331640" y="1916832"/>
              <a:chExt cx="3240360" cy="3168352"/>
            </a:xfrm>
          </p:grpSpPr>
          <p:sp>
            <p:nvSpPr>
              <p:cNvPr id="9" name="Rectangle 8"/>
              <p:cNvSpPr/>
              <p:nvPr/>
            </p:nvSpPr>
            <p:spPr>
              <a:xfrm>
                <a:off x="4427984" y="4941168"/>
                <a:ext cx="144016" cy="144016"/>
              </a:xfrm>
              <a:prstGeom prst="rect">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427984" y="2492896"/>
                <a:ext cx="144016" cy="1872208"/>
              </a:xfrm>
              <a:prstGeom prst="rect">
                <a:avLst/>
              </a:prstGeom>
              <a:solidFill>
                <a:schemeClr val="bg1">
                  <a:lumMod val="95000"/>
                </a:schemeClr>
              </a:solidFill>
              <a:ln>
                <a:solidFill>
                  <a:srgbClr val="A7004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419872" y="2780928"/>
                <a:ext cx="432048" cy="144016"/>
              </a:xfrm>
              <a:prstGeom prst="rect">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427984" y="2780928"/>
                <a:ext cx="144016" cy="144016"/>
              </a:xfrm>
              <a:prstGeom prst="rect">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427984" y="1916832"/>
                <a:ext cx="144016" cy="432048"/>
              </a:xfrm>
              <a:prstGeom prst="rect">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331640" y="2780928"/>
                <a:ext cx="144016" cy="144016"/>
              </a:xfrm>
              <a:prstGeom prst="rect">
                <a:avLst/>
              </a:prstGeom>
              <a:solidFill>
                <a:srgbClr val="A70041"/>
              </a:solidFill>
              <a:ln>
                <a:solidFill>
                  <a:srgbClr val="A700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475656" y="2348880"/>
              <a:ext cx="3024336" cy="2592288"/>
              <a:chOff x="1475656" y="2348880"/>
              <a:chExt cx="3024336" cy="2592288"/>
            </a:xfrm>
          </p:grpSpPr>
          <p:cxnSp>
            <p:nvCxnSpPr>
              <p:cNvPr id="17" name="Straight Arrow Connector 16"/>
              <p:cNvCxnSpPr>
                <a:stCxn id="26" idx="2"/>
                <a:endCxn id="9" idx="0"/>
              </p:cNvCxnSpPr>
              <p:nvPr/>
            </p:nvCxnSpPr>
            <p:spPr>
              <a:xfrm>
                <a:off x="4499992" y="2924944"/>
                <a:ext cx="0" cy="2016224"/>
              </a:xfrm>
              <a:prstGeom prst="straightConnector1">
                <a:avLst/>
              </a:prstGeom>
              <a:ln>
                <a:solidFill>
                  <a:srgbClr val="A7004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851920" y="2852936"/>
                <a:ext cx="576064" cy="0"/>
              </a:xfrm>
              <a:prstGeom prst="straightConnector1">
                <a:avLst/>
              </a:prstGeom>
              <a:ln>
                <a:solidFill>
                  <a:srgbClr val="A7004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7" idx="2"/>
                <a:endCxn id="26" idx="0"/>
              </p:cNvCxnSpPr>
              <p:nvPr/>
            </p:nvCxnSpPr>
            <p:spPr>
              <a:xfrm>
                <a:off x="4499992" y="2348880"/>
                <a:ext cx="0" cy="432048"/>
              </a:xfrm>
              <a:prstGeom prst="straightConnector1">
                <a:avLst/>
              </a:prstGeom>
              <a:ln>
                <a:solidFill>
                  <a:srgbClr val="A7004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25" idx="1"/>
              </p:cNvCxnSpPr>
              <p:nvPr/>
            </p:nvCxnSpPr>
            <p:spPr>
              <a:xfrm>
                <a:off x="1475656" y="2852936"/>
                <a:ext cx="1944216" cy="0"/>
              </a:xfrm>
              <a:prstGeom prst="straightConnector1">
                <a:avLst/>
              </a:prstGeom>
              <a:ln>
                <a:solidFill>
                  <a:srgbClr val="A70041"/>
                </a:solidFill>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020562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build="p"/>
      <p:bldP spid="19"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19" y="3137034"/>
            <a:ext cx="7877109" cy="1362076"/>
          </a:xfrm>
        </p:spPr>
        <p:txBody>
          <a:bodyPr/>
          <a:lstStyle/>
          <a:p>
            <a:r>
              <a:rPr lang="en-US" sz="3200" dirty="0" err="1" smtClean="0">
                <a:latin typeface="American Typewriter"/>
                <a:cs typeface="American Typewriter"/>
              </a:rPr>
              <a:t>SystemML</a:t>
            </a:r>
            <a:r>
              <a:rPr lang="en-US" sz="3200" dirty="0" smtClean="0">
                <a:latin typeface="American Typewriter"/>
                <a:cs typeface="American Typewriter"/>
              </a:rPr>
              <a:t> in Action</a:t>
            </a:r>
            <a:endParaRPr lang="en-US" sz="3200" dirty="0">
              <a:solidFill>
                <a:srgbClr val="F9DF77"/>
              </a:solidFill>
              <a:latin typeface="American Typewriter"/>
              <a:cs typeface="American Typewriter"/>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4507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Start</a:t>
            </a:r>
            <a:r>
              <a:rPr lang="en-US" baseline="0" dirty="0" smtClean="0"/>
              <a:t> with a textbook problem that has a textbook solution.</a:t>
            </a:r>
          </a:p>
          <a:p>
            <a:pPr lvl="0"/>
            <a:endParaRPr lang="en-US" baseline="0" dirty="0" smtClean="0"/>
          </a:p>
          <a:p>
            <a:pPr lvl="0"/>
            <a:r>
              <a:rPr lang="en-US" baseline="0" dirty="0" smtClean="0"/>
              <a:t>Make a </a:t>
            </a:r>
            <a:r>
              <a:rPr lang="en-US" baseline="0" dirty="0" smtClean="0">
                <a:solidFill>
                  <a:srgbClr val="A70041"/>
                </a:solidFill>
              </a:rPr>
              <a:t>small change </a:t>
            </a:r>
            <a:r>
              <a:rPr lang="en-US" baseline="0" dirty="0" smtClean="0"/>
              <a:t>to the problem.</a:t>
            </a:r>
          </a:p>
          <a:p>
            <a:pPr lvl="0"/>
            <a:endParaRPr lang="en-US" baseline="0" dirty="0" smtClean="0"/>
          </a:p>
          <a:p>
            <a:pPr lvl="0"/>
            <a:r>
              <a:rPr lang="en-US" baseline="0" dirty="0" smtClean="0"/>
              <a:t>Suddenly the textbook solution </a:t>
            </a:r>
            <a:r>
              <a:rPr lang="en-US" baseline="0" dirty="0" smtClean="0">
                <a:solidFill>
                  <a:srgbClr val="A70041"/>
                </a:solidFill>
              </a:rPr>
              <a:t>no longer works</a:t>
            </a:r>
            <a:r>
              <a:rPr lang="en-US" baseline="0" dirty="0" smtClean="0"/>
              <a:t>.</a:t>
            </a:r>
            <a:endParaRPr lang="en-US" dirty="0" smtClean="0"/>
          </a:p>
        </p:txBody>
      </p:sp>
      <p:sp>
        <p:nvSpPr>
          <p:cNvPr id="3" name="Title 2"/>
          <p:cNvSpPr>
            <a:spLocks noGrp="1"/>
          </p:cNvSpPr>
          <p:nvPr>
            <p:ph type="title"/>
          </p:nvPr>
        </p:nvSpPr>
        <p:spPr/>
        <p:txBody>
          <a:bodyPr/>
          <a:lstStyle/>
          <a:p>
            <a:r>
              <a:rPr lang="en-US" dirty="0" smtClean="0"/>
              <a:t>A Common Scenario</a:t>
            </a:r>
            <a:endParaRPr lang="en-US" dirty="0"/>
          </a:p>
        </p:txBody>
      </p:sp>
    </p:spTree>
    <p:extLst>
      <p:ext uri="{BB962C8B-B14F-4D97-AF65-F5344CB8AC3E}">
        <p14:creationId xmlns:p14="http://schemas.microsoft.com/office/powerpoint/2010/main" val="39185598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Product Recommendations</a:t>
            </a:r>
            <a:endParaRPr lang="en-US" dirty="0"/>
          </a:p>
        </p:txBody>
      </p:sp>
      <p:pic>
        <p:nvPicPr>
          <p:cNvPr id="7" name="Content Placeholder 6" descr="Screen Shot 2015-12-06 at 12.10.5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04" b="43914"/>
          <a:stretch/>
        </p:blipFill>
        <p:spPr>
          <a:xfrm>
            <a:off x="827584" y="980731"/>
            <a:ext cx="7416824" cy="5877272"/>
          </a:xfrm>
        </p:spPr>
      </p:pic>
    </p:spTree>
    <p:extLst>
      <p:ext uri="{BB962C8B-B14F-4D97-AF65-F5344CB8AC3E}">
        <p14:creationId xmlns:p14="http://schemas.microsoft.com/office/powerpoint/2010/main" val="31407266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4" name="Content Placeholder 6" descr="Screen Shot 2015-12-06 at 12.10.53 AM.png"/>
          <p:cNvPicPr>
            <a:picLocks noChangeAspect="1"/>
          </p:cNvPicPr>
          <p:nvPr/>
        </p:nvPicPr>
        <p:blipFill rotWithShape="1">
          <a:blip r:embed="rId2">
            <a:extLst>
              <a:ext uri="{28A0092B-C50C-407E-A947-70E740481C1C}">
                <a14:useLocalDpi xmlns:a14="http://schemas.microsoft.com/office/drawing/2010/main" val="0"/>
              </a:ext>
            </a:extLst>
          </a:blip>
          <a:srcRect t="56086" b="296"/>
          <a:stretch/>
        </p:blipFill>
        <p:spPr>
          <a:xfrm>
            <a:off x="827584" y="-5656"/>
            <a:ext cx="7416824" cy="4645741"/>
          </a:xfrm>
          <a:prstGeom prst="rect">
            <a:avLst/>
          </a:prstGeom>
        </p:spPr>
      </p:pic>
      <p:sp>
        <p:nvSpPr>
          <p:cNvPr id="5" name="Rectangle 4"/>
          <p:cNvSpPr/>
          <p:nvPr/>
        </p:nvSpPr>
        <p:spPr>
          <a:xfrm>
            <a:off x="755576" y="1196752"/>
            <a:ext cx="7632848" cy="345638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71971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Alternating Least Squares (in R)</a:t>
            </a:r>
            <a:endParaRPr lang="en-US" dirty="0"/>
          </a:p>
        </p:txBody>
      </p:sp>
      <p:sp>
        <p:nvSpPr>
          <p:cNvPr id="10" name="Content Placeholder 9"/>
          <p:cNvSpPr>
            <a:spLocks noGrp="1"/>
          </p:cNvSpPr>
          <p:nvPr>
            <p:ph idx="4294967295"/>
          </p:nvPr>
        </p:nvSpPr>
        <p:spPr>
          <a:xfrm>
            <a:off x="4902356" y="2850356"/>
            <a:ext cx="4241645" cy="3275806"/>
          </a:xfrm>
        </p:spPr>
        <p:txBody>
          <a:bodyPr>
            <a:normAutofit/>
          </a:bodyPr>
          <a:lstStyle/>
          <a:p>
            <a:r>
              <a:rPr lang="en-US" dirty="0" err="1" smtClean="0"/>
              <a:t>SystemML</a:t>
            </a:r>
            <a:r>
              <a:rPr lang="en-US" baseline="0" dirty="0" smtClean="0"/>
              <a:t> can compile</a:t>
            </a:r>
            <a:r>
              <a:rPr lang="en-US" dirty="0" smtClean="0"/>
              <a:t> and run this algorithm at scale</a:t>
            </a:r>
          </a:p>
          <a:p>
            <a:r>
              <a:rPr lang="en-US" dirty="0" smtClean="0"/>
              <a:t>No additional performance code needed!</a:t>
            </a:r>
            <a:endParaRPr lang="en-US" dirty="0"/>
          </a:p>
        </p:txBody>
      </p:sp>
      <p:sp>
        <p:nvSpPr>
          <p:cNvPr id="4" name="TextBox 3"/>
          <p:cNvSpPr txBox="1"/>
          <p:nvPr/>
        </p:nvSpPr>
        <p:spPr>
          <a:xfrm>
            <a:off x="179512" y="908720"/>
            <a:ext cx="4694536" cy="5081985"/>
          </a:xfrm>
          <a:prstGeom prst="rect">
            <a:avLst/>
          </a:prstGeom>
          <a:solidFill>
            <a:schemeClr val="bg1"/>
          </a:solidFill>
        </p:spPr>
        <p:txBody>
          <a:bodyPr wrap="square" lIns="95078" tIns="47539" rIns="95078" bIns="47539" rtlCol="0">
            <a:spAutoFit/>
          </a:bodyPr>
          <a:lstStyle/>
          <a:p>
            <a:r>
              <a:rPr lang="pl-PL" sz="1200" dirty="0">
                <a:latin typeface="Consolas"/>
                <a:cs typeface="Consolas"/>
              </a:rPr>
              <a:t>U = </a:t>
            </a:r>
            <a:r>
              <a:rPr lang="pl-PL" sz="1200" dirty="0" err="1">
                <a:latin typeface="Consolas"/>
                <a:cs typeface="Consolas"/>
              </a:rPr>
              <a:t>rand</a:t>
            </a:r>
            <a:r>
              <a:rPr lang="pl-PL" sz="1200" dirty="0">
                <a:latin typeface="Consolas"/>
                <a:cs typeface="Consolas"/>
              </a:rPr>
              <a:t>(</a:t>
            </a:r>
            <a:r>
              <a:rPr lang="pl-PL" sz="1200" dirty="0" err="1">
                <a:latin typeface="Consolas"/>
                <a:cs typeface="Consolas"/>
              </a:rPr>
              <a:t>nrow</a:t>
            </a:r>
            <a:r>
              <a:rPr lang="pl-PL" sz="1200" dirty="0">
                <a:latin typeface="Consolas"/>
                <a:cs typeface="Consolas"/>
              </a:rPr>
              <a:t>(X), r, min = -1.0, max = 1.0); </a:t>
            </a:r>
          </a:p>
          <a:p>
            <a:r>
              <a:rPr lang="pl-PL" sz="1200" dirty="0">
                <a:latin typeface="Consolas"/>
                <a:cs typeface="Consolas"/>
              </a:rPr>
              <a:t>V = </a:t>
            </a:r>
            <a:r>
              <a:rPr lang="pl-PL" sz="1200" dirty="0" err="1">
                <a:latin typeface="Consolas"/>
                <a:cs typeface="Consolas"/>
              </a:rPr>
              <a:t>rand</a:t>
            </a:r>
            <a:r>
              <a:rPr lang="pl-PL" sz="1200" dirty="0">
                <a:latin typeface="Consolas"/>
                <a:cs typeface="Consolas"/>
              </a:rPr>
              <a:t>(r, </a:t>
            </a:r>
            <a:r>
              <a:rPr lang="pl-PL" sz="1200" dirty="0" err="1">
                <a:latin typeface="Consolas"/>
                <a:cs typeface="Consolas"/>
              </a:rPr>
              <a:t>ncol</a:t>
            </a:r>
            <a:r>
              <a:rPr lang="pl-PL" sz="1200" dirty="0">
                <a:latin typeface="Consolas"/>
                <a:cs typeface="Consolas"/>
              </a:rPr>
              <a:t>(X), min = -1.0, max = 1.0); </a:t>
            </a:r>
          </a:p>
          <a:p>
            <a:r>
              <a:rPr lang="en-US" sz="1200" dirty="0">
                <a:latin typeface="Consolas"/>
                <a:cs typeface="Consolas"/>
              </a:rPr>
              <a:t>while(</a:t>
            </a:r>
            <a:r>
              <a:rPr lang="en-US" sz="1200" dirty="0" err="1">
                <a:latin typeface="Consolas"/>
                <a:cs typeface="Consolas"/>
              </a:rPr>
              <a:t>i</a:t>
            </a:r>
            <a:r>
              <a:rPr lang="en-US" sz="1200" dirty="0">
                <a:latin typeface="Consolas"/>
                <a:cs typeface="Consolas"/>
              </a:rPr>
              <a:t> &lt; mi) {</a:t>
            </a:r>
          </a:p>
          <a:p>
            <a:r>
              <a:rPr lang="en-US" sz="1200" dirty="0">
                <a:latin typeface="Consolas"/>
                <a:cs typeface="Consolas"/>
              </a:rPr>
              <a:t>   </a:t>
            </a:r>
            <a:r>
              <a:rPr lang="en-US" sz="1200" dirty="0" err="1">
                <a:latin typeface="Consolas"/>
                <a:cs typeface="Consolas"/>
              </a:rPr>
              <a:t>i</a:t>
            </a:r>
            <a:r>
              <a:rPr lang="en-US" sz="1200" dirty="0">
                <a:latin typeface="Consolas"/>
                <a:cs typeface="Consolas"/>
              </a:rPr>
              <a:t> = </a:t>
            </a:r>
            <a:r>
              <a:rPr lang="en-US" sz="1200" dirty="0" err="1">
                <a:latin typeface="Consolas"/>
                <a:cs typeface="Consolas"/>
              </a:rPr>
              <a:t>i</a:t>
            </a:r>
            <a:r>
              <a:rPr lang="en-US" sz="1200" dirty="0">
                <a:latin typeface="Consolas"/>
                <a:cs typeface="Consolas"/>
              </a:rPr>
              <a:t> + 1; ii = 1;</a:t>
            </a:r>
          </a:p>
          <a:p>
            <a:r>
              <a:rPr lang="en-US" sz="1200" dirty="0">
                <a:latin typeface="Consolas"/>
                <a:cs typeface="Consolas"/>
              </a:rPr>
              <a:t>   if (</a:t>
            </a:r>
            <a:r>
              <a:rPr lang="en-US" sz="1200" dirty="0" err="1">
                <a:latin typeface="Consolas"/>
                <a:cs typeface="Consolas"/>
              </a:rPr>
              <a:t>is_U</a:t>
            </a:r>
            <a:r>
              <a:rPr lang="en-US" sz="1200" dirty="0">
                <a:latin typeface="Consolas"/>
                <a:cs typeface="Consolas"/>
              </a:rPr>
              <a:t>)</a:t>
            </a:r>
          </a:p>
          <a:p>
            <a:r>
              <a:rPr lang="en-US" sz="1200" dirty="0">
                <a:latin typeface="Consolas"/>
                <a:cs typeface="Consolas"/>
              </a:rPr>
              <a:t>      G = (W * (U %*% V - X)) %*% t(V) + lambda * U;</a:t>
            </a:r>
          </a:p>
          <a:p>
            <a:r>
              <a:rPr lang="en-US" sz="1200" dirty="0">
                <a:latin typeface="Consolas"/>
                <a:cs typeface="Consolas"/>
              </a:rPr>
              <a:t>   else</a:t>
            </a:r>
          </a:p>
          <a:p>
            <a:r>
              <a:rPr lang="en-US" sz="1200" dirty="0">
                <a:latin typeface="Consolas"/>
                <a:cs typeface="Consolas"/>
              </a:rPr>
              <a:t>      G = t(U) %*% (W * (U %*% V - X)) + lambda * V;</a:t>
            </a:r>
          </a:p>
          <a:p>
            <a:r>
              <a:rPr lang="en-US" sz="1200" dirty="0">
                <a:latin typeface="Consolas"/>
                <a:cs typeface="Consolas"/>
              </a:rPr>
              <a:t>   norm_G2 = sum(G ^ 2); norm_R2 = norm_G2;    </a:t>
            </a:r>
          </a:p>
          <a:p>
            <a:r>
              <a:rPr lang="en-US" sz="1200" dirty="0">
                <a:latin typeface="Consolas"/>
                <a:cs typeface="Consolas"/>
              </a:rPr>
              <a:t>   R = -G; S = R;</a:t>
            </a:r>
          </a:p>
          <a:p>
            <a:r>
              <a:rPr lang="en-US" sz="1200" dirty="0">
                <a:latin typeface="Consolas"/>
                <a:cs typeface="Consolas"/>
              </a:rPr>
              <a:t>   while(norm_R2 &gt; 10E-9 * norm_G2 &amp; ii &lt;= mii) {</a:t>
            </a:r>
          </a:p>
          <a:p>
            <a:r>
              <a:rPr lang="en-US" sz="1200" dirty="0">
                <a:latin typeface="Consolas"/>
                <a:cs typeface="Consolas"/>
              </a:rPr>
              <a:t>     if (</a:t>
            </a:r>
            <a:r>
              <a:rPr lang="en-US" sz="1200" dirty="0" err="1">
                <a:latin typeface="Consolas"/>
                <a:cs typeface="Consolas"/>
              </a:rPr>
              <a:t>is_U</a:t>
            </a:r>
            <a:r>
              <a:rPr lang="en-US" sz="1200" dirty="0">
                <a:latin typeface="Consolas"/>
                <a:cs typeface="Consolas"/>
              </a:rPr>
              <a:t>) {</a:t>
            </a:r>
          </a:p>
          <a:p>
            <a:r>
              <a:rPr lang="en-US" sz="1200" dirty="0">
                <a:latin typeface="Consolas"/>
                <a:cs typeface="Consolas"/>
              </a:rPr>
              <a:t>       HS = (W * (S %*% V)) %*% t(V) + lambda * S;</a:t>
            </a:r>
          </a:p>
          <a:p>
            <a:r>
              <a:rPr lang="en-US" sz="1200" dirty="0">
                <a:latin typeface="Consolas"/>
                <a:cs typeface="Consolas"/>
              </a:rPr>
              <a:t>       alpha = norm_R2 / sum (S * HS);</a:t>
            </a:r>
          </a:p>
          <a:p>
            <a:r>
              <a:rPr lang="en-US" sz="1200" dirty="0">
                <a:latin typeface="Consolas"/>
                <a:cs typeface="Consolas"/>
              </a:rPr>
              <a:t>       U = U + alpha * S;  </a:t>
            </a:r>
          </a:p>
          <a:p>
            <a:r>
              <a:rPr lang="en-US" sz="1200" dirty="0">
                <a:latin typeface="Consolas"/>
                <a:cs typeface="Consolas"/>
              </a:rPr>
              <a:t>     } else {</a:t>
            </a:r>
          </a:p>
          <a:p>
            <a:r>
              <a:rPr lang="en-US" sz="1200" dirty="0">
                <a:latin typeface="Consolas"/>
                <a:cs typeface="Consolas"/>
              </a:rPr>
              <a:t>       HS = t(U) %*% (W * (U %*% S)) + lambda * S;</a:t>
            </a:r>
          </a:p>
          <a:p>
            <a:r>
              <a:rPr lang="en-US" sz="1200" dirty="0">
                <a:latin typeface="Consolas"/>
                <a:cs typeface="Consolas"/>
              </a:rPr>
              <a:t>       alpha = norm_R2 / sum (S * HS);</a:t>
            </a:r>
          </a:p>
          <a:p>
            <a:r>
              <a:rPr lang="en-US" sz="1200" dirty="0">
                <a:latin typeface="Consolas"/>
                <a:cs typeface="Consolas"/>
              </a:rPr>
              <a:t>       V = V + alpha * S;  </a:t>
            </a:r>
          </a:p>
          <a:p>
            <a:r>
              <a:rPr lang="en-US" sz="1200" dirty="0">
                <a:latin typeface="Consolas"/>
                <a:cs typeface="Consolas"/>
              </a:rPr>
              <a:t>     }</a:t>
            </a:r>
          </a:p>
          <a:p>
            <a:r>
              <a:rPr lang="en-US" sz="1200" dirty="0">
                <a:latin typeface="Consolas"/>
                <a:cs typeface="Consolas"/>
              </a:rPr>
              <a:t>     R = R - alpha * HS;</a:t>
            </a:r>
          </a:p>
          <a:p>
            <a:r>
              <a:rPr lang="en-US" sz="1200" dirty="0">
                <a:latin typeface="Consolas"/>
                <a:cs typeface="Consolas"/>
              </a:rPr>
              <a:t>     old_norm_R2 = norm_R2; norm_R2 = sum(R ^ 2);</a:t>
            </a:r>
          </a:p>
          <a:p>
            <a:r>
              <a:rPr lang="en-US" sz="1200" dirty="0">
                <a:latin typeface="Consolas"/>
                <a:cs typeface="Consolas"/>
              </a:rPr>
              <a:t>     S = R + (norm_R2 / old_norm_R2) * S;</a:t>
            </a:r>
          </a:p>
          <a:p>
            <a:r>
              <a:rPr lang="en-US" sz="1200" dirty="0">
                <a:latin typeface="Consolas"/>
                <a:cs typeface="Consolas"/>
              </a:rPr>
              <a:t>     ii = ii + 1;</a:t>
            </a:r>
          </a:p>
          <a:p>
            <a:r>
              <a:rPr lang="en-US" sz="1200" dirty="0">
                <a:latin typeface="Consolas"/>
                <a:cs typeface="Consolas"/>
              </a:rPr>
              <a:t>   }  </a:t>
            </a:r>
          </a:p>
          <a:p>
            <a:r>
              <a:rPr lang="en-US" sz="1200" dirty="0">
                <a:latin typeface="Consolas"/>
                <a:cs typeface="Consolas"/>
              </a:rPr>
              <a:t>   </a:t>
            </a:r>
            <a:r>
              <a:rPr lang="en-US" sz="1200" dirty="0" err="1">
                <a:latin typeface="Consolas"/>
                <a:cs typeface="Consolas"/>
              </a:rPr>
              <a:t>is_U</a:t>
            </a:r>
            <a:r>
              <a:rPr lang="en-US" sz="1200" dirty="0">
                <a:latin typeface="Consolas"/>
                <a:cs typeface="Consolas"/>
              </a:rPr>
              <a:t> = ! </a:t>
            </a:r>
            <a:r>
              <a:rPr lang="en-US" sz="1200" dirty="0" err="1">
                <a:latin typeface="Consolas"/>
                <a:cs typeface="Consolas"/>
              </a:rPr>
              <a:t>is_U</a:t>
            </a:r>
            <a:r>
              <a:rPr lang="en-US" sz="1200" dirty="0">
                <a:latin typeface="Consolas"/>
                <a:cs typeface="Consolas"/>
              </a:rPr>
              <a:t>;</a:t>
            </a:r>
          </a:p>
          <a:p>
            <a:r>
              <a:rPr lang="en-US" sz="1200" dirty="0">
                <a:latin typeface="Consolas"/>
                <a:cs typeface="Consolas"/>
              </a:rPr>
              <a:t>}</a:t>
            </a:r>
          </a:p>
        </p:txBody>
      </p:sp>
    </p:spTree>
    <p:extLst>
      <p:ext uri="{BB962C8B-B14F-4D97-AF65-F5344CB8AC3E}">
        <p14:creationId xmlns:p14="http://schemas.microsoft.com/office/powerpoint/2010/main" val="16233989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79512" y="908720"/>
            <a:ext cx="4694536" cy="5081985"/>
          </a:xfrm>
          <a:prstGeom prst="rect">
            <a:avLst/>
          </a:prstGeom>
          <a:solidFill>
            <a:schemeClr val="bg1"/>
          </a:solidFill>
        </p:spPr>
        <p:txBody>
          <a:bodyPr wrap="square" lIns="95078" tIns="47539" rIns="95078" bIns="47539" rtlCol="0">
            <a:spAutoFit/>
          </a:bodyPr>
          <a:lstStyle/>
          <a:p>
            <a:r>
              <a:rPr lang="pl-PL" sz="1200" dirty="0">
                <a:latin typeface="Consolas"/>
                <a:cs typeface="Consolas"/>
              </a:rPr>
              <a:t>U = </a:t>
            </a:r>
            <a:r>
              <a:rPr lang="pl-PL" sz="1200" dirty="0" err="1">
                <a:latin typeface="Consolas"/>
                <a:cs typeface="Consolas"/>
              </a:rPr>
              <a:t>rand</a:t>
            </a:r>
            <a:r>
              <a:rPr lang="pl-PL" sz="1200" dirty="0">
                <a:latin typeface="Consolas"/>
                <a:cs typeface="Consolas"/>
              </a:rPr>
              <a:t>(</a:t>
            </a:r>
            <a:r>
              <a:rPr lang="pl-PL" sz="1200" dirty="0" err="1">
                <a:latin typeface="Consolas"/>
                <a:cs typeface="Consolas"/>
              </a:rPr>
              <a:t>nrow</a:t>
            </a:r>
            <a:r>
              <a:rPr lang="pl-PL" sz="1200" dirty="0">
                <a:latin typeface="Consolas"/>
                <a:cs typeface="Consolas"/>
              </a:rPr>
              <a:t>(X), r, min = -1.0, max = 1.0); </a:t>
            </a:r>
          </a:p>
          <a:p>
            <a:r>
              <a:rPr lang="pl-PL" sz="1200" dirty="0">
                <a:latin typeface="Consolas"/>
                <a:cs typeface="Consolas"/>
              </a:rPr>
              <a:t>V = </a:t>
            </a:r>
            <a:r>
              <a:rPr lang="pl-PL" sz="1200" dirty="0" err="1">
                <a:latin typeface="Consolas"/>
                <a:cs typeface="Consolas"/>
              </a:rPr>
              <a:t>rand</a:t>
            </a:r>
            <a:r>
              <a:rPr lang="pl-PL" sz="1200" dirty="0">
                <a:latin typeface="Consolas"/>
                <a:cs typeface="Consolas"/>
              </a:rPr>
              <a:t>(r, </a:t>
            </a:r>
            <a:r>
              <a:rPr lang="pl-PL" sz="1200" dirty="0" err="1">
                <a:latin typeface="Consolas"/>
                <a:cs typeface="Consolas"/>
              </a:rPr>
              <a:t>ncol</a:t>
            </a:r>
            <a:r>
              <a:rPr lang="pl-PL" sz="1200" dirty="0">
                <a:latin typeface="Consolas"/>
                <a:cs typeface="Consolas"/>
              </a:rPr>
              <a:t>(X), min = -1.0, max = 1.0); </a:t>
            </a:r>
          </a:p>
          <a:p>
            <a:r>
              <a:rPr lang="en-US" sz="1200" dirty="0">
                <a:latin typeface="Consolas"/>
                <a:cs typeface="Consolas"/>
              </a:rPr>
              <a:t>while(</a:t>
            </a:r>
            <a:r>
              <a:rPr lang="en-US" sz="1200" dirty="0" err="1">
                <a:latin typeface="Consolas"/>
                <a:cs typeface="Consolas"/>
              </a:rPr>
              <a:t>i</a:t>
            </a:r>
            <a:r>
              <a:rPr lang="en-US" sz="1200" dirty="0">
                <a:latin typeface="Consolas"/>
                <a:cs typeface="Consolas"/>
              </a:rPr>
              <a:t> &lt; mi) {</a:t>
            </a:r>
          </a:p>
          <a:p>
            <a:r>
              <a:rPr lang="en-US" sz="1200" dirty="0">
                <a:latin typeface="Consolas"/>
                <a:cs typeface="Consolas"/>
              </a:rPr>
              <a:t>   </a:t>
            </a:r>
            <a:r>
              <a:rPr lang="en-US" sz="1200" dirty="0" err="1">
                <a:latin typeface="Consolas"/>
                <a:cs typeface="Consolas"/>
              </a:rPr>
              <a:t>i</a:t>
            </a:r>
            <a:r>
              <a:rPr lang="en-US" sz="1200" dirty="0">
                <a:latin typeface="Consolas"/>
                <a:cs typeface="Consolas"/>
              </a:rPr>
              <a:t> = </a:t>
            </a:r>
            <a:r>
              <a:rPr lang="en-US" sz="1200" dirty="0" err="1">
                <a:latin typeface="Consolas"/>
                <a:cs typeface="Consolas"/>
              </a:rPr>
              <a:t>i</a:t>
            </a:r>
            <a:r>
              <a:rPr lang="en-US" sz="1200" dirty="0">
                <a:latin typeface="Consolas"/>
                <a:cs typeface="Consolas"/>
              </a:rPr>
              <a:t> + 1; ii = 1;</a:t>
            </a:r>
          </a:p>
          <a:p>
            <a:r>
              <a:rPr lang="en-US" sz="1200" dirty="0">
                <a:latin typeface="Consolas"/>
                <a:cs typeface="Consolas"/>
              </a:rPr>
              <a:t>   if (</a:t>
            </a:r>
            <a:r>
              <a:rPr lang="en-US" sz="1200" dirty="0" err="1">
                <a:latin typeface="Consolas"/>
                <a:cs typeface="Consolas"/>
              </a:rPr>
              <a:t>is_U</a:t>
            </a:r>
            <a:r>
              <a:rPr lang="en-US" sz="1200" dirty="0">
                <a:latin typeface="Consolas"/>
                <a:cs typeface="Consolas"/>
              </a:rPr>
              <a:t>)</a:t>
            </a:r>
          </a:p>
          <a:p>
            <a:r>
              <a:rPr lang="en-US" sz="1200" dirty="0">
                <a:latin typeface="Consolas"/>
                <a:cs typeface="Consolas"/>
              </a:rPr>
              <a:t>      G = (W * (U %*% V - X)) %*% t(V) + lambda * U;</a:t>
            </a:r>
          </a:p>
          <a:p>
            <a:r>
              <a:rPr lang="en-US" sz="1200" dirty="0">
                <a:latin typeface="Consolas"/>
                <a:cs typeface="Consolas"/>
              </a:rPr>
              <a:t>   else</a:t>
            </a:r>
          </a:p>
          <a:p>
            <a:r>
              <a:rPr lang="en-US" sz="1200" dirty="0">
                <a:latin typeface="Consolas"/>
                <a:cs typeface="Consolas"/>
              </a:rPr>
              <a:t>      G = t(U) %*% (W * (U %*% V - X)) + lambda * V;</a:t>
            </a:r>
          </a:p>
          <a:p>
            <a:r>
              <a:rPr lang="en-US" sz="1200" dirty="0">
                <a:latin typeface="Consolas"/>
                <a:cs typeface="Consolas"/>
              </a:rPr>
              <a:t>   norm_G2 = sum(G ^ 2); norm_R2 = norm_G2;    </a:t>
            </a:r>
          </a:p>
          <a:p>
            <a:r>
              <a:rPr lang="en-US" sz="1200" dirty="0">
                <a:latin typeface="Consolas"/>
                <a:cs typeface="Consolas"/>
              </a:rPr>
              <a:t>   R = -G; S = R;</a:t>
            </a:r>
          </a:p>
          <a:p>
            <a:r>
              <a:rPr lang="en-US" sz="1200" dirty="0">
                <a:latin typeface="Consolas"/>
                <a:cs typeface="Consolas"/>
              </a:rPr>
              <a:t>   while(norm_R2 &gt; 10E-9 * norm_G2 &amp; ii &lt;= mii) {</a:t>
            </a:r>
          </a:p>
          <a:p>
            <a:r>
              <a:rPr lang="en-US" sz="1200" dirty="0">
                <a:latin typeface="Consolas"/>
                <a:cs typeface="Consolas"/>
              </a:rPr>
              <a:t>     if (</a:t>
            </a:r>
            <a:r>
              <a:rPr lang="en-US" sz="1200" dirty="0" err="1">
                <a:latin typeface="Consolas"/>
                <a:cs typeface="Consolas"/>
              </a:rPr>
              <a:t>is_U</a:t>
            </a:r>
            <a:r>
              <a:rPr lang="en-US" sz="1200" dirty="0">
                <a:latin typeface="Consolas"/>
                <a:cs typeface="Consolas"/>
              </a:rPr>
              <a:t>) {</a:t>
            </a:r>
          </a:p>
          <a:p>
            <a:r>
              <a:rPr lang="en-US" sz="1200" dirty="0">
                <a:latin typeface="Consolas"/>
                <a:cs typeface="Consolas"/>
              </a:rPr>
              <a:t>       HS = (W * (S %*% V)) %*% t(V) + lambda * S;</a:t>
            </a:r>
          </a:p>
          <a:p>
            <a:r>
              <a:rPr lang="en-US" sz="1200" dirty="0">
                <a:latin typeface="Consolas"/>
                <a:cs typeface="Consolas"/>
              </a:rPr>
              <a:t>       alpha = norm_R2 / sum (S * HS);</a:t>
            </a:r>
          </a:p>
          <a:p>
            <a:r>
              <a:rPr lang="en-US" sz="1200" dirty="0">
                <a:latin typeface="Consolas"/>
                <a:cs typeface="Consolas"/>
              </a:rPr>
              <a:t>       U = U + alpha * S;  </a:t>
            </a:r>
          </a:p>
          <a:p>
            <a:r>
              <a:rPr lang="en-US" sz="1200" dirty="0">
                <a:latin typeface="Consolas"/>
                <a:cs typeface="Consolas"/>
              </a:rPr>
              <a:t>     } else {</a:t>
            </a:r>
          </a:p>
          <a:p>
            <a:r>
              <a:rPr lang="en-US" sz="1200" dirty="0">
                <a:latin typeface="Consolas"/>
                <a:cs typeface="Consolas"/>
              </a:rPr>
              <a:t>       HS = t(U) %*% (W * (U %*% S)) + lambda * S;</a:t>
            </a:r>
          </a:p>
          <a:p>
            <a:r>
              <a:rPr lang="en-US" sz="1200" dirty="0">
                <a:latin typeface="Consolas"/>
                <a:cs typeface="Consolas"/>
              </a:rPr>
              <a:t>       alpha = norm_R2 / sum (S * HS);</a:t>
            </a:r>
          </a:p>
          <a:p>
            <a:r>
              <a:rPr lang="en-US" sz="1200" dirty="0">
                <a:latin typeface="Consolas"/>
                <a:cs typeface="Consolas"/>
              </a:rPr>
              <a:t>       V = V + alpha * S;  </a:t>
            </a:r>
          </a:p>
          <a:p>
            <a:r>
              <a:rPr lang="en-US" sz="1200" dirty="0">
                <a:latin typeface="Consolas"/>
                <a:cs typeface="Consolas"/>
              </a:rPr>
              <a:t>     }</a:t>
            </a:r>
          </a:p>
          <a:p>
            <a:r>
              <a:rPr lang="en-US" sz="1200" dirty="0">
                <a:latin typeface="Consolas"/>
                <a:cs typeface="Consolas"/>
              </a:rPr>
              <a:t>     R = R - alpha * HS;</a:t>
            </a:r>
          </a:p>
          <a:p>
            <a:r>
              <a:rPr lang="en-US" sz="1200" dirty="0">
                <a:latin typeface="Consolas"/>
                <a:cs typeface="Consolas"/>
              </a:rPr>
              <a:t>     old_norm_R2 = norm_R2; norm_R2 = sum(R ^ 2);</a:t>
            </a:r>
          </a:p>
          <a:p>
            <a:r>
              <a:rPr lang="en-US" sz="1200" dirty="0">
                <a:latin typeface="Consolas"/>
                <a:cs typeface="Consolas"/>
              </a:rPr>
              <a:t>     S = R + (norm_R2 / old_norm_R2) * S;</a:t>
            </a:r>
          </a:p>
          <a:p>
            <a:r>
              <a:rPr lang="en-US" sz="1200" dirty="0">
                <a:latin typeface="Consolas"/>
                <a:cs typeface="Consolas"/>
              </a:rPr>
              <a:t>     ii = ii + 1;</a:t>
            </a:r>
          </a:p>
          <a:p>
            <a:r>
              <a:rPr lang="en-US" sz="1200" dirty="0">
                <a:latin typeface="Consolas"/>
                <a:cs typeface="Consolas"/>
              </a:rPr>
              <a:t>   }  </a:t>
            </a:r>
          </a:p>
          <a:p>
            <a:r>
              <a:rPr lang="en-US" sz="1200" dirty="0">
                <a:latin typeface="Consolas"/>
                <a:cs typeface="Consolas"/>
              </a:rPr>
              <a:t>   </a:t>
            </a:r>
            <a:r>
              <a:rPr lang="en-US" sz="1200" dirty="0" err="1">
                <a:latin typeface="Consolas"/>
                <a:cs typeface="Consolas"/>
              </a:rPr>
              <a:t>is_U</a:t>
            </a:r>
            <a:r>
              <a:rPr lang="en-US" sz="1200" dirty="0">
                <a:latin typeface="Consolas"/>
                <a:cs typeface="Consolas"/>
              </a:rPr>
              <a:t> = ! </a:t>
            </a:r>
            <a:r>
              <a:rPr lang="en-US" sz="1200" dirty="0" err="1">
                <a:latin typeface="Consolas"/>
                <a:cs typeface="Consolas"/>
              </a:rPr>
              <a:t>is_U</a:t>
            </a:r>
            <a:r>
              <a:rPr lang="en-US" sz="1200" dirty="0">
                <a:latin typeface="Consolas"/>
                <a:cs typeface="Consolas"/>
              </a:rPr>
              <a:t>;</a:t>
            </a:r>
          </a:p>
          <a:p>
            <a:r>
              <a:rPr lang="en-US" sz="1200" dirty="0">
                <a:latin typeface="Consolas"/>
                <a:cs typeface="Consolas"/>
              </a:rPr>
              <a:t>}</a:t>
            </a:r>
          </a:p>
        </p:txBody>
      </p:sp>
      <p:sp>
        <p:nvSpPr>
          <p:cNvPr id="2" name="Title 1"/>
          <p:cNvSpPr>
            <a:spLocks noGrp="1"/>
          </p:cNvSpPr>
          <p:nvPr>
            <p:ph type="title"/>
          </p:nvPr>
        </p:nvSpPr>
        <p:spPr/>
        <p:txBody>
          <a:bodyPr/>
          <a:lstStyle/>
          <a:p>
            <a:r>
              <a:rPr lang="en-US" dirty="0" smtClean="0"/>
              <a:t>Alternating Least Squares (in R)</a:t>
            </a:r>
            <a:endParaRPr lang="en-US" dirty="0"/>
          </a:p>
        </p:txBody>
      </p:sp>
      <p:sp>
        <p:nvSpPr>
          <p:cNvPr id="5" name="Content Placeholder 1"/>
          <p:cNvSpPr>
            <a:spLocks noGrp="1"/>
          </p:cNvSpPr>
          <p:nvPr>
            <p:ph idx="4294967295"/>
          </p:nvPr>
        </p:nvSpPr>
        <p:spPr>
          <a:xfrm>
            <a:off x="4988665" y="958851"/>
            <a:ext cx="4155335" cy="4371181"/>
          </a:xfrm>
        </p:spPr>
        <p:txBody>
          <a:bodyPr>
            <a:normAutofit/>
          </a:bodyPr>
          <a:lstStyle/>
          <a:p>
            <a:pPr marL="475390" indent="-475390">
              <a:buFont typeface="+mj-lt"/>
              <a:buAutoNum type="arabicPeriod"/>
            </a:pPr>
            <a:r>
              <a:rPr lang="en-US" dirty="0"/>
              <a:t>Start with random factors.</a:t>
            </a:r>
          </a:p>
          <a:p>
            <a:pPr marL="475390" indent="-475390">
              <a:buFont typeface="+mj-lt"/>
              <a:buAutoNum type="arabicPeriod"/>
            </a:pPr>
            <a:r>
              <a:rPr lang="en-US" dirty="0"/>
              <a:t>Hold the </a:t>
            </a:r>
            <a:r>
              <a:rPr lang="en-US" dirty="0">
                <a:solidFill>
                  <a:srgbClr val="A70041"/>
                </a:solidFill>
              </a:rPr>
              <a:t>Movies </a:t>
            </a:r>
            <a:r>
              <a:rPr lang="en-US" dirty="0"/>
              <a:t>factor constant and find the best value for the </a:t>
            </a:r>
            <a:r>
              <a:rPr lang="en-US" dirty="0">
                <a:solidFill>
                  <a:srgbClr val="A70041"/>
                </a:solidFill>
              </a:rPr>
              <a:t>Users </a:t>
            </a:r>
            <a:r>
              <a:rPr lang="en-US" dirty="0"/>
              <a:t>factor.</a:t>
            </a:r>
            <a:br>
              <a:rPr lang="en-US" dirty="0"/>
            </a:br>
            <a:r>
              <a:rPr lang="en-US" sz="1200" i="1" dirty="0"/>
              <a:t>(Value that most closely approximates the original matrix)</a:t>
            </a:r>
          </a:p>
          <a:p>
            <a:pPr marL="475390" indent="-475390">
              <a:buFont typeface="+mj-lt"/>
              <a:buAutoNum type="arabicPeriod"/>
            </a:pPr>
            <a:r>
              <a:rPr lang="en-US" dirty="0"/>
              <a:t>Hold the </a:t>
            </a:r>
            <a:r>
              <a:rPr lang="en-US" dirty="0">
                <a:solidFill>
                  <a:srgbClr val="A70041"/>
                </a:solidFill>
              </a:rPr>
              <a:t>Users </a:t>
            </a:r>
            <a:r>
              <a:rPr lang="en-US" dirty="0"/>
              <a:t>factor constant and find the best value for the </a:t>
            </a:r>
            <a:r>
              <a:rPr lang="en-US" dirty="0">
                <a:solidFill>
                  <a:srgbClr val="A70041"/>
                </a:solidFill>
              </a:rPr>
              <a:t>Movies </a:t>
            </a:r>
            <a:r>
              <a:rPr lang="en-US" dirty="0"/>
              <a:t>factor.</a:t>
            </a:r>
          </a:p>
          <a:p>
            <a:pPr marL="475390" indent="-475390">
              <a:buFont typeface="+mj-lt"/>
              <a:buAutoNum type="arabicPeriod"/>
            </a:pPr>
            <a:r>
              <a:rPr lang="en-US" dirty="0"/>
              <a:t>Repeat steps 2-3 until convergence.</a:t>
            </a:r>
          </a:p>
        </p:txBody>
      </p:sp>
      <p:sp>
        <p:nvSpPr>
          <p:cNvPr id="6" name="Rectangle 5"/>
          <p:cNvSpPr/>
          <p:nvPr/>
        </p:nvSpPr>
        <p:spPr>
          <a:xfrm>
            <a:off x="179512" y="918212"/>
            <a:ext cx="3888432" cy="413320"/>
          </a:xfrm>
          <a:prstGeom prst="rect">
            <a:avLst/>
          </a:prstGeom>
          <a:solidFill>
            <a:schemeClr val="accent1">
              <a:alpha val="50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lIns="95078" tIns="47539" rIns="95078" bIns="47539" rtlCol="0" anchor="ctr"/>
          <a:lstStyle/>
          <a:p>
            <a:pPr algn="ctr"/>
            <a:r>
              <a:rPr lang="en-US" dirty="0" smtClean="0"/>
              <a:t>1</a:t>
            </a:r>
            <a:endParaRPr lang="en-US" dirty="0"/>
          </a:p>
        </p:txBody>
      </p:sp>
      <p:grpSp>
        <p:nvGrpSpPr>
          <p:cNvPr id="17" name="Group 16"/>
          <p:cNvGrpSpPr/>
          <p:nvPr/>
        </p:nvGrpSpPr>
        <p:grpSpPr>
          <a:xfrm>
            <a:off x="467544" y="1700808"/>
            <a:ext cx="4104456" cy="2088232"/>
            <a:chOff x="894469" y="1836315"/>
            <a:chExt cx="2937490" cy="1415647"/>
          </a:xfrm>
        </p:grpSpPr>
        <p:sp>
          <p:nvSpPr>
            <p:cNvPr id="7" name="Rectangle 6"/>
            <p:cNvSpPr/>
            <p:nvPr/>
          </p:nvSpPr>
          <p:spPr>
            <a:xfrm>
              <a:off x="894469" y="1836315"/>
              <a:ext cx="2937490" cy="216932"/>
            </a:xfrm>
            <a:prstGeom prst="rect">
              <a:avLst/>
            </a:prstGeom>
            <a:solidFill>
              <a:srgbClr val="FF0000">
                <a:alpha val="50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8" name="Rectangle 7"/>
            <p:cNvSpPr/>
            <p:nvPr/>
          </p:nvSpPr>
          <p:spPr>
            <a:xfrm>
              <a:off x="980368" y="2843244"/>
              <a:ext cx="2722930" cy="408718"/>
            </a:xfrm>
            <a:prstGeom prst="rect">
              <a:avLst/>
            </a:prstGeom>
            <a:solidFill>
              <a:srgbClr val="FF0000">
                <a:alpha val="50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grpSp>
      <p:grpSp>
        <p:nvGrpSpPr>
          <p:cNvPr id="18" name="Group 17"/>
          <p:cNvGrpSpPr/>
          <p:nvPr/>
        </p:nvGrpSpPr>
        <p:grpSpPr>
          <a:xfrm>
            <a:off x="683568" y="2132856"/>
            <a:ext cx="3888432" cy="2231806"/>
            <a:chOff x="894469" y="2141114"/>
            <a:chExt cx="2937490" cy="1673854"/>
          </a:xfrm>
        </p:grpSpPr>
        <p:sp>
          <p:nvSpPr>
            <p:cNvPr id="9" name="Rectangle 8"/>
            <p:cNvSpPr/>
            <p:nvPr/>
          </p:nvSpPr>
          <p:spPr>
            <a:xfrm>
              <a:off x="894469" y="2141114"/>
              <a:ext cx="2937490" cy="232581"/>
            </a:xfrm>
            <a:prstGeom prst="rect">
              <a:avLst/>
            </a:prstGeom>
            <a:solidFill>
              <a:srgbClr val="660066">
                <a:alpha val="50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1" name="Rectangle 10"/>
            <p:cNvSpPr/>
            <p:nvPr/>
          </p:nvSpPr>
          <p:spPr>
            <a:xfrm>
              <a:off x="980368" y="3406250"/>
              <a:ext cx="2722930" cy="408718"/>
            </a:xfrm>
            <a:prstGeom prst="rect">
              <a:avLst/>
            </a:prstGeom>
            <a:solidFill>
              <a:srgbClr val="660066">
                <a:alpha val="50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grpSp>
      <p:grpSp>
        <p:nvGrpSpPr>
          <p:cNvPr id="19" name="Group 18"/>
          <p:cNvGrpSpPr/>
          <p:nvPr/>
        </p:nvGrpSpPr>
        <p:grpSpPr>
          <a:xfrm>
            <a:off x="179512" y="1340769"/>
            <a:ext cx="3774684" cy="1747628"/>
            <a:chOff x="-118864" y="1447955"/>
            <a:chExt cx="3774684" cy="1310721"/>
          </a:xfrm>
        </p:grpSpPr>
        <p:sp>
          <p:nvSpPr>
            <p:cNvPr id="13" name="Rectangle 12"/>
            <p:cNvSpPr/>
            <p:nvPr/>
          </p:nvSpPr>
          <p:spPr>
            <a:xfrm>
              <a:off x="718330" y="2526095"/>
              <a:ext cx="2937490" cy="232581"/>
            </a:xfrm>
            <a:prstGeom prst="rect">
              <a:avLst/>
            </a:prstGeom>
            <a:solidFill>
              <a:srgbClr val="7F7F7F">
                <a:alpha val="50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16" name="Rectangle 15"/>
            <p:cNvSpPr/>
            <p:nvPr/>
          </p:nvSpPr>
          <p:spPr>
            <a:xfrm>
              <a:off x="-118864" y="1447955"/>
              <a:ext cx="1944216" cy="270030"/>
            </a:xfrm>
            <a:prstGeom prst="rect">
              <a:avLst/>
            </a:prstGeom>
            <a:solidFill>
              <a:schemeClr val="bg1">
                <a:lumMod val="50000"/>
                <a:alpha val="50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grpSp>
      <p:sp>
        <p:nvSpPr>
          <p:cNvPr id="3" name="Rounded Rectangle 2"/>
          <p:cNvSpPr/>
          <p:nvPr/>
        </p:nvSpPr>
        <p:spPr>
          <a:xfrm>
            <a:off x="4800600" y="5136530"/>
            <a:ext cx="3886200" cy="75897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5078" tIns="47539" rIns="95078" bIns="47539" rtlCol="0" anchor="ctr"/>
          <a:lstStyle/>
          <a:p>
            <a:pPr algn="ctr"/>
            <a:r>
              <a:rPr lang="en-US" b="1" dirty="0" smtClean="0">
                <a:solidFill>
                  <a:schemeClr val="tx1"/>
                </a:solidFill>
              </a:rPr>
              <a:t>Every line has a clear purpose!</a:t>
            </a:r>
            <a:endParaRPr lang="en-US" b="1" dirty="0">
              <a:solidFill>
                <a:schemeClr val="tx1"/>
              </a:solidFill>
            </a:endParaRPr>
          </a:p>
        </p:txBody>
      </p:sp>
      <p:sp>
        <p:nvSpPr>
          <p:cNvPr id="47" name="Rectangle 46"/>
          <p:cNvSpPr/>
          <p:nvPr/>
        </p:nvSpPr>
        <p:spPr>
          <a:xfrm>
            <a:off x="611560" y="4653136"/>
            <a:ext cx="3816424" cy="720080"/>
          </a:xfrm>
          <a:prstGeom prst="rect">
            <a:avLst/>
          </a:prstGeom>
          <a:solidFill>
            <a:srgbClr val="7F7F7F">
              <a:alpha val="50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val="2352742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 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9036895"/>
              </p:ext>
            </p:extLst>
          </p:nvPr>
        </p:nvGraphicFramePr>
        <p:xfrm>
          <a:off x="457200" y="1492367"/>
          <a:ext cx="8229600" cy="4525434"/>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6439665" y="1334128"/>
            <a:ext cx="820144" cy="867828"/>
            <a:chOff x="5693947" y="1081470"/>
            <a:chExt cx="820144" cy="650871"/>
          </a:xfrm>
        </p:grpSpPr>
        <p:sp>
          <p:nvSpPr>
            <p:cNvPr id="6" name="Freeform 5"/>
            <p:cNvSpPr/>
            <p:nvPr/>
          </p:nvSpPr>
          <p:spPr>
            <a:xfrm>
              <a:off x="5826042" y="1402891"/>
              <a:ext cx="640955" cy="329450"/>
            </a:xfrm>
            <a:custGeom>
              <a:avLst/>
              <a:gdLst>
                <a:gd name="connsiteX0" fmla="*/ 0 w 522260"/>
                <a:gd name="connsiteY0" fmla="*/ 118685 h 225501"/>
                <a:gd name="connsiteX1" fmla="*/ 154304 w 522260"/>
                <a:gd name="connsiteY1" fmla="*/ 118685 h 225501"/>
                <a:gd name="connsiteX2" fmla="*/ 237391 w 522260"/>
                <a:gd name="connsiteY2" fmla="*/ 225501 h 225501"/>
                <a:gd name="connsiteX3" fmla="*/ 237391 w 522260"/>
                <a:gd name="connsiteY3" fmla="*/ 0 h 225501"/>
                <a:gd name="connsiteX4" fmla="*/ 344217 w 522260"/>
                <a:gd name="connsiteY4" fmla="*/ 130553 h 225501"/>
                <a:gd name="connsiteX5" fmla="*/ 522260 w 522260"/>
                <a:gd name="connsiteY5" fmla="*/ 118685 h 22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260" h="225501">
                  <a:moveTo>
                    <a:pt x="0" y="118685"/>
                  </a:moveTo>
                  <a:lnTo>
                    <a:pt x="154304" y="118685"/>
                  </a:lnTo>
                  <a:lnTo>
                    <a:pt x="237391" y="225501"/>
                  </a:lnTo>
                  <a:lnTo>
                    <a:pt x="237391" y="0"/>
                  </a:lnTo>
                  <a:lnTo>
                    <a:pt x="344217" y="130553"/>
                  </a:lnTo>
                  <a:lnTo>
                    <a:pt x="522260" y="118685"/>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5693947" y="1081470"/>
              <a:ext cx="820144" cy="323165"/>
            </a:xfrm>
            <a:prstGeom prst="rect">
              <a:avLst/>
            </a:prstGeom>
            <a:noFill/>
          </p:spPr>
          <p:txBody>
            <a:bodyPr wrap="none" rtlCol="0">
              <a:spAutoFit/>
            </a:bodyPr>
            <a:lstStyle/>
            <a:p>
              <a:r>
                <a:rPr lang="en-US" dirty="0" smtClean="0"/>
                <a:t>&gt;24h</a:t>
              </a:r>
              <a:endParaRPr lang="en-US" dirty="0"/>
            </a:p>
          </p:txBody>
        </p:sp>
      </p:grpSp>
      <p:grpSp>
        <p:nvGrpSpPr>
          <p:cNvPr id="16" name="Group 15"/>
          <p:cNvGrpSpPr/>
          <p:nvPr/>
        </p:nvGrpSpPr>
        <p:grpSpPr>
          <a:xfrm>
            <a:off x="1220832" y="1334126"/>
            <a:ext cx="5212974" cy="3877894"/>
            <a:chOff x="1893508" y="1081470"/>
            <a:chExt cx="3992363" cy="2782131"/>
          </a:xfrm>
        </p:grpSpPr>
        <p:grpSp>
          <p:nvGrpSpPr>
            <p:cNvPr id="14" name="Group 13"/>
            <p:cNvGrpSpPr/>
            <p:nvPr/>
          </p:nvGrpSpPr>
          <p:grpSpPr>
            <a:xfrm>
              <a:off x="1893508" y="1081470"/>
              <a:ext cx="698344" cy="675064"/>
              <a:chOff x="1893508" y="1081470"/>
              <a:chExt cx="698344" cy="675064"/>
            </a:xfrm>
          </p:grpSpPr>
          <p:sp>
            <p:nvSpPr>
              <p:cNvPr id="5" name="Freeform 4"/>
              <p:cNvSpPr/>
              <p:nvPr/>
            </p:nvSpPr>
            <p:spPr>
              <a:xfrm>
                <a:off x="1950897" y="1427084"/>
                <a:ext cx="640955" cy="329450"/>
              </a:xfrm>
              <a:custGeom>
                <a:avLst/>
                <a:gdLst>
                  <a:gd name="connsiteX0" fmla="*/ 0 w 522260"/>
                  <a:gd name="connsiteY0" fmla="*/ 118685 h 225501"/>
                  <a:gd name="connsiteX1" fmla="*/ 154304 w 522260"/>
                  <a:gd name="connsiteY1" fmla="*/ 118685 h 225501"/>
                  <a:gd name="connsiteX2" fmla="*/ 237391 w 522260"/>
                  <a:gd name="connsiteY2" fmla="*/ 225501 h 225501"/>
                  <a:gd name="connsiteX3" fmla="*/ 237391 w 522260"/>
                  <a:gd name="connsiteY3" fmla="*/ 0 h 225501"/>
                  <a:gd name="connsiteX4" fmla="*/ 344217 w 522260"/>
                  <a:gd name="connsiteY4" fmla="*/ 130553 h 225501"/>
                  <a:gd name="connsiteX5" fmla="*/ 522260 w 522260"/>
                  <a:gd name="connsiteY5" fmla="*/ 118685 h 22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260" h="225501">
                    <a:moveTo>
                      <a:pt x="0" y="118685"/>
                    </a:moveTo>
                    <a:lnTo>
                      <a:pt x="154304" y="118685"/>
                    </a:lnTo>
                    <a:lnTo>
                      <a:pt x="237391" y="225501"/>
                    </a:lnTo>
                    <a:lnTo>
                      <a:pt x="237391" y="0"/>
                    </a:lnTo>
                    <a:lnTo>
                      <a:pt x="344217" y="130553"/>
                    </a:lnTo>
                    <a:lnTo>
                      <a:pt x="522260" y="118685"/>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893508" y="1081470"/>
                <a:ext cx="628109" cy="309133"/>
              </a:xfrm>
              <a:prstGeom prst="rect">
                <a:avLst/>
              </a:prstGeom>
              <a:noFill/>
            </p:spPr>
            <p:txBody>
              <a:bodyPr wrap="none" rtlCol="0">
                <a:spAutoFit/>
              </a:bodyPr>
              <a:lstStyle/>
              <a:p>
                <a:r>
                  <a:rPr lang="en-US" dirty="0" smtClean="0"/>
                  <a:t>&gt;24h</a:t>
                </a:r>
                <a:endParaRPr lang="en-US" dirty="0"/>
              </a:p>
            </p:txBody>
          </p:sp>
        </p:grpSp>
        <p:sp>
          <p:nvSpPr>
            <p:cNvPr id="9" name="TextBox 8"/>
            <p:cNvSpPr txBox="1"/>
            <p:nvPr/>
          </p:nvSpPr>
          <p:spPr>
            <a:xfrm rot="16200000">
              <a:off x="3272064" y="3003512"/>
              <a:ext cx="1484466" cy="235711"/>
            </a:xfrm>
            <a:prstGeom prst="rect">
              <a:avLst/>
            </a:prstGeom>
            <a:noFill/>
          </p:spPr>
          <p:txBody>
            <a:bodyPr wrap="square" rtlCol="0">
              <a:spAutoFit/>
            </a:bodyPr>
            <a:lstStyle/>
            <a:p>
              <a:r>
                <a:rPr lang="en-US" sz="1400" i="1" dirty="0"/>
                <a:t>OOM</a:t>
              </a:r>
            </a:p>
          </p:txBody>
        </p:sp>
        <p:sp>
          <p:nvSpPr>
            <p:cNvPr id="10" name="TextBox 9"/>
            <p:cNvSpPr txBox="1"/>
            <p:nvPr/>
          </p:nvSpPr>
          <p:spPr>
            <a:xfrm rot="16200000">
              <a:off x="5251283" y="3229012"/>
              <a:ext cx="1033465" cy="235711"/>
            </a:xfrm>
            <a:prstGeom prst="rect">
              <a:avLst/>
            </a:prstGeom>
            <a:noFill/>
          </p:spPr>
          <p:txBody>
            <a:bodyPr wrap="square" rtlCol="0">
              <a:spAutoFit/>
            </a:bodyPr>
            <a:lstStyle/>
            <a:p>
              <a:r>
                <a:rPr lang="en-US" sz="1400" i="1" dirty="0"/>
                <a:t>OOM</a:t>
              </a:r>
            </a:p>
          </p:txBody>
        </p:sp>
      </p:grpSp>
      <p:grpSp>
        <p:nvGrpSpPr>
          <p:cNvPr id="13" name="Group 12"/>
          <p:cNvGrpSpPr/>
          <p:nvPr/>
        </p:nvGrpSpPr>
        <p:grpSpPr>
          <a:xfrm>
            <a:off x="106238" y="6125635"/>
            <a:ext cx="6808978" cy="544952"/>
            <a:chOff x="2274173" y="4514569"/>
            <a:chExt cx="6808978" cy="408713"/>
          </a:xfrm>
        </p:grpSpPr>
        <p:sp>
          <p:nvSpPr>
            <p:cNvPr id="11" name="TextBox 10"/>
            <p:cNvSpPr txBox="1"/>
            <p:nvPr/>
          </p:nvSpPr>
          <p:spPr>
            <a:xfrm>
              <a:off x="3183988" y="4514569"/>
              <a:ext cx="5899163" cy="311623"/>
            </a:xfrm>
            <a:prstGeom prst="rect">
              <a:avLst/>
            </a:prstGeom>
            <a:noFill/>
          </p:spPr>
          <p:txBody>
            <a:bodyPr wrap="square" rtlCol="0">
              <a:spAutoFit/>
            </a:bodyPr>
            <a:lstStyle/>
            <a:p>
              <a:r>
                <a:rPr lang="en-US" sz="700" dirty="0">
                  <a:solidFill>
                    <a:schemeClr val="bg2">
                      <a:lumMod val="25000"/>
                    </a:schemeClr>
                  </a:solidFill>
                </a:rPr>
                <a:t>Synthetic data, 0.01 </a:t>
              </a:r>
              <a:r>
                <a:rPr lang="en-US" sz="700" dirty="0" err="1">
                  <a:solidFill>
                    <a:schemeClr val="bg2">
                      <a:lumMod val="25000"/>
                    </a:schemeClr>
                  </a:solidFill>
                </a:rPr>
                <a:t>sparsity</a:t>
              </a:r>
              <a:r>
                <a:rPr lang="en-US" sz="700" dirty="0">
                  <a:solidFill>
                    <a:schemeClr val="bg2">
                      <a:lumMod val="25000"/>
                    </a:schemeClr>
                  </a:solidFill>
                </a:rPr>
                <a:t>, 10^5 products × {10^5,10^6,10^7} users. Data generated by multiplying two rank-50 matrices of normally-distributed data, sampling from the resulting product, then adding Gaussian noise. Cluster of 6 servers with 12 cores and 96GB of memory per server. Number of iterations tuned so that all algorithms produce comparable result quality.</a:t>
              </a:r>
            </a:p>
          </p:txBody>
        </p:sp>
        <p:sp>
          <p:nvSpPr>
            <p:cNvPr id="12" name="TextBox 11"/>
            <p:cNvSpPr txBox="1"/>
            <p:nvPr/>
          </p:nvSpPr>
          <p:spPr>
            <a:xfrm>
              <a:off x="2274173" y="4600117"/>
              <a:ext cx="1125416" cy="323165"/>
            </a:xfrm>
            <a:prstGeom prst="rect">
              <a:avLst/>
            </a:prstGeom>
            <a:noFill/>
          </p:spPr>
          <p:txBody>
            <a:bodyPr wrap="none" rtlCol="0">
              <a:spAutoFit/>
            </a:bodyPr>
            <a:lstStyle/>
            <a:p>
              <a:r>
                <a:rPr lang="en-US" dirty="0">
                  <a:solidFill>
                    <a:schemeClr val="bg2">
                      <a:lumMod val="25000"/>
                    </a:schemeClr>
                  </a:solidFill>
                </a:rPr>
                <a:t>Details:</a:t>
              </a:r>
            </a:p>
          </p:txBody>
        </p:sp>
      </p:grpSp>
    </p:spTree>
    <p:extLst>
      <p:ext uri="{BB962C8B-B14F-4D97-AF65-F5344CB8AC3E}">
        <p14:creationId xmlns:p14="http://schemas.microsoft.com/office/powerpoint/2010/main" val="505467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563890" y="2674367"/>
            <a:ext cx="5436094" cy="3922986"/>
            <a:chOff x="3563890" y="2674367"/>
            <a:chExt cx="5436094" cy="3922986"/>
          </a:xfrm>
        </p:grpSpPr>
        <p:grpSp>
          <p:nvGrpSpPr>
            <p:cNvPr id="19" name="Group 18"/>
            <p:cNvGrpSpPr/>
            <p:nvPr/>
          </p:nvGrpSpPr>
          <p:grpSpPr>
            <a:xfrm>
              <a:off x="3563890" y="2746375"/>
              <a:ext cx="3960438" cy="3850978"/>
              <a:chOff x="3563890" y="2746375"/>
              <a:chExt cx="3960438" cy="4011512"/>
            </a:xfrm>
          </p:grpSpPr>
          <p:sp>
            <p:nvSpPr>
              <p:cNvPr id="4" name="Rectangle 3"/>
              <p:cNvSpPr/>
              <p:nvPr/>
            </p:nvSpPr>
            <p:spPr>
              <a:xfrm>
                <a:off x="4067944" y="3212976"/>
                <a:ext cx="3456384" cy="3544911"/>
              </a:xfrm>
              <a:prstGeom prst="rect">
                <a:avLst/>
              </a:prstGeom>
              <a:solidFill>
                <a:schemeClr val="accent1">
                  <a:lumMod val="20000"/>
                  <a:lumOff val="8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863772" y="2746375"/>
                <a:ext cx="1796460" cy="561062"/>
              </a:xfrm>
              <a:prstGeom prst="rect">
                <a:avLst/>
              </a:prstGeom>
              <a:noFill/>
            </p:spPr>
            <p:txBody>
              <a:bodyPr wrap="none" rtlCol="0">
                <a:spAutoFit/>
              </a:bodyPr>
              <a:lstStyle/>
              <a:p>
                <a:r>
                  <a:rPr lang="en-US" sz="2900" b="1" dirty="0" smtClean="0">
                    <a:solidFill>
                      <a:srgbClr val="5A5C5E"/>
                    </a:solidFill>
                    <a:latin typeface="Arial"/>
                    <a:cs typeface="Arial"/>
                  </a:rPr>
                  <a:t>Products</a:t>
                </a:r>
              </a:p>
            </p:txBody>
          </p:sp>
          <p:sp>
            <p:nvSpPr>
              <p:cNvPr id="8" name="TextBox 7"/>
              <p:cNvSpPr txBox="1"/>
              <p:nvPr/>
            </p:nvSpPr>
            <p:spPr>
              <a:xfrm rot="16200000">
                <a:off x="2897521" y="4798914"/>
                <a:ext cx="1871348" cy="538609"/>
              </a:xfrm>
              <a:prstGeom prst="rect">
                <a:avLst/>
              </a:prstGeom>
              <a:noFill/>
            </p:spPr>
            <p:txBody>
              <a:bodyPr wrap="none" rtlCol="0">
                <a:spAutoFit/>
              </a:bodyPr>
              <a:lstStyle/>
              <a:p>
                <a:r>
                  <a:rPr lang="en-US" sz="2900" b="1" dirty="0" smtClean="0">
                    <a:solidFill>
                      <a:srgbClr val="5A5C5E"/>
                    </a:solidFill>
                    <a:latin typeface="Arial"/>
                    <a:cs typeface="Arial"/>
                  </a:rPr>
                  <a:t>Products</a:t>
                </a:r>
              </a:p>
            </p:txBody>
          </p:sp>
        </p:grpSp>
        <p:grpSp>
          <p:nvGrpSpPr>
            <p:cNvPr id="29" name="Group 28"/>
            <p:cNvGrpSpPr/>
            <p:nvPr/>
          </p:nvGrpSpPr>
          <p:grpSpPr>
            <a:xfrm>
              <a:off x="3796797" y="2674367"/>
              <a:ext cx="5203187" cy="1906761"/>
              <a:chOff x="3796797" y="2674367"/>
              <a:chExt cx="5203187" cy="1906761"/>
            </a:xfrm>
          </p:grpSpPr>
          <p:sp>
            <p:nvSpPr>
              <p:cNvPr id="10" name="Rectangle 9"/>
              <p:cNvSpPr/>
              <p:nvPr/>
            </p:nvSpPr>
            <p:spPr>
              <a:xfrm>
                <a:off x="6948264" y="3789040"/>
                <a:ext cx="144016" cy="144016"/>
              </a:xfrm>
              <a:prstGeom prst="rect">
                <a:avLst/>
              </a:prstGeom>
              <a:solidFill>
                <a:srgbClr val="A70041"/>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796797" y="3538463"/>
                <a:ext cx="415163" cy="538609"/>
              </a:xfrm>
              <a:prstGeom prst="rect">
                <a:avLst/>
              </a:prstGeom>
              <a:noFill/>
            </p:spPr>
            <p:txBody>
              <a:bodyPr wrap="none" rtlCol="0">
                <a:spAutoFit/>
              </a:bodyPr>
              <a:lstStyle/>
              <a:p>
                <a:r>
                  <a:rPr lang="en-US" sz="2900" i="1" dirty="0" err="1" smtClean="0">
                    <a:solidFill>
                      <a:srgbClr val="A70041"/>
                    </a:solidFill>
                    <a:latin typeface="Times New Roman"/>
                    <a:cs typeface="Times New Roman"/>
                  </a:rPr>
                  <a:t>i</a:t>
                </a:r>
                <a:endParaRPr lang="en-US" sz="2900" i="1" dirty="0" smtClean="0">
                  <a:solidFill>
                    <a:srgbClr val="A70041"/>
                  </a:solidFill>
                  <a:latin typeface="Times New Roman"/>
                  <a:cs typeface="Times New Roman"/>
                </a:endParaRPr>
              </a:p>
            </p:txBody>
          </p:sp>
          <p:sp>
            <p:nvSpPr>
              <p:cNvPr id="22" name="TextBox 21"/>
              <p:cNvSpPr txBox="1"/>
              <p:nvPr/>
            </p:nvSpPr>
            <p:spPr>
              <a:xfrm>
                <a:off x="6876256" y="2674367"/>
                <a:ext cx="360040" cy="538609"/>
              </a:xfrm>
              <a:prstGeom prst="rect">
                <a:avLst/>
              </a:prstGeom>
              <a:noFill/>
            </p:spPr>
            <p:txBody>
              <a:bodyPr wrap="square" rtlCol="0">
                <a:spAutoFit/>
              </a:bodyPr>
              <a:lstStyle/>
              <a:p>
                <a:r>
                  <a:rPr lang="en-US" sz="2900" i="1" dirty="0" smtClean="0">
                    <a:solidFill>
                      <a:srgbClr val="A70041"/>
                    </a:solidFill>
                    <a:latin typeface="Times New Roman"/>
                    <a:cs typeface="Times New Roman"/>
                  </a:rPr>
                  <a:t>j</a:t>
                </a:r>
              </a:p>
            </p:txBody>
          </p:sp>
          <p:sp>
            <p:nvSpPr>
              <p:cNvPr id="23" name="Rectangle 22"/>
              <p:cNvSpPr/>
              <p:nvPr/>
            </p:nvSpPr>
            <p:spPr>
              <a:xfrm>
                <a:off x="6948264" y="3212976"/>
                <a:ext cx="144016" cy="576064"/>
              </a:xfrm>
              <a:prstGeom prst="rect">
                <a:avLst/>
              </a:prstGeom>
              <a:noFill/>
              <a:ln>
                <a:solidFill>
                  <a:schemeClr val="tx2"/>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067944" y="3789040"/>
                <a:ext cx="2880320" cy="144016"/>
              </a:xfrm>
              <a:prstGeom prst="rect">
                <a:avLst/>
              </a:prstGeom>
              <a:noFill/>
              <a:ln>
                <a:solidFill>
                  <a:schemeClr val="tx2"/>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ular Callout 24"/>
              <p:cNvSpPr/>
              <p:nvPr/>
            </p:nvSpPr>
            <p:spPr>
              <a:xfrm>
                <a:off x="7236296" y="2996952"/>
                <a:ext cx="1763688" cy="1584176"/>
              </a:xfrm>
              <a:prstGeom prst="wedgeRoundRectCallout">
                <a:avLst>
                  <a:gd name="adj1" fmla="val -59381"/>
                  <a:gd name="adj2" fmla="val 5043"/>
                  <a:gd name="adj3" fmla="val 16667"/>
                </a:avLst>
              </a:prstGeom>
              <a:solidFill>
                <a:srgbClr val="F9DF77"/>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A70041"/>
                    </a:solidFill>
                  </a:rPr>
                  <a:t>How often product </a:t>
                </a:r>
                <a:r>
                  <a:rPr lang="en-US" i="1" dirty="0" err="1" smtClean="0">
                    <a:solidFill>
                      <a:srgbClr val="A70041"/>
                    </a:solidFill>
                  </a:rPr>
                  <a:t>i</a:t>
                </a:r>
                <a:r>
                  <a:rPr lang="en-US" dirty="0" smtClean="0">
                    <a:solidFill>
                      <a:srgbClr val="A70041"/>
                    </a:solidFill>
                  </a:rPr>
                  <a:t> bought after  product </a:t>
                </a:r>
                <a:r>
                  <a:rPr lang="en-US" i="1" dirty="0" smtClean="0">
                    <a:solidFill>
                      <a:srgbClr val="A70041"/>
                    </a:solidFill>
                  </a:rPr>
                  <a:t>j.</a:t>
                </a:r>
                <a:r>
                  <a:rPr lang="en-US" dirty="0" smtClean="0">
                    <a:solidFill>
                      <a:srgbClr val="A70041"/>
                    </a:solidFill>
                  </a:rPr>
                  <a:t> </a:t>
                </a:r>
                <a:endParaRPr lang="en-US" dirty="0">
                  <a:solidFill>
                    <a:srgbClr val="A70041"/>
                  </a:solidFill>
                </a:endParaRPr>
              </a:p>
            </p:txBody>
          </p:sp>
        </p:grpSp>
      </p:grpSp>
      <p:sp>
        <p:nvSpPr>
          <p:cNvPr id="2" name="Content Placeholder 1"/>
          <p:cNvSpPr>
            <a:spLocks noGrp="1"/>
          </p:cNvSpPr>
          <p:nvPr>
            <p:ph idx="1"/>
          </p:nvPr>
        </p:nvSpPr>
        <p:spPr>
          <a:xfrm>
            <a:off x="251520" y="1124744"/>
            <a:ext cx="8568952" cy="864096"/>
          </a:xfrm>
        </p:spPr>
        <p:txBody>
          <a:bodyPr/>
          <a:lstStyle/>
          <a:p>
            <a:pPr lvl="0"/>
            <a:r>
              <a:rPr lang="en-US" dirty="0" smtClean="0">
                <a:solidFill>
                  <a:srgbClr val="48494B"/>
                </a:solidFill>
              </a:rPr>
              <a:t>Build a product </a:t>
            </a:r>
            <a:r>
              <a:rPr lang="en-US" dirty="0" smtClean="0">
                <a:solidFill>
                  <a:srgbClr val="A70041"/>
                </a:solidFill>
              </a:rPr>
              <a:t>co-purchasing </a:t>
            </a:r>
            <a:r>
              <a:rPr lang="en-US" dirty="0" smtClean="0">
                <a:solidFill>
                  <a:srgbClr val="48494B"/>
                </a:solidFill>
              </a:rPr>
              <a:t>matrix</a:t>
            </a:r>
            <a:r>
              <a:rPr lang="en-US" dirty="0" smtClean="0"/>
              <a:t>.</a:t>
            </a:r>
          </a:p>
          <a:p>
            <a:pPr lvl="0"/>
            <a:r>
              <a:rPr lang="en-US" dirty="0" smtClean="0">
                <a:solidFill>
                  <a:srgbClr val="48494B"/>
                </a:solidFill>
              </a:rPr>
              <a:t>Complete this matrix to find suggested product </a:t>
            </a:r>
            <a:r>
              <a:rPr lang="en-US" dirty="0" smtClean="0">
                <a:solidFill>
                  <a:srgbClr val="A70041"/>
                </a:solidFill>
              </a:rPr>
              <a:t>pairings</a:t>
            </a:r>
            <a:r>
              <a:rPr lang="en-US" dirty="0" smtClean="0"/>
              <a:t>.</a:t>
            </a:r>
          </a:p>
        </p:txBody>
      </p:sp>
      <p:sp>
        <p:nvSpPr>
          <p:cNvPr id="3" name="Title 2"/>
          <p:cNvSpPr>
            <a:spLocks noGrp="1"/>
          </p:cNvSpPr>
          <p:nvPr>
            <p:ph type="title"/>
          </p:nvPr>
        </p:nvSpPr>
        <p:spPr/>
        <p:txBody>
          <a:bodyPr/>
          <a:lstStyle/>
          <a:p>
            <a:r>
              <a:rPr lang="en-US" dirty="0" smtClean="0"/>
              <a:t>A Slightly</a:t>
            </a:r>
            <a:r>
              <a:rPr lang="en-US" baseline="0" dirty="0" smtClean="0"/>
              <a:t> Different Problem</a:t>
            </a:r>
            <a:endParaRPr lang="en-US" dirty="0"/>
          </a:p>
        </p:txBody>
      </p:sp>
      <p:grpSp>
        <p:nvGrpSpPr>
          <p:cNvPr id="26" name="Group 25"/>
          <p:cNvGrpSpPr/>
          <p:nvPr/>
        </p:nvGrpSpPr>
        <p:grpSpPr>
          <a:xfrm>
            <a:off x="4572000" y="4365106"/>
            <a:ext cx="2376264" cy="2088232"/>
            <a:chOff x="4572000" y="4365104"/>
            <a:chExt cx="2376264" cy="2088232"/>
          </a:xfrm>
        </p:grpSpPr>
        <p:sp>
          <p:nvSpPr>
            <p:cNvPr id="6" name="Rectangle 5"/>
            <p:cNvSpPr/>
            <p:nvPr/>
          </p:nvSpPr>
          <p:spPr>
            <a:xfrm>
              <a:off x="4788024" y="4941168"/>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72000" y="4365104"/>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804248" y="4581128"/>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2000" y="5229200"/>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80112" y="5661248"/>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516216" y="4365104"/>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156176" y="6165304"/>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732240" y="5517232"/>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516216" y="4725144"/>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860032" y="6309320"/>
              <a:ext cx="144016"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2987824" y="2132856"/>
            <a:ext cx="4536504" cy="4464496"/>
            <a:chOff x="2987824" y="2132856"/>
            <a:chExt cx="4536504" cy="4464496"/>
          </a:xfrm>
        </p:grpSpPr>
        <p:sp>
          <p:nvSpPr>
            <p:cNvPr id="27" name="Rectangle 26"/>
            <p:cNvSpPr/>
            <p:nvPr/>
          </p:nvSpPr>
          <p:spPr>
            <a:xfrm>
              <a:off x="4067944" y="2132856"/>
              <a:ext cx="3456384"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Top Factor</a:t>
              </a:r>
              <a:endParaRPr lang="en-US" dirty="0"/>
            </a:p>
          </p:txBody>
        </p:sp>
        <p:sp>
          <p:nvSpPr>
            <p:cNvPr id="28" name="Rectangle 27"/>
            <p:cNvSpPr/>
            <p:nvPr/>
          </p:nvSpPr>
          <p:spPr>
            <a:xfrm rot="16200000">
              <a:off x="1619672" y="4581128"/>
              <a:ext cx="3384376"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Left Factor</a:t>
              </a:r>
              <a:endParaRPr lang="en-US" dirty="0"/>
            </a:p>
          </p:txBody>
        </p:sp>
      </p:grpSp>
      <p:grpSp>
        <p:nvGrpSpPr>
          <p:cNvPr id="37" name="Group 36"/>
          <p:cNvGrpSpPr/>
          <p:nvPr/>
        </p:nvGrpSpPr>
        <p:grpSpPr>
          <a:xfrm>
            <a:off x="179512" y="2289646"/>
            <a:ext cx="3816424" cy="2363490"/>
            <a:chOff x="179512" y="2289646"/>
            <a:chExt cx="3816424" cy="2363490"/>
          </a:xfrm>
        </p:grpSpPr>
        <p:sp>
          <p:nvSpPr>
            <p:cNvPr id="32" name="Rounded Rectangular Callout 31"/>
            <p:cNvSpPr/>
            <p:nvPr/>
          </p:nvSpPr>
          <p:spPr>
            <a:xfrm>
              <a:off x="179512" y="2780928"/>
              <a:ext cx="2088232" cy="1872208"/>
            </a:xfrm>
            <a:prstGeom prst="wedgeRoundRectCallout">
              <a:avLst>
                <a:gd name="adj1" fmla="val 105208"/>
                <a:gd name="adj2" fmla="val -45659"/>
                <a:gd name="adj3" fmla="val 16667"/>
              </a:avLst>
            </a:prstGeom>
            <a:solidFill>
              <a:srgbClr val="F9DF77"/>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A70041"/>
                  </a:solidFill>
                </a:rPr>
                <a:t>Multiply these two factors to produce a less-sparse matrix</a:t>
              </a:r>
              <a:r>
                <a:rPr lang="en-US" i="1" dirty="0" smtClean="0">
                  <a:solidFill>
                    <a:srgbClr val="A70041"/>
                  </a:solidFill>
                </a:rPr>
                <a:t>.</a:t>
              </a:r>
              <a:r>
                <a:rPr lang="en-US" dirty="0" smtClean="0">
                  <a:solidFill>
                    <a:srgbClr val="A70041"/>
                  </a:solidFill>
                </a:rPr>
                <a:t> </a:t>
              </a:r>
              <a:endParaRPr lang="en-US" dirty="0">
                <a:solidFill>
                  <a:srgbClr val="A70041"/>
                </a:solidFill>
              </a:endParaRPr>
            </a:p>
          </p:txBody>
        </p:sp>
        <p:sp>
          <p:nvSpPr>
            <p:cNvPr id="36" name="TextBox 35"/>
            <p:cNvSpPr txBox="1"/>
            <p:nvPr/>
          </p:nvSpPr>
          <p:spPr>
            <a:xfrm>
              <a:off x="3347194" y="2289646"/>
              <a:ext cx="648742" cy="923330"/>
            </a:xfrm>
            <a:prstGeom prst="rect">
              <a:avLst/>
            </a:prstGeom>
            <a:noFill/>
          </p:spPr>
          <p:txBody>
            <a:bodyPr wrap="square" rtlCol="0">
              <a:spAutoFit/>
            </a:bodyPr>
            <a:lstStyle/>
            <a:p>
              <a:r>
                <a:rPr lang="en-US" sz="5400" dirty="0" smtClean="0">
                  <a:solidFill>
                    <a:srgbClr val="5A5C5E"/>
                  </a:solidFill>
                  <a:latin typeface="Arial"/>
                  <a:cs typeface="Arial"/>
                </a:rPr>
                <a:t>×</a:t>
              </a:r>
            </a:p>
          </p:txBody>
        </p:sp>
      </p:grpSp>
      <p:grpSp>
        <p:nvGrpSpPr>
          <p:cNvPr id="47" name="Group 46"/>
          <p:cNvGrpSpPr/>
          <p:nvPr/>
        </p:nvGrpSpPr>
        <p:grpSpPr>
          <a:xfrm>
            <a:off x="4572000" y="4365105"/>
            <a:ext cx="4464496" cy="2016224"/>
            <a:chOff x="4572000" y="4365104"/>
            <a:chExt cx="4464496" cy="2016224"/>
          </a:xfrm>
        </p:grpSpPr>
        <p:grpSp>
          <p:nvGrpSpPr>
            <p:cNvPr id="46" name="Group 45"/>
            <p:cNvGrpSpPr/>
            <p:nvPr/>
          </p:nvGrpSpPr>
          <p:grpSpPr>
            <a:xfrm>
              <a:off x="4572000" y="4365104"/>
              <a:ext cx="2088232" cy="1296144"/>
              <a:chOff x="4572000" y="4365104"/>
              <a:chExt cx="2088232" cy="1296144"/>
            </a:xfrm>
          </p:grpSpPr>
          <p:sp>
            <p:nvSpPr>
              <p:cNvPr id="38" name="Rectangle 37"/>
              <p:cNvSpPr/>
              <p:nvPr/>
            </p:nvSpPr>
            <p:spPr>
              <a:xfrm>
                <a:off x="5004048" y="4365104"/>
                <a:ext cx="144016" cy="144016"/>
              </a:xfrm>
              <a:prstGeom prst="rect">
                <a:avLst/>
              </a:prstGeom>
              <a:solidFill>
                <a:srgbClr val="FDB8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572000" y="4725144"/>
                <a:ext cx="144016" cy="144016"/>
              </a:xfrm>
              <a:prstGeom prst="rect">
                <a:avLst/>
              </a:prstGeom>
              <a:solidFill>
                <a:srgbClr val="FDB8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44008" y="5517232"/>
                <a:ext cx="144016" cy="144016"/>
              </a:xfrm>
              <a:prstGeom prst="rect">
                <a:avLst/>
              </a:prstGeom>
              <a:solidFill>
                <a:srgbClr val="FDB8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436096" y="5373216"/>
                <a:ext cx="144016" cy="144016"/>
              </a:xfrm>
              <a:prstGeom prst="rect">
                <a:avLst/>
              </a:prstGeom>
              <a:solidFill>
                <a:srgbClr val="FDB8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516216" y="5229200"/>
                <a:ext cx="144016" cy="144016"/>
              </a:xfrm>
              <a:prstGeom prst="rect">
                <a:avLst/>
              </a:prstGeom>
              <a:solidFill>
                <a:srgbClr val="FDB8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Rounded Rectangular Callout 43"/>
            <p:cNvSpPr/>
            <p:nvPr/>
          </p:nvSpPr>
          <p:spPr>
            <a:xfrm>
              <a:off x="6948264" y="4869160"/>
              <a:ext cx="2088232" cy="1512168"/>
            </a:xfrm>
            <a:prstGeom prst="wedgeRoundRectCallout">
              <a:avLst>
                <a:gd name="adj1" fmla="val -63361"/>
                <a:gd name="adj2" fmla="val -22360"/>
                <a:gd name="adj3" fmla="val 16667"/>
              </a:avLst>
            </a:prstGeom>
            <a:solidFill>
              <a:srgbClr val="F9DF77"/>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A70041"/>
                  </a:solidFill>
                </a:rPr>
                <a:t>New nonzero values become product pairing suggestions.</a:t>
              </a:r>
              <a:endParaRPr lang="en-US" dirty="0">
                <a:solidFill>
                  <a:srgbClr val="A70041"/>
                </a:solidFill>
              </a:endParaRPr>
            </a:p>
          </p:txBody>
        </p:sp>
      </p:grpSp>
    </p:spTree>
    <p:extLst>
      <p:ext uri="{BB962C8B-B14F-4D97-AF65-F5344CB8AC3E}">
        <p14:creationId xmlns:p14="http://schemas.microsoft.com/office/powerpoint/2010/main" val="1232788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latin typeface="Consolas"/>
              <a:cs typeface="Consolas"/>
            </a:endParaRPr>
          </a:p>
          <a:p>
            <a:r>
              <a:rPr lang="en-US" dirty="0" err="1">
                <a:latin typeface="Consolas"/>
                <a:cs typeface="Consolas"/>
              </a:rPr>
              <a:t>i</a:t>
            </a:r>
            <a:r>
              <a:rPr lang="en-US" dirty="0" smtClean="0">
                <a:latin typeface="Consolas"/>
                <a:cs typeface="Consolas"/>
              </a:rPr>
              <a:t> = 0</a:t>
            </a:r>
            <a:endParaRPr lang="en-US" dirty="0">
              <a:latin typeface="Consolas"/>
              <a:cs typeface="Consolas"/>
            </a:endParaRPr>
          </a:p>
          <a:p>
            <a:r>
              <a:rPr lang="en-US" dirty="0">
                <a:latin typeface="Consolas"/>
                <a:cs typeface="Consolas"/>
              </a:rPr>
              <a:t>while(</a:t>
            </a:r>
            <a:r>
              <a:rPr lang="en-US" dirty="0" err="1">
                <a:latin typeface="Consolas"/>
                <a:cs typeface="Consolas"/>
              </a:rPr>
              <a:t>i</a:t>
            </a:r>
            <a:r>
              <a:rPr lang="en-US" dirty="0">
                <a:latin typeface="Consolas"/>
                <a:cs typeface="Consolas"/>
              </a:rPr>
              <a:t> &lt; </a:t>
            </a:r>
            <a:r>
              <a:rPr lang="en-US" dirty="0" err="1" smtClean="0">
                <a:latin typeface="Consolas"/>
                <a:cs typeface="Consolas"/>
              </a:rPr>
              <a:t>max_iterations</a:t>
            </a:r>
            <a:r>
              <a:rPr lang="en-US" dirty="0" smtClean="0">
                <a:latin typeface="Consolas"/>
                <a:cs typeface="Consolas"/>
              </a:rPr>
              <a:t>) </a:t>
            </a:r>
            <a:r>
              <a:rPr lang="en-US" dirty="0">
                <a:latin typeface="Consolas"/>
                <a:cs typeface="Consolas"/>
              </a:rPr>
              <a:t>{</a:t>
            </a:r>
          </a:p>
          <a:p>
            <a:r>
              <a:rPr lang="en-US" dirty="0">
                <a:latin typeface="Consolas"/>
                <a:cs typeface="Consolas"/>
              </a:rPr>
              <a:t>	H = (H * (t(W) %*% (V/(W%*%H + </a:t>
            </a:r>
            <a:r>
              <a:rPr lang="en-US" dirty="0" smtClean="0">
                <a:latin typeface="Consolas"/>
                <a:cs typeface="Consolas"/>
              </a:rPr>
              <a:t>epsilon)</a:t>
            </a:r>
            <a:r>
              <a:rPr lang="en-US" dirty="0">
                <a:latin typeface="Consolas"/>
                <a:cs typeface="Consolas"/>
              </a:rPr>
              <a:t>))</a:t>
            </a:r>
            <a:r>
              <a:rPr lang="en-US" dirty="0" smtClean="0">
                <a:latin typeface="Consolas"/>
                <a:cs typeface="Consolas"/>
              </a:rPr>
              <a:t>)</a:t>
            </a:r>
            <a:br>
              <a:rPr lang="en-US" dirty="0" smtClean="0">
                <a:latin typeface="Consolas"/>
                <a:cs typeface="Consolas"/>
              </a:rPr>
            </a:br>
            <a:r>
              <a:rPr lang="en-US" dirty="0" smtClean="0">
                <a:latin typeface="Consolas"/>
                <a:cs typeface="Consolas"/>
              </a:rPr>
              <a:t>          / (</a:t>
            </a:r>
            <a:r>
              <a:rPr lang="en-US" dirty="0">
                <a:latin typeface="Consolas"/>
                <a:cs typeface="Consolas"/>
              </a:rPr>
              <a:t>t(matrix(</a:t>
            </a:r>
            <a:r>
              <a:rPr lang="en-US" dirty="0" err="1">
                <a:latin typeface="Consolas"/>
                <a:cs typeface="Consolas"/>
              </a:rPr>
              <a:t>colSums</a:t>
            </a:r>
            <a:r>
              <a:rPr lang="en-US" dirty="0">
                <a:latin typeface="Consolas"/>
                <a:cs typeface="Consolas"/>
              </a:rPr>
              <a:t>(W),</a:t>
            </a:r>
            <a:r>
              <a:rPr lang="en-US" dirty="0" err="1">
                <a:latin typeface="Consolas"/>
                <a:cs typeface="Consolas"/>
              </a:rPr>
              <a:t>nrow</a:t>
            </a:r>
            <a:r>
              <a:rPr lang="en-US" dirty="0">
                <a:latin typeface="Consolas"/>
                <a:cs typeface="Consolas"/>
              </a:rPr>
              <a:t>=1)</a:t>
            </a:r>
            <a:r>
              <a:rPr lang="en-US" dirty="0" smtClean="0">
                <a:latin typeface="Consolas"/>
                <a:cs typeface="Consolas"/>
              </a:rPr>
              <a:t>)</a:t>
            </a:r>
            <a:br>
              <a:rPr lang="en-US" dirty="0" smtClean="0">
                <a:latin typeface="Consolas"/>
                <a:cs typeface="Consolas"/>
              </a:rPr>
            </a:br>
            <a:r>
              <a:rPr lang="en-US" dirty="0" smtClean="0">
                <a:latin typeface="Consolas"/>
                <a:cs typeface="Consolas"/>
              </a:rPr>
              <a:t>               %</a:t>
            </a:r>
            <a:r>
              <a:rPr lang="en-US" dirty="0">
                <a:latin typeface="Consolas"/>
                <a:cs typeface="Consolas"/>
              </a:rPr>
              <a:t>*</a:t>
            </a:r>
            <a:r>
              <a:rPr lang="en-US" dirty="0" smtClean="0">
                <a:latin typeface="Consolas"/>
                <a:cs typeface="Consolas"/>
              </a:rPr>
              <a:t>% matrix</a:t>
            </a:r>
            <a:r>
              <a:rPr lang="en-US" dirty="0">
                <a:latin typeface="Consolas"/>
                <a:cs typeface="Consolas"/>
              </a:rPr>
              <a:t>(rep(1,m),</a:t>
            </a:r>
            <a:r>
              <a:rPr lang="en-US" dirty="0" err="1">
                <a:latin typeface="Consolas"/>
                <a:cs typeface="Consolas"/>
              </a:rPr>
              <a:t>nrow</a:t>
            </a:r>
            <a:r>
              <a:rPr lang="en-US" dirty="0">
                <a:latin typeface="Consolas"/>
                <a:cs typeface="Consolas"/>
              </a:rPr>
              <a:t>=1))</a:t>
            </a:r>
          </a:p>
          <a:p>
            <a:r>
              <a:rPr lang="en-US" dirty="0">
                <a:latin typeface="Consolas"/>
                <a:cs typeface="Consolas"/>
              </a:rPr>
              <a:t>	W = (W * ((V/(W%*%H + epsilon </a:t>
            </a:r>
            <a:r>
              <a:rPr lang="en-US" dirty="0" smtClean="0">
                <a:latin typeface="Consolas"/>
                <a:cs typeface="Consolas"/>
              </a:rPr>
              <a:t>)</a:t>
            </a:r>
            <a:r>
              <a:rPr lang="en-US" dirty="0">
                <a:latin typeface="Consolas"/>
                <a:cs typeface="Consolas"/>
              </a:rPr>
              <a:t>) %*% t(H))</a:t>
            </a:r>
            <a:r>
              <a:rPr lang="en-US" dirty="0" smtClean="0">
                <a:latin typeface="Consolas"/>
                <a:cs typeface="Consolas"/>
              </a:rPr>
              <a:t>)</a:t>
            </a:r>
            <a:br>
              <a:rPr lang="en-US" dirty="0" smtClean="0">
                <a:latin typeface="Consolas"/>
                <a:cs typeface="Consolas"/>
              </a:rPr>
            </a:br>
            <a:r>
              <a:rPr lang="en-US" dirty="0" smtClean="0">
                <a:latin typeface="Consolas"/>
                <a:cs typeface="Consolas"/>
              </a:rPr>
              <a:t>          / (</a:t>
            </a:r>
            <a:r>
              <a:rPr lang="en-US" dirty="0">
                <a:latin typeface="Consolas"/>
                <a:cs typeface="Consolas"/>
              </a:rPr>
              <a:t>matrix(rep(1,n),</a:t>
            </a:r>
            <a:r>
              <a:rPr lang="en-US" dirty="0" err="1">
                <a:latin typeface="Consolas"/>
                <a:cs typeface="Consolas"/>
              </a:rPr>
              <a:t>nrow</a:t>
            </a:r>
            <a:r>
              <a:rPr lang="en-US" dirty="0">
                <a:latin typeface="Consolas"/>
                <a:cs typeface="Consolas"/>
              </a:rPr>
              <a:t>=n</a:t>
            </a:r>
            <a:r>
              <a:rPr lang="en-US" dirty="0" smtClean="0">
                <a:latin typeface="Consolas"/>
                <a:cs typeface="Consolas"/>
              </a:rPr>
              <a:t>)</a:t>
            </a:r>
            <a:br>
              <a:rPr lang="en-US" dirty="0" smtClean="0">
                <a:latin typeface="Consolas"/>
                <a:cs typeface="Consolas"/>
              </a:rPr>
            </a:br>
            <a:r>
              <a:rPr lang="en-US" dirty="0" smtClean="0">
                <a:latin typeface="Consolas"/>
                <a:cs typeface="Consolas"/>
              </a:rPr>
              <a:t>             %</a:t>
            </a:r>
            <a:r>
              <a:rPr lang="en-US" dirty="0">
                <a:latin typeface="Consolas"/>
                <a:cs typeface="Consolas"/>
              </a:rPr>
              <a:t>*%t(matrix(</a:t>
            </a:r>
            <a:r>
              <a:rPr lang="en-US" dirty="0" err="1">
                <a:latin typeface="Consolas"/>
                <a:cs typeface="Consolas"/>
              </a:rPr>
              <a:t>rowSums</a:t>
            </a:r>
            <a:r>
              <a:rPr lang="en-US" dirty="0">
                <a:latin typeface="Consolas"/>
                <a:cs typeface="Consolas"/>
              </a:rPr>
              <a:t>(H),</a:t>
            </a:r>
            <a:r>
              <a:rPr lang="en-US" dirty="0" err="1">
                <a:latin typeface="Consolas"/>
                <a:cs typeface="Consolas"/>
              </a:rPr>
              <a:t>nrow</a:t>
            </a:r>
            <a:r>
              <a:rPr lang="en-US" dirty="0">
                <a:latin typeface="Consolas"/>
                <a:cs typeface="Consolas"/>
              </a:rPr>
              <a:t>=rank)))</a:t>
            </a:r>
          </a:p>
          <a:p>
            <a:r>
              <a:rPr lang="en-US" dirty="0">
                <a:latin typeface="Consolas"/>
                <a:cs typeface="Consolas"/>
              </a:rPr>
              <a:t>	</a:t>
            </a:r>
            <a:r>
              <a:rPr lang="en-US" dirty="0" err="1">
                <a:latin typeface="Consolas"/>
                <a:cs typeface="Consolas"/>
              </a:rPr>
              <a:t>i</a:t>
            </a:r>
            <a:r>
              <a:rPr lang="en-US" dirty="0">
                <a:latin typeface="Consolas"/>
                <a:cs typeface="Consolas"/>
              </a:rPr>
              <a:t> = </a:t>
            </a:r>
            <a:r>
              <a:rPr lang="en-US" dirty="0" err="1">
                <a:latin typeface="Consolas"/>
                <a:cs typeface="Consolas"/>
              </a:rPr>
              <a:t>i</a:t>
            </a:r>
            <a:r>
              <a:rPr lang="en-US" dirty="0">
                <a:latin typeface="Consolas"/>
                <a:cs typeface="Consolas"/>
              </a:rPr>
              <a:t> + 1</a:t>
            </a:r>
            <a:r>
              <a:rPr lang="en-US" dirty="0" smtClean="0">
                <a:latin typeface="Consolas"/>
                <a:cs typeface="Consolas"/>
              </a:rPr>
              <a:t>;</a:t>
            </a:r>
          </a:p>
          <a:p>
            <a:r>
              <a:rPr lang="en-US" dirty="0" smtClean="0">
                <a:latin typeface="Consolas"/>
                <a:cs typeface="Consolas"/>
              </a:rPr>
              <a:t>}</a:t>
            </a:r>
            <a:endParaRPr lang="en-US" dirty="0">
              <a:latin typeface="Consolas"/>
              <a:cs typeface="Consolas"/>
            </a:endParaRPr>
          </a:p>
        </p:txBody>
      </p:sp>
      <p:sp>
        <p:nvSpPr>
          <p:cNvPr id="3" name="Title 2"/>
          <p:cNvSpPr>
            <a:spLocks noGrp="1"/>
          </p:cNvSpPr>
          <p:nvPr>
            <p:ph type="title"/>
          </p:nvPr>
        </p:nvSpPr>
        <p:spPr/>
        <p:txBody>
          <a:bodyPr/>
          <a:lstStyle/>
          <a:p>
            <a:r>
              <a:rPr lang="en-US" dirty="0" smtClean="0"/>
              <a:t>Poisson Nonnegative Matrix Factorization in R</a:t>
            </a:r>
            <a:endParaRPr lang="en-US" dirty="0"/>
          </a:p>
        </p:txBody>
      </p:sp>
      <p:sp>
        <p:nvSpPr>
          <p:cNvPr id="4" name="Rectangle 3"/>
          <p:cNvSpPr/>
          <p:nvPr/>
        </p:nvSpPr>
        <p:spPr>
          <a:xfrm>
            <a:off x="7596336" y="1340768"/>
            <a:ext cx="1296144" cy="12961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V</a:t>
            </a:r>
            <a:endParaRPr lang="en-US" sz="4000" dirty="0"/>
          </a:p>
        </p:txBody>
      </p:sp>
      <p:sp>
        <p:nvSpPr>
          <p:cNvPr id="5" name="Rectangle 4"/>
          <p:cNvSpPr/>
          <p:nvPr/>
        </p:nvSpPr>
        <p:spPr>
          <a:xfrm>
            <a:off x="7596336" y="980728"/>
            <a:ext cx="1296144" cy="288032"/>
          </a:xfrm>
          <a:prstGeom prst="rect">
            <a:avLst/>
          </a:prstGeom>
          <a:solidFill>
            <a:srgbClr val="FDB813"/>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8494B"/>
                </a:solidFill>
              </a:rPr>
              <a:t>H</a:t>
            </a:r>
            <a:endParaRPr lang="en-US" dirty="0">
              <a:solidFill>
                <a:srgbClr val="48494B"/>
              </a:solidFill>
            </a:endParaRPr>
          </a:p>
        </p:txBody>
      </p:sp>
      <p:sp>
        <p:nvSpPr>
          <p:cNvPr id="6" name="Rectangle 5"/>
          <p:cNvSpPr/>
          <p:nvPr/>
        </p:nvSpPr>
        <p:spPr>
          <a:xfrm rot="16200000">
            <a:off x="6732240" y="1844824"/>
            <a:ext cx="1296144" cy="288032"/>
          </a:xfrm>
          <a:prstGeom prst="rect">
            <a:avLst/>
          </a:prstGeom>
          <a:solidFill>
            <a:srgbClr val="FDB813"/>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8494B"/>
                </a:solidFill>
              </a:rPr>
              <a:t>W</a:t>
            </a:r>
            <a:endParaRPr lang="en-US" dirty="0">
              <a:solidFill>
                <a:srgbClr val="48494B"/>
              </a:solidFill>
            </a:endParaRPr>
          </a:p>
        </p:txBody>
      </p:sp>
    </p:spTree>
    <p:extLst>
      <p:ext uri="{BB962C8B-B14F-4D97-AF65-F5344CB8AC3E}">
        <p14:creationId xmlns:p14="http://schemas.microsoft.com/office/powerpoint/2010/main" val="15667116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7"/>
          <p:cNvSpPr/>
          <p:nvPr/>
        </p:nvSpPr>
        <p:spPr>
          <a:xfrm>
            <a:off x="609600" y="2142859"/>
            <a:ext cx="7620000" cy="2251899"/>
          </a:xfrm>
          <a:prstGeom prst="rect">
            <a:avLst/>
          </a:prstGeom>
          <a:ln w="12700">
            <a:miter lim="400000"/>
          </a:ln>
          <a:extLst>
            <a:ext uri="{C572A759-6A51-4108-AA02-DFA0A04FC94B}">
              <ma14:wrappingTextBoxFlag xmlns:ma14="http://schemas.microsoft.com/office/mac/drawingml/2011/main" val="1"/>
            </a:ext>
          </a:extLst>
        </p:spPr>
        <p:txBody>
          <a:bodyPr wrap="square" lIns="17780" tIns="17780" rIns="17780" bIns="17780" anchor="ctr">
            <a:spAutoFit/>
          </a:bodyPr>
          <a:lstStyle/>
          <a:p>
            <a:pPr marL="238110" indent="-238110" algn="l">
              <a:buFont typeface="Wingdings" charset="2"/>
              <a:buChar char="ü"/>
              <a:defRPr sz="1800"/>
            </a:pPr>
            <a:r>
              <a:rPr dirty="0">
                <a:solidFill>
                  <a:srgbClr val="5A6464"/>
                </a:solidFill>
                <a:latin typeface="Helvetica Neue"/>
                <a:ea typeface="Helvetica Neue"/>
                <a:cs typeface="Helvetica Neue"/>
                <a:sym typeface="Helvetica Neue"/>
              </a:rPr>
              <a:t>Contribute intellectual and technological capital</a:t>
            </a:r>
            <a:r>
              <a:rPr b="1" dirty="0">
                <a:solidFill>
                  <a:srgbClr val="5A6464"/>
                </a:solidFill>
                <a:latin typeface="Helvetica Neue"/>
                <a:ea typeface="Helvetica Neue"/>
                <a:cs typeface="Helvetica Neue"/>
                <a:sym typeface="Helvetica Neue"/>
              </a:rPr>
              <a:t> </a:t>
            </a:r>
            <a:r>
              <a:rPr dirty="0">
                <a:solidFill>
                  <a:srgbClr val="5A6464"/>
                </a:solidFill>
                <a:latin typeface="Helvetica Neue"/>
                <a:ea typeface="Helvetica Neue"/>
                <a:cs typeface="Helvetica Neue"/>
                <a:sym typeface="Helvetica Neue"/>
              </a:rPr>
              <a:t>to </a:t>
            </a:r>
            <a:r>
              <a:rPr b="1" dirty="0">
                <a:solidFill>
                  <a:srgbClr val="5A6464"/>
                </a:solidFill>
                <a:latin typeface="Helvetica Neue"/>
                <a:ea typeface="Helvetica Neue"/>
                <a:cs typeface="Helvetica Neue"/>
                <a:sym typeface="Helvetica Neue"/>
              </a:rPr>
              <a:t>the Spark community</a:t>
            </a:r>
          </a:p>
          <a:p>
            <a:pPr marL="238110" indent="-238110" algn="l">
              <a:buFont typeface="Wingdings" charset="2"/>
              <a:buChar char="ü"/>
              <a:defRPr sz="1800"/>
            </a:pPr>
            <a:endParaRPr b="1" dirty="0">
              <a:solidFill>
                <a:srgbClr val="5A6464"/>
              </a:solidFill>
              <a:latin typeface="Helvetica Neue"/>
              <a:ea typeface="Helvetica Neue"/>
              <a:cs typeface="Helvetica Neue"/>
              <a:sym typeface="Helvetica Neue"/>
            </a:endParaRPr>
          </a:p>
          <a:p>
            <a:pPr marL="238110" indent="-238110" algn="l">
              <a:buFont typeface="Wingdings" charset="2"/>
              <a:buChar char="ü"/>
              <a:defRPr sz="1800"/>
            </a:pPr>
            <a:r>
              <a:rPr dirty="0">
                <a:solidFill>
                  <a:srgbClr val="5A6464"/>
                </a:solidFill>
                <a:latin typeface="Helvetica Neue"/>
                <a:ea typeface="Helvetica Neue"/>
                <a:cs typeface="Helvetica Neue"/>
                <a:sym typeface="Helvetica Neue"/>
              </a:rPr>
              <a:t>Expand the </a:t>
            </a:r>
            <a:r>
              <a:rPr b="1" dirty="0">
                <a:solidFill>
                  <a:srgbClr val="5A6464"/>
                </a:solidFill>
                <a:latin typeface="Helvetica Neue"/>
                <a:ea typeface="Helvetica Neue"/>
                <a:cs typeface="Helvetica Neue"/>
                <a:sym typeface="Helvetica Neue"/>
              </a:rPr>
              <a:t>core technology</a:t>
            </a:r>
            <a:r>
              <a:rPr dirty="0">
                <a:solidFill>
                  <a:srgbClr val="5A6464"/>
                </a:solidFill>
                <a:latin typeface="Helvetica Neue"/>
                <a:ea typeface="Helvetica Neue"/>
                <a:cs typeface="Helvetica Neue"/>
                <a:sym typeface="Helvetica Neue"/>
              </a:rPr>
              <a:t> </a:t>
            </a:r>
            <a:r>
              <a:rPr lang="en-US" dirty="0">
                <a:solidFill>
                  <a:srgbClr val="5A6464"/>
                </a:solidFill>
                <a:latin typeface="Helvetica Neue"/>
                <a:ea typeface="Helvetica Neue"/>
                <a:cs typeface="Helvetica Neue"/>
                <a:sym typeface="Helvetica Neue"/>
              </a:rPr>
              <a:t>to make it enterprise and cloud ready</a:t>
            </a:r>
            <a:endParaRPr dirty="0">
              <a:solidFill>
                <a:srgbClr val="5A6464"/>
              </a:solidFill>
              <a:latin typeface="Helvetica Neue"/>
              <a:ea typeface="Helvetica Neue"/>
              <a:cs typeface="Helvetica Neue"/>
              <a:sym typeface="Helvetica Neue"/>
            </a:endParaRPr>
          </a:p>
          <a:p>
            <a:pPr marL="238110" indent="-238110" algn="l">
              <a:buFont typeface="Wingdings" charset="2"/>
              <a:buChar char="ü"/>
              <a:defRPr sz="1800"/>
            </a:pPr>
            <a:endParaRPr dirty="0">
              <a:solidFill>
                <a:srgbClr val="5A6464"/>
              </a:solidFill>
              <a:latin typeface="Helvetica Neue"/>
              <a:ea typeface="Helvetica Neue"/>
              <a:cs typeface="Helvetica Neue"/>
              <a:sym typeface="Helvetica Neue"/>
            </a:endParaRPr>
          </a:p>
          <a:p>
            <a:pPr marL="238110" indent="-238110" algn="l">
              <a:buFont typeface="Wingdings" charset="2"/>
              <a:buChar char="ü"/>
              <a:defRPr sz="1800"/>
            </a:pPr>
            <a:r>
              <a:rPr dirty="0">
                <a:solidFill>
                  <a:srgbClr val="5A6464"/>
                </a:solidFill>
                <a:latin typeface="Helvetica Neue"/>
                <a:ea typeface="Helvetica Neue"/>
                <a:cs typeface="Helvetica Neue"/>
                <a:sym typeface="Helvetica Neue"/>
              </a:rPr>
              <a:t>Accelerate the </a:t>
            </a:r>
            <a:r>
              <a:rPr b="1" dirty="0">
                <a:solidFill>
                  <a:srgbClr val="5A6464"/>
                </a:solidFill>
                <a:latin typeface="Helvetica Neue"/>
                <a:ea typeface="Helvetica Neue"/>
                <a:cs typeface="Helvetica Neue"/>
                <a:sym typeface="Helvetica Neue"/>
              </a:rPr>
              <a:t>business value</a:t>
            </a:r>
            <a:r>
              <a:rPr dirty="0">
                <a:solidFill>
                  <a:srgbClr val="5A6464"/>
                </a:solidFill>
                <a:latin typeface="Helvetica Neue"/>
                <a:ea typeface="Helvetica Neue"/>
                <a:cs typeface="Helvetica Neue"/>
                <a:sym typeface="Helvetica Neue"/>
              </a:rPr>
              <a:t> of Spark</a:t>
            </a:r>
          </a:p>
          <a:p>
            <a:pPr marL="238110" indent="-238110" algn="l">
              <a:buFont typeface="Wingdings" charset="2"/>
              <a:buChar char="ü"/>
              <a:defRPr sz="1800"/>
            </a:pPr>
            <a:endParaRPr dirty="0">
              <a:solidFill>
                <a:srgbClr val="5A6464"/>
              </a:solidFill>
              <a:latin typeface="Helvetica Neue"/>
              <a:ea typeface="Helvetica Neue"/>
              <a:cs typeface="Helvetica Neue"/>
              <a:sym typeface="Helvetica Neue"/>
            </a:endParaRPr>
          </a:p>
          <a:p>
            <a:pPr marL="238110" indent="-238110" algn="l">
              <a:buFont typeface="Wingdings" charset="2"/>
              <a:buChar char="ü"/>
              <a:defRPr sz="1800"/>
            </a:pPr>
            <a:r>
              <a:rPr dirty="0">
                <a:solidFill>
                  <a:srgbClr val="5A6464"/>
                </a:solidFill>
                <a:latin typeface="Helvetica Neue"/>
                <a:ea typeface="Helvetica Neue"/>
                <a:cs typeface="Helvetica Neue"/>
                <a:sym typeface="Helvetica Neue"/>
              </a:rPr>
              <a:t>Build </a:t>
            </a:r>
            <a:r>
              <a:rPr b="1" dirty="0">
                <a:solidFill>
                  <a:srgbClr val="5A6464"/>
                </a:solidFill>
                <a:latin typeface="Helvetica Neue"/>
                <a:ea typeface="Helvetica Neue"/>
                <a:cs typeface="Helvetica Neue"/>
                <a:sym typeface="Helvetica Neue"/>
              </a:rPr>
              <a:t>data science skills</a:t>
            </a:r>
            <a:r>
              <a:rPr dirty="0">
                <a:solidFill>
                  <a:srgbClr val="5A6464"/>
                </a:solidFill>
                <a:latin typeface="Helvetica Neue"/>
                <a:ea typeface="Helvetica Neue"/>
                <a:cs typeface="Helvetica Neue"/>
                <a:sym typeface="Helvetica Neue"/>
              </a:rPr>
              <a:t> to drive intelligence into business applications</a:t>
            </a:r>
          </a:p>
        </p:txBody>
      </p:sp>
      <p:pic>
        <p:nvPicPr>
          <p:cNvPr id="7" name="Picture 6" descr="Screen Shot 2015-12-03 at 12.34.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5819142"/>
            <a:ext cx="2085838" cy="839537"/>
          </a:xfrm>
          <a:prstGeom prst="rect">
            <a:avLst/>
          </a:prstGeom>
        </p:spPr>
      </p:pic>
      <p:sp>
        <p:nvSpPr>
          <p:cNvPr id="8" name="Title 2"/>
          <p:cNvSpPr>
            <a:spLocks noGrp="1"/>
          </p:cNvSpPr>
          <p:nvPr>
            <p:ph type="title"/>
          </p:nvPr>
        </p:nvSpPr>
        <p:spPr>
          <a:xfrm>
            <a:off x="152400" y="122952"/>
            <a:ext cx="5995218" cy="1143000"/>
          </a:xfrm>
        </p:spPr>
        <p:txBody>
          <a:bodyPr>
            <a:noAutofit/>
          </a:bodyPr>
          <a:lstStyle/>
          <a:p>
            <a:pPr defTabSz="761953">
              <a:tabLst>
                <a:tab pos="0" algn="l"/>
                <a:tab pos="380976" algn="l"/>
                <a:tab pos="761953" algn="l"/>
                <a:tab pos="1142929" algn="l"/>
                <a:tab pos="1523906" algn="l"/>
                <a:tab pos="1904882" algn="l"/>
                <a:tab pos="2285859" algn="l"/>
                <a:tab pos="2666834" algn="l"/>
                <a:tab pos="3047811" algn="l"/>
                <a:tab pos="3428787" algn="l"/>
                <a:tab pos="3809764" algn="l"/>
                <a:tab pos="4190740" algn="l"/>
                <a:tab pos="4571716" algn="l"/>
                <a:tab pos="4952693" algn="l"/>
                <a:tab pos="5333669" algn="l"/>
                <a:tab pos="5714646" algn="l"/>
                <a:tab pos="6095622" algn="l"/>
                <a:tab pos="6476598" algn="l"/>
                <a:tab pos="6857575" algn="l"/>
                <a:tab pos="7238551" algn="l"/>
                <a:tab pos="7619528" algn="l"/>
              </a:tabLst>
            </a:pPr>
            <a:r>
              <a:rPr lang="en-US" sz="2333" b="1" dirty="0"/>
              <a:t>Spark Technology Center </a:t>
            </a:r>
            <a:r>
              <a:rPr lang="en-US" sz="2333" b="1" dirty="0" smtClean="0"/>
              <a:t>Mission</a:t>
            </a:r>
            <a:r>
              <a:rPr lang="en-US" sz="1667" dirty="0"/>
              <a:t/>
            </a:r>
            <a:br>
              <a:rPr lang="en-US" sz="1667" dirty="0"/>
            </a:br>
            <a:endParaRPr lang="en-US" sz="2083" dirty="0"/>
          </a:p>
        </p:txBody>
      </p:sp>
    </p:spTree>
    <p:extLst>
      <p:ext uri="{BB962C8B-B14F-4D97-AF65-F5344CB8AC3E}">
        <p14:creationId xmlns:p14="http://schemas.microsoft.com/office/powerpoint/2010/main" val="25657270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7375959"/>
              </p:ext>
            </p:extLst>
          </p:nvPr>
        </p:nvGraphicFramePr>
        <p:xfrm>
          <a:off x="250829" y="1125538"/>
          <a:ext cx="8569325" cy="51228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Result Quality</a:t>
            </a:r>
            <a:endParaRPr lang="en-US" dirty="0"/>
          </a:p>
        </p:txBody>
      </p:sp>
      <p:sp>
        <p:nvSpPr>
          <p:cNvPr id="5" name="Rounded Rectangular Callout 4"/>
          <p:cNvSpPr/>
          <p:nvPr/>
        </p:nvSpPr>
        <p:spPr>
          <a:xfrm>
            <a:off x="5796136" y="188642"/>
            <a:ext cx="2540144" cy="1346550"/>
          </a:xfrm>
          <a:prstGeom prst="wedgeRoundRectCallout">
            <a:avLst>
              <a:gd name="adj1" fmla="val -82727"/>
              <a:gd name="adj2" fmla="val 36922"/>
              <a:gd name="adj3" fmla="val 16667"/>
            </a:avLst>
          </a:prstGeom>
          <a:solidFill>
            <a:srgbClr val="F9DF77"/>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A70041"/>
                </a:solidFill>
                <a:latin typeface="Arial"/>
                <a:cs typeface="Arial"/>
              </a:rPr>
              <a:t>No answers for remaining 380,000 products</a:t>
            </a:r>
            <a:endParaRPr lang="en-US" dirty="0">
              <a:solidFill>
                <a:srgbClr val="A70041"/>
              </a:solidFill>
              <a:latin typeface="Arial"/>
              <a:cs typeface="Arial"/>
            </a:endParaRPr>
          </a:p>
        </p:txBody>
      </p:sp>
    </p:spTree>
    <p:extLst>
      <p:ext uri="{BB962C8B-B14F-4D97-AF65-F5344CB8AC3E}">
        <p14:creationId xmlns:p14="http://schemas.microsoft.com/office/powerpoint/2010/main" val="3044662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0" dur="500"/>
                                        <p:tgtEl>
                                          <p:spTgt spid="4">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5" dur="500"/>
                                        <p:tgtEl>
                                          <p:spTgt spid="4">
                                            <p:graphicEl>
                                              <a:chart seriesIdx="1" categoryIdx="-4" bldStep="series"/>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8" dur="500"/>
                                        <p:tgtEl>
                                          <p:spTgt spid="4">
                                            <p:graphicEl>
                                              <a:chart seriesIdx="2"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is where we would normally bring in a Spark expert. </a:t>
            </a:r>
          </a:p>
          <a:p>
            <a:r>
              <a:rPr lang="en-US" dirty="0" smtClean="0"/>
              <a:t>We’d have the expert implement </a:t>
            </a:r>
            <a:r>
              <a:rPr lang="en-US" dirty="0" smtClean="0">
                <a:solidFill>
                  <a:srgbClr val="A70041"/>
                </a:solidFill>
              </a:rPr>
              <a:t>efficient parallel </a:t>
            </a:r>
            <a:r>
              <a:rPr lang="en-US" dirty="0" smtClean="0"/>
              <a:t>Poisson Nonnegative Matrix Factorization on Spark.</a:t>
            </a:r>
          </a:p>
          <a:p>
            <a:endParaRPr lang="en-US" dirty="0" smtClean="0"/>
          </a:p>
          <a:p>
            <a:endParaRPr lang="en-US" dirty="0" smtClean="0"/>
          </a:p>
          <a:p>
            <a:r>
              <a:rPr lang="en-US" dirty="0" smtClean="0"/>
              <a:t>What happens if we have </a:t>
            </a:r>
            <a:r>
              <a:rPr lang="en-US" dirty="0" err="1" smtClean="0">
                <a:solidFill>
                  <a:srgbClr val="A70041"/>
                </a:solidFill>
              </a:rPr>
              <a:t>SystemML</a:t>
            </a:r>
            <a:r>
              <a:rPr lang="en-US" dirty="0" smtClean="0"/>
              <a:t>?</a:t>
            </a:r>
            <a:endParaRPr lang="en-US" dirty="0"/>
          </a:p>
        </p:txBody>
      </p:sp>
      <p:sp>
        <p:nvSpPr>
          <p:cNvPr id="3" name="Title 2"/>
          <p:cNvSpPr>
            <a:spLocks noGrp="1"/>
          </p:cNvSpPr>
          <p:nvPr>
            <p:ph type="title"/>
          </p:nvPr>
        </p:nvSpPr>
        <p:spPr/>
        <p:txBody>
          <a:bodyPr/>
          <a:lstStyle/>
          <a:p>
            <a:r>
              <a:rPr lang="en-US" dirty="0" smtClean="0"/>
              <a:t>State of the Art</a:t>
            </a:r>
            <a:endParaRPr lang="en-US" dirty="0"/>
          </a:p>
        </p:txBody>
      </p:sp>
    </p:spTree>
    <p:extLst>
      <p:ext uri="{BB962C8B-B14F-4D97-AF65-F5344CB8AC3E}">
        <p14:creationId xmlns:p14="http://schemas.microsoft.com/office/powerpoint/2010/main" val="37677592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latin typeface="Consolas"/>
              <a:cs typeface="Consolas"/>
            </a:endParaRPr>
          </a:p>
          <a:p>
            <a:r>
              <a:rPr lang="en-US" dirty="0" err="1">
                <a:latin typeface="Consolas"/>
                <a:cs typeface="Consolas"/>
              </a:rPr>
              <a:t>i</a:t>
            </a:r>
            <a:r>
              <a:rPr lang="en-US" dirty="0" smtClean="0">
                <a:latin typeface="Consolas"/>
                <a:cs typeface="Consolas"/>
              </a:rPr>
              <a:t> = 0</a:t>
            </a:r>
            <a:endParaRPr lang="en-US" dirty="0">
              <a:latin typeface="Consolas"/>
              <a:cs typeface="Consolas"/>
            </a:endParaRPr>
          </a:p>
          <a:p>
            <a:r>
              <a:rPr lang="en-US" dirty="0">
                <a:latin typeface="Consolas"/>
                <a:cs typeface="Consolas"/>
              </a:rPr>
              <a:t>while(</a:t>
            </a:r>
            <a:r>
              <a:rPr lang="en-US" dirty="0" err="1">
                <a:latin typeface="Consolas"/>
                <a:cs typeface="Consolas"/>
              </a:rPr>
              <a:t>i</a:t>
            </a:r>
            <a:r>
              <a:rPr lang="en-US" dirty="0">
                <a:latin typeface="Consolas"/>
                <a:cs typeface="Consolas"/>
              </a:rPr>
              <a:t> &lt; </a:t>
            </a:r>
            <a:r>
              <a:rPr lang="en-US" dirty="0" err="1" smtClean="0">
                <a:latin typeface="Consolas"/>
                <a:cs typeface="Consolas"/>
              </a:rPr>
              <a:t>max_iterations</a:t>
            </a:r>
            <a:r>
              <a:rPr lang="en-US" dirty="0" smtClean="0">
                <a:latin typeface="Consolas"/>
                <a:cs typeface="Consolas"/>
              </a:rPr>
              <a:t>) </a:t>
            </a:r>
            <a:r>
              <a:rPr lang="en-US" dirty="0">
                <a:latin typeface="Consolas"/>
                <a:cs typeface="Consolas"/>
              </a:rPr>
              <a:t>{</a:t>
            </a:r>
          </a:p>
          <a:p>
            <a:r>
              <a:rPr lang="en-US" dirty="0">
                <a:latin typeface="Consolas"/>
                <a:cs typeface="Consolas"/>
              </a:rPr>
              <a:t>	H = (H * (t(W) %*% (V/(W%*%H + </a:t>
            </a:r>
            <a:r>
              <a:rPr lang="en-US" dirty="0" smtClean="0">
                <a:latin typeface="Consolas"/>
                <a:cs typeface="Consolas"/>
              </a:rPr>
              <a:t>epsilon)</a:t>
            </a:r>
            <a:r>
              <a:rPr lang="en-US" dirty="0">
                <a:latin typeface="Consolas"/>
                <a:cs typeface="Consolas"/>
              </a:rPr>
              <a:t>))</a:t>
            </a:r>
            <a:r>
              <a:rPr lang="en-US" dirty="0" smtClean="0">
                <a:latin typeface="Consolas"/>
                <a:cs typeface="Consolas"/>
              </a:rPr>
              <a:t>)</a:t>
            </a:r>
            <a:br>
              <a:rPr lang="en-US" dirty="0" smtClean="0">
                <a:latin typeface="Consolas"/>
                <a:cs typeface="Consolas"/>
              </a:rPr>
            </a:br>
            <a:r>
              <a:rPr lang="en-US" dirty="0" smtClean="0">
                <a:latin typeface="Consolas"/>
                <a:cs typeface="Consolas"/>
              </a:rPr>
              <a:t>          / (</a:t>
            </a:r>
            <a:r>
              <a:rPr lang="en-US" dirty="0">
                <a:latin typeface="Consolas"/>
                <a:cs typeface="Consolas"/>
              </a:rPr>
              <a:t>t(matrix(</a:t>
            </a:r>
            <a:r>
              <a:rPr lang="en-US" dirty="0" err="1">
                <a:latin typeface="Consolas"/>
                <a:cs typeface="Consolas"/>
              </a:rPr>
              <a:t>colSums</a:t>
            </a:r>
            <a:r>
              <a:rPr lang="en-US" dirty="0">
                <a:latin typeface="Consolas"/>
                <a:cs typeface="Consolas"/>
              </a:rPr>
              <a:t>(W),</a:t>
            </a:r>
            <a:r>
              <a:rPr lang="en-US" dirty="0" err="1">
                <a:latin typeface="Consolas"/>
                <a:cs typeface="Consolas"/>
              </a:rPr>
              <a:t>nrow</a:t>
            </a:r>
            <a:r>
              <a:rPr lang="en-US" dirty="0">
                <a:latin typeface="Consolas"/>
                <a:cs typeface="Consolas"/>
              </a:rPr>
              <a:t>=1)</a:t>
            </a:r>
            <a:r>
              <a:rPr lang="en-US" dirty="0" smtClean="0">
                <a:latin typeface="Consolas"/>
                <a:cs typeface="Consolas"/>
              </a:rPr>
              <a:t>)</a:t>
            </a:r>
            <a:br>
              <a:rPr lang="en-US" dirty="0" smtClean="0">
                <a:latin typeface="Consolas"/>
                <a:cs typeface="Consolas"/>
              </a:rPr>
            </a:br>
            <a:r>
              <a:rPr lang="en-US" dirty="0" smtClean="0">
                <a:latin typeface="Consolas"/>
                <a:cs typeface="Consolas"/>
              </a:rPr>
              <a:t>               %</a:t>
            </a:r>
            <a:r>
              <a:rPr lang="en-US" dirty="0">
                <a:latin typeface="Consolas"/>
                <a:cs typeface="Consolas"/>
              </a:rPr>
              <a:t>*</a:t>
            </a:r>
            <a:r>
              <a:rPr lang="en-US" dirty="0" smtClean="0">
                <a:latin typeface="Consolas"/>
                <a:cs typeface="Consolas"/>
              </a:rPr>
              <a:t>% matrix</a:t>
            </a:r>
            <a:r>
              <a:rPr lang="en-US" dirty="0">
                <a:latin typeface="Consolas"/>
                <a:cs typeface="Consolas"/>
              </a:rPr>
              <a:t>(rep(1,m),</a:t>
            </a:r>
            <a:r>
              <a:rPr lang="en-US" dirty="0" err="1">
                <a:latin typeface="Consolas"/>
                <a:cs typeface="Consolas"/>
              </a:rPr>
              <a:t>nrow</a:t>
            </a:r>
            <a:r>
              <a:rPr lang="en-US" dirty="0">
                <a:latin typeface="Consolas"/>
                <a:cs typeface="Consolas"/>
              </a:rPr>
              <a:t>=1))</a:t>
            </a:r>
          </a:p>
          <a:p>
            <a:r>
              <a:rPr lang="en-US" dirty="0">
                <a:latin typeface="Consolas"/>
                <a:cs typeface="Consolas"/>
              </a:rPr>
              <a:t>	W = (W * ((V/(W%*%H + epsilon </a:t>
            </a:r>
            <a:r>
              <a:rPr lang="en-US" dirty="0" smtClean="0">
                <a:latin typeface="Consolas"/>
                <a:cs typeface="Consolas"/>
              </a:rPr>
              <a:t>)</a:t>
            </a:r>
            <a:r>
              <a:rPr lang="en-US" dirty="0">
                <a:latin typeface="Consolas"/>
                <a:cs typeface="Consolas"/>
              </a:rPr>
              <a:t>) %*% t(H))</a:t>
            </a:r>
            <a:r>
              <a:rPr lang="en-US" dirty="0" smtClean="0">
                <a:latin typeface="Consolas"/>
                <a:cs typeface="Consolas"/>
              </a:rPr>
              <a:t>)</a:t>
            </a:r>
            <a:br>
              <a:rPr lang="en-US" dirty="0" smtClean="0">
                <a:latin typeface="Consolas"/>
                <a:cs typeface="Consolas"/>
              </a:rPr>
            </a:br>
            <a:r>
              <a:rPr lang="en-US" dirty="0" smtClean="0">
                <a:latin typeface="Consolas"/>
                <a:cs typeface="Consolas"/>
              </a:rPr>
              <a:t>          / (</a:t>
            </a:r>
            <a:r>
              <a:rPr lang="en-US" dirty="0">
                <a:latin typeface="Consolas"/>
                <a:cs typeface="Consolas"/>
              </a:rPr>
              <a:t>matrix(rep(1,n),</a:t>
            </a:r>
            <a:r>
              <a:rPr lang="en-US" dirty="0" err="1">
                <a:latin typeface="Consolas"/>
                <a:cs typeface="Consolas"/>
              </a:rPr>
              <a:t>nrow</a:t>
            </a:r>
            <a:r>
              <a:rPr lang="en-US" dirty="0">
                <a:latin typeface="Consolas"/>
                <a:cs typeface="Consolas"/>
              </a:rPr>
              <a:t>=n</a:t>
            </a:r>
            <a:r>
              <a:rPr lang="en-US" dirty="0" smtClean="0">
                <a:latin typeface="Consolas"/>
                <a:cs typeface="Consolas"/>
              </a:rPr>
              <a:t>)</a:t>
            </a:r>
            <a:br>
              <a:rPr lang="en-US" dirty="0" smtClean="0">
                <a:latin typeface="Consolas"/>
                <a:cs typeface="Consolas"/>
              </a:rPr>
            </a:br>
            <a:r>
              <a:rPr lang="en-US" dirty="0" smtClean="0">
                <a:latin typeface="Consolas"/>
                <a:cs typeface="Consolas"/>
              </a:rPr>
              <a:t>             %</a:t>
            </a:r>
            <a:r>
              <a:rPr lang="en-US" dirty="0">
                <a:latin typeface="Consolas"/>
                <a:cs typeface="Consolas"/>
              </a:rPr>
              <a:t>*%t(matrix(</a:t>
            </a:r>
            <a:r>
              <a:rPr lang="en-US" dirty="0" err="1">
                <a:latin typeface="Consolas"/>
                <a:cs typeface="Consolas"/>
              </a:rPr>
              <a:t>rowSums</a:t>
            </a:r>
            <a:r>
              <a:rPr lang="en-US" dirty="0">
                <a:latin typeface="Consolas"/>
                <a:cs typeface="Consolas"/>
              </a:rPr>
              <a:t>(H),</a:t>
            </a:r>
            <a:r>
              <a:rPr lang="en-US" dirty="0" err="1">
                <a:latin typeface="Consolas"/>
                <a:cs typeface="Consolas"/>
              </a:rPr>
              <a:t>nrow</a:t>
            </a:r>
            <a:r>
              <a:rPr lang="en-US" dirty="0">
                <a:latin typeface="Consolas"/>
                <a:cs typeface="Consolas"/>
              </a:rPr>
              <a:t>=rank)))</a:t>
            </a:r>
          </a:p>
          <a:p>
            <a:r>
              <a:rPr lang="en-US" dirty="0">
                <a:latin typeface="Consolas"/>
                <a:cs typeface="Consolas"/>
              </a:rPr>
              <a:t>	</a:t>
            </a:r>
            <a:r>
              <a:rPr lang="en-US" dirty="0" err="1">
                <a:latin typeface="Consolas"/>
                <a:cs typeface="Consolas"/>
              </a:rPr>
              <a:t>i</a:t>
            </a:r>
            <a:r>
              <a:rPr lang="en-US" dirty="0">
                <a:latin typeface="Consolas"/>
                <a:cs typeface="Consolas"/>
              </a:rPr>
              <a:t> = </a:t>
            </a:r>
            <a:r>
              <a:rPr lang="en-US" dirty="0" err="1">
                <a:latin typeface="Consolas"/>
                <a:cs typeface="Consolas"/>
              </a:rPr>
              <a:t>i</a:t>
            </a:r>
            <a:r>
              <a:rPr lang="en-US" dirty="0">
                <a:latin typeface="Consolas"/>
                <a:cs typeface="Consolas"/>
              </a:rPr>
              <a:t> + 1</a:t>
            </a:r>
            <a:r>
              <a:rPr lang="en-US" dirty="0" smtClean="0">
                <a:latin typeface="Consolas"/>
                <a:cs typeface="Consolas"/>
              </a:rPr>
              <a:t>;</a:t>
            </a:r>
          </a:p>
          <a:p>
            <a:r>
              <a:rPr lang="en-US" dirty="0" smtClean="0">
                <a:latin typeface="Consolas"/>
                <a:cs typeface="Consolas"/>
              </a:rPr>
              <a:t>}</a:t>
            </a:r>
            <a:endParaRPr lang="en-US" dirty="0">
              <a:latin typeface="Consolas"/>
              <a:cs typeface="Consolas"/>
            </a:endParaRPr>
          </a:p>
        </p:txBody>
      </p:sp>
      <p:sp>
        <p:nvSpPr>
          <p:cNvPr id="3" name="Title 2"/>
          <p:cNvSpPr>
            <a:spLocks noGrp="1"/>
          </p:cNvSpPr>
          <p:nvPr>
            <p:ph type="title"/>
          </p:nvPr>
        </p:nvSpPr>
        <p:spPr/>
        <p:txBody>
          <a:bodyPr/>
          <a:lstStyle/>
          <a:p>
            <a:r>
              <a:rPr lang="en-US" dirty="0" smtClean="0"/>
              <a:t>Poisson Nonnegative Matrix Factorization in R</a:t>
            </a:r>
            <a:endParaRPr lang="en-US" dirty="0"/>
          </a:p>
        </p:txBody>
      </p:sp>
      <p:sp>
        <p:nvSpPr>
          <p:cNvPr id="4" name="Rectangle 3"/>
          <p:cNvSpPr/>
          <p:nvPr/>
        </p:nvSpPr>
        <p:spPr>
          <a:xfrm>
            <a:off x="7596336" y="1340768"/>
            <a:ext cx="1296144" cy="12961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V</a:t>
            </a:r>
            <a:endParaRPr lang="en-US" sz="4000" dirty="0"/>
          </a:p>
        </p:txBody>
      </p:sp>
      <p:sp>
        <p:nvSpPr>
          <p:cNvPr id="5" name="Rectangle 4"/>
          <p:cNvSpPr/>
          <p:nvPr/>
        </p:nvSpPr>
        <p:spPr>
          <a:xfrm>
            <a:off x="7596336" y="980728"/>
            <a:ext cx="1296144" cy="288032"/>
          </a:xfrm>
          <a:prstGeom prst="rect">
            <a:avLst/>
          </a:prstGeom>
          <a:solidFill>
            <a:srgbClr val="FDB813"/>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8494B"/>
                </a:solidFill>
              </a:rPr>
              <a:t>H</a:t>
            </a:r>
            <a:endParaRPr lang="en-US" dirty="0">
              <a:solidFill>
                <a:srgbClr val="48494B"/>
              </a:solidFill>
            </a:endParaRPr>
          </a:p>
        </p:txBody>
      </p:sp>
      <p:sp>
        <p:nvSpPr>
          <p:cNvPr id="6" name="Rectangle 5"/>
          <p:cNvSpPr/>
          <p:nvPr/>
        </p:nvSpPr>
        <p:spPr>
          <a:xfrm rot="16200000">
            <a:off x="6732240" y="1844824"/>
            <a:ext cx="1296144" cy="288032"/>
          </a:xfrm>
          <a:prstGeom prst="rect">
            <a:avLst/>
          </a:prstGeom>
          <a:solidFill>
            <a:srgbClr val="FDB813"/>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8494B"/>
                </a:solidFill>
              </a:rPr>
              <a:t>W</a:t>
            </a:r>
            <a:endParaRPr lang="en-US" dirty="0">
              <a:solidFill>
                <a:srgbClr val="48494B"/>
              </a:solidFill>
            </a:endParaRPr>
          </a:p>
        </p:txBody>
      </p:sp>
    </p:spTree>
    <p:extLst>
      <p:ext uri="{BB962C8B-B14F-4D97-AF65-F5344CB8AC3E}">
        <p14:creationId xmlns:p14="http://schemas.microsoft.com/office/powerpoint/2010/main" val="13444287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latin typeface="Consolas"/>
              <a:cs typeface="Consolas"/>
            </a:endParaRPr>
          </a:p>
          <a:p>
            <a:r>
              <a:rPr lang="en-US" dirty="0" err="1">
                <a:latin typeface="Consolas"/>
                <a:cs typeface="Consolas"/>
              </a:rPr>
              <a:t>i</a:t>
            </a:r>
            <a:r>
              <a:rPr lang="en-US" dirty="0" smtClean="0">
                <a:latin typeface="Consolas"/>
                <a:cs typeface="Consolas"/>
              </a:rPr>
              <a:t> = 0</a:t>
            </a:r>
            <a:endParaRPr lang="en-US" dirty="0">
              <a:latin typeface="Consolas"/>
              <a:cs typeface="Consolas"/>
            </a:endParaRPr>
          </a:p>
          <a:p>
            <a:r>
              <a:rPr lang="en-US" dirty="0">
                <a:latin typeface="Consolas"/>
                <a:cs typeface="Consolas"/>
              </a:rPr>
              <a:t>while(</a:t>
            </a:r>
            <a:r>
              <a:rPr lang="en-US" dirty="0" err="1">
                <a:latin typeface="Consolas"/>
                <a:cs typeface="Consolas"/>
              </a:rPr>
              <a:t>i</a:t>
            </a:r>
            <a:r>
              <a:rPr lang="en-US" dirty="0">
                <a:latin typeface="Consolas"/>
                <a:cs typeface="Consolas"/>
              </a:rPr>
              <a:t> &lt; </a:t>
            </a:r>
            <a:r>
              <a:rPr lang="en-US" dirty="0" err="1" smtClean="0">
                <a:latin typeface="Consolas"/>
                <a:cs typeface="Consolas"/>
              </a:rPr>
              <a:t>max_iterations</a:t>
            </a:r>
            <a:r>
              <a:rPr lang="en-US" dirty="0" smtClean="0">
                <a:latin typeface="Consolas"/>
                <a:cs typeface="Consolas"/>
              </a:rPr>
              <a:t>) </a:t>
            </a:r>
            <a:r>
              <a:rPr lang="en-US" dirty="0">
                <a:latin typeface="Consolas"/>
                <a:cs typeface="Consolas"/>
              </a:rPr>
              <a:t>{</a:t>
            </a:r>
          </a:p>
          <a:p>
            <a:r>
              <a:rPr lang="en-US" dirty="0">
                <a:latin typeface="Consolas"/>
                <a:cs typeface="Consolas"/>
              </a:rPr>
              <a:t>	H = (H * (t(W) %*% (V/(W%*%H + epsilon)))</a:t>
            </a:r>
            <a:r>
              <a:rPr lang="en-US" dirty="0" smtClean="0">
                <a:latin typeface="Consolas"/>
                <a:cs typeface="Consolas"/>
              </a:rPr>
              <a:t>)</a:t>
            </a:r>
            <a:br>
              <a:rPr lang="en-US" dirty="0" smtClean="0">
                <a:latin typeface="Consolas"/>
                <a:cs typeface="Consolas"/>
              </a:rPr>
            </a:br>
            <a:r>
              <a:rPr lang="en-US" dirty="0" smtClean="0">
                <a:latin typeface="Consolas"/>
                <a:cs typeface="Consolas"/>
              </a:rPr>
              <a:t>          / t(</a:t>
            </a:r>
            <a:r>
              <a:rPr lang="en-US" dirty="0" err="1" smtClean="0">
                <a:latin typeface="Consolas"/>
                <a:cs typeface="Consolas"/>
              </a:rPr>
              <a:t>colSums</a:t>
            </a:r>
            <a:r>
              <a:rPr lang="en-US" dirty="0">
                <a:latin typeface="Consolas"/>
                <a:cs typeface="Consolas"/>
              </a:rPr>
              <a:t>(W</a:t>
            </a:r>
            <a:r>
              <a:rPr lang="en-US" dirty="0" smtClean="0">
                <a:latin typeface="Consolas"/>
                <a:cs typeface="Consolas"/>
              </a:rPr>
              <a:t>))</a:t>
            </a:r>
            <a:br>
              <a:rPr lang="en-US" dirty="0" smtClean="0">
                <a:latin typeface="Consolas"/>
                <a:cs typeface="Consolas"/>
              </a:rPr>
            </a:br>
            <a:endParaRPr lang="en-US" dirty="0">
              <a:latin typeface="Consolas"/>
              <a:cs typeface="Consolas"/>
            </a:endParaRPr>
          </a:p>
          <a:p>
            <a:r>
              <a:rPr lang="en-US" dirty="0">
                <a:latin typeface="Consolas"/>
                <a:cs typeface="Consolas"/>
              </a:rPr>
              <a:t>	W = (W * ((V/(W%*%</a:t>
            </a:r>
            <a:r>
              <a:rPr lang="en-US" dirty="0" smtClean="0">
                <a:latin typeface="Consolas"/>
                <a:cs typeface="Consolas"/>
              </a:rPr>
              <a:t>H</a:t>
            </a:r>
            <a:r>
              <a:rPr lang="en-US" dirty="0">
                <a:latin typeface="Consolas"/>
                <a:cs typeface="Consolas"/>
              </a:rPr>
              <a:t>) + epsilon) %*% t(H))</a:t>
            </a:r>
            <a:r>
              <a:rPr lang="en-US" dirty="0" smtClean="0">
                <a:latin typeface="Consolas"/>
                <a:cs typeface="Consolas"/>
              </a:rPr>
              <a:t>)</a:t>
            </a:r>
            <a:br>
              <a:rPr lang="en-US" dirty="0" smtClean="0">
                <a:latin typeface="Consolas"/>
                <a:cs typeface="Consolas"/>
              </a:rPr>
            </a:br>
            <a:r>
              <a:rPr lang="en-US" dirty="0" smtClean="0">
                <a:latin typeface="Consolas"/>
                <a:cs typeface="Consolas"/>
              </a:rPr>
              <a:t>          / </a:t>
            </a:r>
            <a:br>
              <a:rPr lang="en-US" dirty="0" smtClean="0">
                <a:latin typeface="Consolas"/>
                <a:cs typeface="Consolas"/>
              </a:rPr>
            </a:br>
            <a:r>
              <a:rPr lang="en-US" dirty="0" smtClean="0">
                <a:latin typeface="Consolas"/>
                <a:cs typeface="Consolas"/>
              </a:rPr>
              <a:t>          t(</a:t>
            </a:r>
            <a:r>
              <a:rPr lang="en-US" dirty="0" err="1" smtClean="0">
                <a:latin typeface="Consolas"/>
                <a:cs typeface="Consolas"/>
              </a:rPr>
              <a:t>rowSums</a:t>
            </a:r>
            <a:r>
              <a:rPr lang="en-US" dirty="0">
                <a:latin typeface="Consolas"/>
                <a:cs typeface="Consolas"/>
              </a:rPr>
              <a:t>(H</a:t>
            </a:r>
            <a:r>
              <a:rPr lang="en-US" dirty="0" smtClean="0">
                <a:latin typeface="Consolas"/>
                <a:cs typeface="Consolas"/>
              </a:rPr>
              <a:t>))</a:t>
            </a:r>
            <a:endParaRPr lang="en-US" dirty="0">
              <a:latin typeface="Consolas"/>
              <a:cs typeface="Consolas"/>
            </a:endParaRPr>
          </a:p>
          <a:p>
            <a:r>
              <a:rPr lang="en-US" dirty="0">
                <a:latin typeface="Consolas"/>
                <a:cs typeface="Consolas"/>
              </a:rPr>
              <a:t>	</a:t>
            </a:r>
            <a:r>
              <a:rPr lang="en-US" dirty="0" err="1">
                <a:latin typeface="Consolas"/>
                <a:cs typeface="Consolas"/>
              </a:rPr>
              <a:t>i</a:t>
            </a:r>
            <a:r>
              <a:rPr lang="en-US" dirty="0">
                <a:latin typeface="Consolas"/>
                <a:cs typeface="Consolas"/>
              </a:rPr>
              <a:t> = </a:t>
            </a:r>
            <a:r>
              <a:rPr lang="en-US" dirty="0" err="1">
                <a:latin typeface="Consolas"/>
                <a:cs typeface="Consolas"/>
              </a:rPr>
              <a:t>i</a:t>
            </a:r>
            <a:r>
              <a:rPr lang="en-US" dirty="0">
                <a:latin typeface="Consolas"/>
                <a:cs typeface="Consolas"/>
              </a:rPr>
              <a:t> + 1</a:t>
            </a:r>
            <a:r>
              <a:rPr lang="en-US" dirty="0" smtClean="0">
                <a:latin typeface="Consolas"/>
                <a:cs typeface="Consolas"/>
              </a:rPr>
              <a:t>;</a:t>
            </a:r>
          </a:p>
          <a:p>
            <a:r>
              <a:rPr lang="en-US" dirty="0" smtClean="0">
                <a:latin typeface="Consolas"/>
                <a:cs typeface="Consolas"/>
              </a:rPr>
              <a:t>}</a:t>
            </a:r>
            <a:endParaRPr lang="en-US" dirty="0">
              <a:latin typeface="Consolas"/>
              <a:cs typeface="Consolas"/>
            </a:endParaRPr>
          </a:p>
        </p:txBody>
      </p:sp>
      <p:sp>
        <p:nvSpPr>
          <p:cNvPr id="3" name="Title 2"/>
          <p:cNvSpPr>
            <a:spLocks noGrp="1"/>
          </p:cNvSpPr>
          <p:nvPr>
            <p:ph type="title"/>
          </p:nvPr>
        </p:nvSpPr>
        <p:spPr/>
        <p:txBody>
          <a:bodyPr/>
          <a:lstStyle/>
          <a:p>
            <a:r>
              <a:rPr lang="en-US" dirty="0" smtClean="0"/>
              <a:t>Poisson Nonnegative Matrix Factorization in </a:t>
            </a:r>
            <a:br>
              <a:rPr lang="en-US" dirty="0" smtClean="0"/>
            </a:br>
            <a:r>
              <a:rPr lang="en-US" b="1" dirty="0" err="1" smtClean="0"/>
              <a:t>SystemML’s</a:t>
            </a:r>
            <a:r>
              <a:rPr lang="en-US" b="1" dirty="0" smtClean="0"/>
              <a:t> R-like Syntax</a:t>
            </a:r>
            <a:endParaRPr lang="en-US" b="1" dirty="0"/>
          </a:p>
        </p:txBody>
      </p:sp>
      <p:sp>
        <p:nvSpPr>
          <p:cNvPr id="4" name="Rectangle 3"/>
          <p:cNvSpPr/>
          <p:nvPr/>
        </p:nvSpPr>
        <p:spPr>
          <a:xfrm>
            <a:off x="7596336" y="1340768"/>
            <a:ext cx="1296144" cy="12961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V</a:t>
            </a:r>
            <a:endParaRPr lang="en-US" sz="4000" dirty="0"/>
          </a:p>
        </p:txBody>
      </p:sp>
      <p:sp>
        <p:nvSpPr>
          <p:cNvPr id="5" name="Rectangle 4"/>
          <p:cNvSpPr/>
          <p:nvPr/>
        </p:nvSpPr>
        <p:spPr>
          <a:xfrm>
            <a:off x="7596336" y="980728"/>
            <a:ext cx="1296144" cy="288032"/>
          </a:xfrm>
          <a:prstGeom prst="rect">
            <a:avLst/>
          </a:prstGeom>
          <a:solidFill>
            <a:srgbClr val="FDB813"/>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8494B"/>
                </a:solidFill>
              </a:rPr>
              <a:t>H</a:t>
            </a:r>
            <a:endParaRPr lang="en-US" dirty="0">
              <a:solidFill>
                <a:srgbClr val="48494B"/>
              </a:solidFill>
            </a:endParaRPr>
          </a:p>
        </p:txBody>
      </p:sp>
      <p:sp>
        <p:nvSpPr>
          <p:cNvPr id="6" name="Rectangle 5"/>
          <p:cNvSpPr/>
          <p:nvPr/>
        </p:nvSpPr>
        <p:spPr>
          <a:xfrm rot="16200000">
            <a:off x="6732240" y="1844824"/>
            <a:ext cx="1296144" cy="288032"/>
          </a:xfrm>
          <a:prstGeom prst="rect">
            <a:avLst/>
          </a:prstGeom>
          <a:solidFill>
            <a:srgbClr val="FDB813"/>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8494B"/>
                </a:solidFill>
              </a:rPr>
              <a:t>W</a:t>
            </a:r>
            <a:endParaRPr lang="en-US" dirty="0">
              <a:solidFill>
                <a:srgbClr val="48494B"/>
              </a:solidFill>
            </a:endParaRPr>
          </a:p>
        </p:txBody>
      </p:sp>
      <p:sp>
        <p:nvSpPr>
          <p:cNvPr id="8" name="Rounded Rectangular Callout 7"/>
          <p:cNvSpPr/>
          <p:nvPr/>
        </p:nvSpPr>
        <p:spPr>
          <a:xfrm>
            <a:off x="4716016" y="4653136"/>
            <a:ext cx="2540144" cy="1346550"/>
          </a:xfrm>
          <a:prstGeom prst="wedgeRoundRectCallout">
            <a:avLst>
              <a:gd name="adj1" fmla="val -100019"/>
              <a:gd name="adj2" fmla="val -66606"/>
              <a:gd name="adj3" fmla="val 16667"/>
            </a:avLst>
          </a:prstGeom>
          <a:solidFill>
            <a:srgbClr val="F9DF77"/>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A70041"/>
                </a:solidFill>
                <a:latin typeface="Arial"/>
                <a:cs typeface="Arial"/>
              </a:rPr>
              <a:t>Can directly divide a matrix by a row vector.</a:t>
            </a:r>
            <a:endParaRPr lang="en-US" dirty="0">
              <a:solidFill>
                <a:srgbClr val="A70041"/>
              </a:solidFill>
              <a:latin typeface="Arial"/>
              <a:cs typeface="Arial"/>
            </a:endParaRPr>
          </a:p>
        </p:txBody>
      </p:sp>
    </p:spTree>
    <p:extLst>
      <p:ext uri="{BB962C8B-B14F-4D97-AF65-F5344CB8AC3E}">
        <p14:creationId xmlns:p14="http://schemas.microsoft.com/office/powerpoint/2010/main" val="340826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4066099"/>
              </p:ext>
            </p:extLst>
          </p:nvPr>
        </p:nvGraphicFramePr>
        <p:xfrm>
          <a:off x="250829" y="1125538"/>
          <a:ext cx="8569325" cy="51228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Scalability Comparison</a:t>
            </a:r>
            <a:endParaRPr lang="en-US" dirty="0"/>
          </a:p>
        </p:txBody>
      </p:sp>
    </p:spTree>
    <p:extLst>
      <p:ext uri="{BB962C8B-B14F-4D97-AF65-F5344CB8AC3E}">
        <p14:creationId xmlns:p14="http://schemas.microsoft.com/office/powerpoint/2010/main" val="19030746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7034758"/>
              </p:ext>
            </p:extLst>
          </p:nvPr>
        </p:nvGraphicFramePr>
        <p:xfrm>
          <a:off x="250829" y="1125538"/>
          <a:ext cx="8569325" cy="51228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Scalability Comparison, Continued</a:t>
            </a:r>
            <a:endParaRPr lang="en-US" dirty="0"/>
          </a:p>
        </p:txBody>
      </p:sp>
    </p:spTree>
    <p:extLst>
      <p:ext uri="{BB962C8B-B14F-4D97-AF65-F5344CB8AC3E}">
        <p14:creationId xmlns:p14="http://schemas.microsoft.com/office/powerpoint/2010/main" val="30558904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1499869"/>
              </p:ext>
            </p:extLst>
          </p:nvPr>
        </p:nvGraphicFramePr>
        <p:xfrm>
          <a:off x="250829" y="1125538"/>
          <a:ext cx="8569325" cy="51228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Result Quality</a:t>
            </a:r>
            <a:endParaRPr lang="en-US" dirty="0"/>
          </a:p>
        </p:txBody>
      </p:sp>
    </p:spTree>
    <p:extLst>
      <p:ext uri="{BB962C8B-B14F-4D97-AF65-F5344CB8AC3E}">
        <p14:creationId xmlns:p14="http://schemas.microsoft.com/office/powerpoint/2010/main" val="26033669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Slight variant of a textbook problem.</a:t>
            </a:r>
          </a:p>
          <a:p>
            <a:endParaRPr lang="en-US" sz="2400" baseline="0" dirty="0" smtClean="0"/>
          </a:p>
          <a:p>
            <a:r>
              <a:rPr lang="en-US" sz="2400" baseline="0" dirty="0" smtClean="0"/>
              <a:t>Canned library algorithm </a:t>
            </a:r>
            <a:r>
              <a:rPr lang="en-US" sz="2400" baseline="0" dirty="0" smtClean="0">
                <a:sym typeface="Wingdings"/>
              </a:rPr>
              <a:t> Poor model quality.</a:t>
            </a:r>
          </a:p>
          <a:p>
            <a:endParaRPr lang="en-US" sz="2400" baseline="0" dirty="0" smtClean="0">
              <a:sym typeface="Wingdings"/>
            </a:endParaRPr>
          </a:p>
          <a:p>
            <a:r>
              <a:rPr lang="en-US" sz="2400" baseline="0" dirty="0" smtClean="0">
                <a:sym typeface="Wingdings"/>
              </a:rPr>
              <a:t>Custom algorithm in R  Poor scalability.</a:t>
            </a:r>
          </a:p>
          <a:p>
            <a:endParaRPr lang="en-US" sz="2400" baseline="0" dirty="0" smtClean="0">
              <a:sym typeface="Wingdings"/>
            </a:endParaRPr>
          </a:p>
          <a:p>
            <a:r>
              <a:rPr lang="en-US" sz="2400" baseline="0" dirty="0" smtClean="0">
                <a:sym typeface="Wingdings"/>
              </a:rPr>
              <a:t>Custom algorithm with </a:t>
            </a:r>
            <a:r>
              <a:rPr lang="en-US" sz="2400" baseline="0" dirty="0" err="1" smtClean="0">
                <a:sym typeface="Wingdings"/>
              </a:rPr>
              <a:t>SystemML</a:t>
            </a:r>
            <a:r>
              <a:rPr lang="en-US" sz="2400" baseline="0" dirty="0" smtClean="0">
                <a:sym typeface="Wingdings"/>
              </a:rPr>
              <a:t>  </a:t>
            </a:r>
            <a:r>
              <a:rPr lang="en-US" sz="2400" baseline="0" dirty="0" smtClean="0">
                <a:solidFill>
                  <a:srgbClr val="A70041"/>
                </a:solidFill>
                <a:sym typeface="Wingdings"/>
              </a:rPr>
              <a:t>Quality and scalability.</a:t>
            </a:r>
          </a:p>
          <a:p>
            <a:endParaRPr lang="en-US" sz="2400" dirty="0">
              <a:solidFill>
                <a:srgbClr val="A70041"/>
              </a:solidFill>
              <a:sym typeface="Wingdings"/>
            </a:endParaRPr>
          </a:p>
          <a:p>
            <a:r>
              <a:rPr lang="en-US" sz="2400" dirty="0" smtClean="0">
                <a:solidFill>
                  <a:srgbClr val="A70041"/>
                </a:solidFill>
                <a:sym typeface="Wingdings"/>
              </a:rPr>
              <a:t>How about using </a:t>
            </a:r>
            <a:r>
              <a:rPr lang="en-US" sz="2400" dirty="0" err="1" smtClean="0">
                <a:solidFill>
                  <a:srgbClr val="A70041"/>
                </a:solidFill>
                <a:sym typeface="Wingdings"/>
              </a:rPr>
              <a:t>SystemML</a:t>
            </a:r>
            <a:r>
              <a:rPr lang="en-US" sz="2400" dirty="0" smtClean="0">
                <a:solidFill>
                  <a:srgbClr val="A70041"/>
                </a:solidFill>
                <a:sym typeface="Wingdings"/>
              </a:rPr>
              <a:t> from the beginning?</a:t>
            </a:r>
            <a:endParaRPr lang="en-US" sz="2400" baseline="0" dirty="0" smtClean="0">
              <a:solidFill>
                <a:srgbClr val="A70041"/>
              </a:solidFill>
              <a:sym typeface="Wingdings"/>
            </a:endParaRPr>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09373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err="1" smtClean="0"/>
              <a:t>SystemML</a:t>
            </a:r>
            <a:r>
              <a:rPr lang="en-US" sz="2400" dirty="0" smtClean="0"/>
              <a:t> supports all phases of algorithm development.</a:t>
            </a:r>
          </a:p>
          <a:p>
            <a:pPr lvl="1"/>
            <a:r>
              <a:rPr lang="en-US" sz="1800" dirty="0" smtClean="0"/>
              <a:t>Runs well on </a:t>
            </a:r>
            <a:r>
              <a:rPr lang="en-US" sz="1800" dirty="0" smtClean="0">
                <a:solidFill>
                  <a:srgbClr val="A70041"/>
                </a:solidFill>
              </a:rPr>
              <a:t>laptops</a:t>
            </a:r>
            <a:r>
              <a:rPr lang="en-US" sz="1800" dirty="0" smtClean="0"/>
              <a:t> and individual servers, as well as Spark and </a:t>
            </a:r>
            <a:r>
              <a:rPr lang="en-US" sz="1800" dirty="0" err="1" smtClean="0"/>
              <a:t>Hadoop</a:t>
            </a:r>
            <a:r>
              <a:rPr lang="en-US" sz="1800" dirty="0" smtClean="0"/>
              <a:t> clusters.</a:t>
            </a:r>
          </a:p>
          <a:p>
            <a:pPr lvl="1"/>
            <a:r>
              <a:rPr lang="en-US" sz="1800" dirty="0" smtClean="0"/>
              <a:t>Integrated debugger for ensuring</a:t>
            </a:r>
            <a:r>
              <a:rPr lang="en-US" sz="1800" baseline="0" dirty="0" smtClean="0"/>
              <a:t> correctness.</a:t>
            </a:r>
          </a:p>
          <a:p>
            <a:pPr lvl="1"/>
            <a:r>
              <a:rPr lang="en-US" sz="1800" dirty="0" smtClean="0"/>
              <a:t>Built-in utilities for scalable data transformation.</a:t>
            </a:r>
          </a:p>
          <a:p>
            <a:pPr lvl="1"/>
            <a:r>
              <a:rPr lang="en-US" sz="1800" dirty="0" smtClean="0"/>
              <a:t>Built-in performance measurement tools.</a:t>
            </a:r>
            <a:endParaRPr lang="en-US" sz="1800" baseline="0" dirty="0" smtClean="0"/>
          </a:p>
          <a:p>
            <a:endParaRPr lang="en-US" sz="2400" dirty="0" smtClean="0"/>
          </a:p>
          <a:p>
            <a:r>
              <a:rPr lang="en-US" sz="2400" dirty="0" err="1" smtClean="0"/>
              <a:t>SystemML</a:t>
            </a:r>
            <a:r>
              <a:rPr lang="en-US" sz="2400" dirty="0" smtClean="0"/>
              <a:t> ships with many algorithms.</a:t>
            </a:r>
          </a:p>
          <a:p>
            <a:pPr lvl="1"/>
            <a:r>
              <a:rPr lang="en-US" sz="1800" dirty="0"/>
              <a:t>I</a:t>
            </a:r>
            <a:r>
              <a:rPr lang="en-US" sz="1800" dirty="0" smtClean="0"/>
              <a:t>mplemented in </a:t>
            </a:r>
            <a:r>
              <a:rPr lang="en-US" sz="1800" dirty="0" err="1" smtClean="0"/>
              <a:t>SystemML’s</a:t>
            </a:r>
            <a:r>
              <a:rPr lang="en-US" sz="1800" dirty="0" smtClean="0"/>
              <a:t> high-level language.</a:t>
            </a:r>
          </a:p>
          <a:p>
            <a:pPr lvl="1"/>
            <a:r>
              <a:rPr lang="en-US" sz="1800" dirty="0" smtClean="0"/>
              <a:t>Suitable substitutes for a low-level ML library</a:t>
            </a:r>
            <a:r>
              <a:rPr lang="en-US" sz="1800" baseline="0" dirty="0" smtClean="0"/>
              <a:t> in many cases.</a:t>
            </a:r>
          </a:p>
          <a:p>
            <a:pPr lvl="1"/>
            <a:r>
              <a:rPr lang="en-US" sz="1800" dirty="0" smtClean="0"/>
              <a:t>Useful as example code for customizing or building new algorithms.</a:t>
            </a:r>
          </a:p>
        </p:txBody>
      </p:sp>
      <p:sp>
        <p:nvSpPr>
          <p:cNvPr id="3" name="Title 2"/>
          <p:cNvSpPr>
            <a:spLocks noGrp="1"/>
          </p:cNvSpPr>
          <p:nvPr>
            <p:ph type="title"/>
          </p:nvPr>
        </p:nvSpPr>
        <p:spPr/>
        <p:txBody>
          <a:bodyPr/>
          <a:lstStyle/>
          <a:p>
            <a:r>
              <a:rPr lang="en-US" dirty="0" smtClean="0"/>
              <a:t>End-to-End Development with </a:t>
            </a:r>
            <a:r>
              <a:rPr lang="en-US" dirty="0" err="1" smtClean="0"/>
              <a:t>SystemML</a:t>
            </a:r>
            <a:endParaRPr lang="en-US" dirty="0"/>
          </a:p>
        </p:txBody>
      </p:sp>
    </p:spTree>
    <p:extLst>
      <p:ext uri="{BB962C8B-B14F-4D97-AF65-F5344CB8AC3E}">
        <p14:creationId xmlns:p14="http://schemas.microsoft.com/office/powerpoint/2010/main" val="15943107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Lots of additional material available!</a:t>
            </a:r>
          </a:p>
          <a:p>
            <a:endParaRPr lang="en-US" sz="2800" dirty="0" smtClean="0"/>
          </a:p>
          <a:p>
            <a:r>
              <a:rPr lang="en-US" sz="2800" dirty="0" smtClean="0"/>
              <a:t>Recording of a 1-hour </a:t>
            </a:r>
            <a:r>
              <a:rPr lang="en-US" sz="2800" dirty="0" err="1" smtClean="0"/>
              <a:t>meetup</a:t>
            </a:r>
            <a:r>
              <a:rPr lang="en-US" sz="2800" dirty="0" smtClean="0"/>
              <a:t> talk:</a:t>
            </a:r>
          </a:p>
          <a:p>
            <a:pPr algn="ctr"/>
            <a:r>
              <a:rPr lang="en-US" sz="2800" dirty="0" smtClean="0">
                <a:hlinkClick r:id="rId2"/>
              </a:rPr>
              <a:t>https</a:t>
            </a:r>
            <a:r>
              <a:rPr lang="en-US" sz="2800" dirty="0">
                <a:hlinkClick r:id="rId2"/>
              </a:rPr>
              <a:t>://youtu.be/PV-</a:t>
            </a:r>
            <a:r>
              <a:rPr lang="en-US" sz="2800" dirty="0" smtClean="0">
                <a:hlinkClick r:id="rId2"/>
              </a:rPr>
              <a:t>5pZboo4A</a:t>
            </a:r>
            <a:endParaRPr lang="en-US" sz="2800" dirty="0" smtClean="0"/>
          </a:p>
          <a:p>
            <a:r>
              <a:rPr lang="en-US" sz="2800" dirty="0" smtClean="0"/>
              <a:t>Journal paper:</a:t>
            </a:r>
          </a:p>
          <a:p>
            <a:pPr algn="ctr"/>
            <a:r>
              <a:rPr lang="en-US" sz="2800" dirty="0" smtClean="0">
                <a:hlinkClick r:id="rId3"/>
              </a:rPr>
              <a:t>http:</a:t>
            </a:r>
            <a:r>
              <a:rPr lang="en-US" sz="2800" dirty="0">
                <a:hlinkClick r:id="rId3"/>
              </a:rPr>
              <a:t>//sites.computer.org/debull/A14sept/p52.</a:t>
            </a:r>
            <a:r>
              <a:rPr lang="en-US" sz="2800" dirty="0" smtClean="0">
                <a:hlinkClick r:id="rId3"/>
              </a:rPr>
              <a:t>pdf</a:t>
            </a:r>
            <a:endParaRPr lang="en-US" sz="2800" dirty="0" smtClean="0"/>
          </a:p>
          <a:p>
            <a:r>
              <a:rPr lang="en-US" sz="2800" dirty="0" smtClean="0"/>
              <a:t>Source code:</a:t>
            </a:r>
          </a:p>
          <a:p>
            <a:pPr algn="ctr"/>
            <a:r>
              <a:rPr lang="en-US" sz="2800" dirty="0">
                <a:hlinkClick r:id="rId4"/>
              </a:rPr>
              <a:t>https://github.com/apache/incubator-</a:t>
            </a:r>
            <a:r>
              <a:rPr lang="en-US" sz="2800" dirty="0" smtClean="0">
                <a:hlinkClick r:id="rId4"/>
              </a:rPr>
              <a:t>systemml</a:t>
            </a:r>
            <a:endParaRPr lang="en-US" sz="2800" dirty="0" smtClean="0"/>
          </a:p>
          <a:p>
            <a:endParaRPr lang="en-US" sz="2800" dirty="0" smtClean="0"/>
          </a:p>
        </p:txBody>
      </p:sp>
      <p:sp>
        <p:nvSpPr>
          <p:cNvPr id="3" name="Title 2"/>
          <p:cNvSpPr>
            <a:spLocks noGrp="1"/>
          </p:cNvSpPr>
          <p:nvPr>
            <p:ph type="title"/>
          </p:nvPr>
        </p:nvSpPr>
        <p:spPr/>
        <p:txBody>
          <a:bodyPr/>
          <a:lstStyle/>
          <a:p>
            <a:r>
              <a:rPr lang="en-US" dirty="0" smtClean="0"/>
              <a:t>Learn More about </a:t>
            </a:r>
            <a:r>
              <a:rPr lang="en-US" dirty="0" err="1" smtClean="0"/>
              <a:t>SystemML’s</a:t>
            </a:r>
            <a:r>
              <a:rPr lang="en-US" dirty="0" smtClean="0"/>
              <a:t> Optimizer</a:t>
            </a:r>
            <a:endParaRPr lang="en-US" dirty="0"/>
          </a:p>
        </p:txBody>
      </p:sp>
    </p:spTree>
    <p:extLst>
      <p:ext uri="{BB962C8B-B14F-4D97-AF65-F5344CB8AC3E}">
        <p14:creationId xmlns:p14="http://schemas.microsoft.com/office/powerpoint/2010/main" val="3077980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340770"/>
            <a:ext cx="8496944" cy="4590256"/>
          </a:xfrm>
        </p:spPr>
        <p:txBody>
          <a:bodyPr numCol="2"/>
          <a:lstStyle/>
          <a:p>
            <a:r>
              <a:rPr lang="en-US" sz="2000" dirty="0" smtClean="0"/>
              <a:t>Machine Learning</a:t>
            </a:r>
          </a:p>
          <a:p>
            <a:pPr lvl="1"/>
            <a:r>
              <a:rPr lang="en-US" sz="1800" dirty="0" err="1" smtClean="0"/>
              <a:t>SystemML</a:t>
            </a:r>
            <a:endParaRPr lang="en-US" sz="1800" dirty="0" smtClean="0"/>
          </a:p>
          <a:p>
            <a:pPr lvl="1"/>
            <a:r>
              <a:rPr lang="en-US" sz="1800" dirty="0" err="1" smtClean="0"/>
              <a:t>MLLib</a:t>
            </a:r>
            <a:endParaRPr lang="en-US" sz="1800" dirty="0" smtClean="0"/>
          </a:p>
          <a:p>
            <a:pPr lvl="1"/>
            <a:r>
              <a:rPr lang="en-US" sz="1800" dirty="0" smtClean="0"/>
              <a:t>Spark and R</a:t>
            </a:r>
            <a:endParaRPr lang="en-US" sz="2000" dirty="0"/>
          </a:p>
          <a:p>
            <a:r>
              <a:rPr lang="en-US" sz="2000" dirty="0" smtClean="0"/>
              <a:t>SQL</a:t>
            </a:r>
          </a:p>
          <a:p>
            <a:pPr lvl="1"/>
            <a:r>
              <a:rPr lang="en-US" sz="1700" dirty="0" err="1" smtClean="0"/>
              <a:t>SparkSQL</a:t>
            </a:r>
            <a:r>
              <a:rPr lang="en-US" sz="1700" dirty="0" smtClean="0"/>
              <a:t> Standardization</a:t>
            </a:r>
          </a:p>
          <a:p>
            <a:pPr lvl="1"/>
            <a:r>
              <a:rPr lang="en-US" sz="1700" dirty="0" smtClean="0"/>
              <a:t>TPC-DS scale up and scale out</a:t>
            </a:r>
            <a:endParaRPr lang="en-US" sz="1800" dirty="0" smtClean="0"/>
          </a:p>
          <a:p>
            <a:r>
              <a:rPr lang="en-US" sz="2000" dirty="0" smtClean="0"/>
              <a:t>Streaming</a:t>
            </a:r>
          </a:p>
          <a:p>
            <a:pPr lvl="1"/>
            <a:r>
              <a:rPr lang="en-US" sz="1700" dirty="0" smtClean="0"/>
              <a:t>Latency improvements</a:t>
            </a:r>
          </a:p>
          <a:p>
            <a:pPr lvl="1"/>
            <a:r>
              <a:rPr lang="en-US" sz="1700" dirty="0" smtClean="0"/>
              <a:t>Complex event processing</a:t>
            </a:r>
          </a:p>
          <a:p>
            <a:r>
              <a:rPr lang="en-US" sz="2000" dirty="0" smtClean="0"/>
              <a:t/>
            </a:r>
            <a:br>
              <a:rPr lang="en-US" sz="2000" dirty="0" smtClean="0"/>
            </a:br>
            <a:r>
              <a:rPr lang="en-US" sz="2000" dirty="0" smtClean="0"/>
              <a:t>Enterprise Adoption</a:t>
            </a:r>
            <a:endParaRPr lang="en-US" sz="2000" dirty="0"/>
          </a:p>
          <a:p>
            <a:pPr lvl="1"/>
            <a:r>
              <a:rPr lang="en-US" sz="1800" dirty="0"/>
              <a:t>R</a:t>
            </a:r>
            <a:r>
              <a:rPr lang="en-US" sz="1800" dirty="0" smtClean="0"/>
              <a:t>eference Application Templates</a:t>
            </a:r>
            <a:endParaRPr lang="en-US" sz="1800" dirty="0"/>
          </a:p>
          <a:p>
            <a:pPr lvl="1"/>
            <a:r>
              <a:rPr lang="en-US" sz="1800" dirty="0"/>
              <a:t>Package </a:t>
            </a:r>
            <a:r>
              <a:rPr lang="en-US" sz="1800" dirty="0" smtClean="0"/>
              <a:t>management</a:t>
            </a:r>
          </a:p>
          <a:p>
            <a:pPr lvl="1"/>
            <a:r>
              <a:rPr lang="en-US" sz="1800" dirty="0" smtClean="0"/>
              <a:t>Sample Applications</a:t>
            </a:r>
            <a:endParaRPr lang="en-US" sz="1800" dirty="0"/>
          </a:p>
          <a:p>
            <a:r>
              <a:rPr lang="en-US" sz="2000" dirty="0"/>
              <a:t>Application Support</a:t>
            </a:r>
          </a:p>
          <a:p>
            <a:pPr lvl="1"/>
            <a:r>
              <a:rPr lang="en-US" sz="1800" dirty="0" smtClean="0"/>
              <a:t>Job server throughput</a:t>
            </a:r>
            <a:endParaRPr lang="en-US" sz="1800" dirty="0"/>
          </a:p>
          <a:p>
            <a:pPr lvl="1"/>
            <a:r>
              <a:rPr lang="en-US" sz="1800" dirty="0"/>
              <a:t>Connectors</a:t>
            </a:r>
            <a:endParaRPr lang="en-US" sz="2000" dirty="0"/>
          </a:p>
        </p:txBody>
      </p:sp>
      <p:sp>
        <p:nvSpPr>
          <p:cNvPr id="2" name="Title 1"/>
          <p:cNvSpPr>
            <a:spLocks noGrp="1"/>
          </p:cNvSpPr>
          <p:nvPr>
            <p:ph type="title"/>
          </p:nvPr>
        </p:nvSpPr>
        <p:spPr/>
        <p:txBody>
          <a:bodyPr/>
          <a:lstStyle/>
          <a:p>
            <a:r>
              <a:rPr lang="en-US" dirty="0" smtClean="0"/>
              <a:t>Spark Technology Center - Project Focus Areas</a:t>
            </a:r>
            <a:endParaRPr lang="en-US" dirty="0"/>
          </a:p>
        </p:txBody>
      </p:sp>
    </p:spTree>
    <p:extLst>
      <p:ext uri="{BB962C8B-B14F-4D97-AF65-F5344CB8AC3E}">
        <p14:creationId xmlns:p14="http://schemas.microsoft.com/office/powerpoint/2010/main" val="12727681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19" y="3137034"/>
            <a:ext cx="6004901" cy="1362076"/>
          </a:xfrm>
        </p:spPr>
        <p:txBody>
          <a:bodyPr/>
          <a:lstStyle/>
          <a:p>
            <a:pPr lvl="1"/>
            <a:r>
              <a:rPr lang="en-US" sz="2800" dirty="0" smtClean="0">
                <a:solidFill>
                  <a:schemeClr val="bg1"/>
                </a:solidFill>
                <a:latin typeface="American Typewriter"/>
                <a:cs typeface="American Typewriter"/>
              </a:rPr>
              <a:t>What’s Next for </a:t>
            </a:r>
            <a:r>
              <a:rPr lang="en-US" sz="2800" dirty="0" err="1" smtClean="0">
                <a:solidFill>
                  <a:schemeClr val="bg1"/>
                </a:solidFill>
                <a:latin typeface="American Typewriter"/>
                <a:cs typeface="American Typewriter"/>
              </a:rPr>
              <a:t>SystemML</a:t>
            </a:r>
            <a:r>
              <a:rPr lang="en-US" sz="2800" dirty="0">
                <a:solidFill>
                  <a:schemeClr val="bg1"/>
                </a:solidFill>
                <a:latin typeface="American Typewriter"/>
                <a:cs typeface="American Typewriter"/>
              </a:rPr>
              <a:t/>
            </a:r>
            <a:br>
              <a:rPr lang="en-US" sz="2800" dirty="0">
                <a:solidFill>
                  <a:schemeClr val="bg1"/>
                </a:solidFill>
                <a:latin typeface="American Typewriter"/>
                <a:cs typeface="American Typewriter"/>
              </a:rPr>
            </a:br>
            <a:endParaRPr lang="en-US" sz="2000" dirty="0">
              <a:solidFill>
                <a:schemeClr val="bg1"/>
              </a:solidFill>
              <a:latin typeface="American Typewriter"/>
              <a:cs typeface="American Typewriter"/>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646895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err="1" smtClean="0"/>
              <a:t>SystemML</a:t>
            </a:r>
            <a:r>
              <a:rPr lang="en-US" sz="2800" dirty="0" smtClean="0"/>
              <a:t> is open source!</a:t>
            </a:r>
          </a:p>
          <a:p>
            <a:pPr lvl="1"/>
            <a:r>
              <a:rPr lang="en-US" sz="2000" dirty="0" smtClean="0"/>
              <a:t>Announced in </a:t>
            </a:r>
            <a:r>
              <a:rPr lang="en-US" sz="2000" smtClean="0"/>
              <a:t>June 2015</a:t>
            </a:r>
          </a:p>
          <a:p>
            <a:pPr lvl="1"/>
            <a:r>
              <a:rPr lang="en-US" sz="2000" dirty="0" smtClean="0"/>
              <a:t>Available on </a:t>
            </a:r>
            <a:r>
              <a:rPr lang="en-US" sz="2000" dirty="0" err="1" smtClean="0"/>
              <a:t>Github</a:t>
            </a:r>
            <a:r>
              <a:rPr lang="en-US" sz="2000" dirty="0" smtClean="0"/>
              <a:t> since September 1</a:t>
            </a:r>
          </a:p>
          <a:p>
            <a:pPr lvl="1"/>
            <a:r>
              <a:rPr lang="en-US" sz="2000" dirty="0" smtClean="0"/>
              <a:t>First open-source binary release (0.8.0) in October 2015</a:t>
            </a:r>
          </a:p>
          <a:p>
            <a:pPr lvl="1"/>
            <a:r>
              <a:rPr lang="en-US" sz="2000" dirty="0" smtClean="0"/>
              <a:t>Entered Apache incubation in November 2015</a:t>
            </a:r>
          </a:p>
          <a:p>
            <a:pPr lvl="1"/>
            <a:r>
              <a:rPr lang="en-US" sz="2000" dirty="0" smtClean="0"/>
              <a:t>First Apache open-source binary release (0.9) in progress</a:t>
            </a:r>
          </a:p>
          <a:p>
            <a:pPr lvl="1"/>
            <a:endParaRPr lang="en-US" sz="2000" dirty="0"/>
          </a:p>
          <a:p>
            <a:r>
              <a:rPr lang="en-US" sz="2800" dirty="0" smtClean="0"/>
              <a:t>We are actively seeking contributors and users!</a:t>
            </a:r>
          </a:p>
        </p:txBody>
      </p:sp>
      <p:sp>
        <p:nvSpPr>
          <p:cNvPr id="2" name="Title 1"/>
          <p:cNvSpPr>
            <a:spLocks noGrp="1"/>
          </p:cNvSpPr>
          <p:nvPr>
            <p:ph type="title"/>
          </p:nvPr>
        </p:nvSpPr>
        <p:spPr/>
        <p:txBody>
          <a:bodyPr/>
          <a:lstStyle/>
          <a:p>
            <a:r>
              <a:rPr lang="en-US" dirty="0" smtClean="0"/>
              <a:t>Open-Sourcing </a:t>
            </a:r>
            <a:r>
              <a:rPr lang="en-US" dirty="0" err="1" smtClean="0"/>
              <a:t>SystemML</a:t>
            </a:r>
            <a:endParaRPr lang="en-US" dirty="0"/>
          </a:p>
        </p:txBody>
      </p:sp>
    </p:spTree>
    <p:extLst>
      <p:ext uri="{BB962C8B-B14F-4D97-AF65-F5344CB8AC3E}">
        <p14:creationId xmlns:p14="http://schemas.microsoft.com/office/powerpoint/2010/main" val="30759872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Spark backend for </a:t>
            </a:r>
            <a:r>
              <a:rPr lang="en-US" sz="2400" dirty="0" err="1" smtClean="0"/>
              <a:t>SystemML</a:t>
            </a:r>
            <a:endParaRPr lang="en-US" sz="2400" dirty="0" smtClean="0"/>
          </a:p>
          <a:p>
            <a:pPr lvl="1"/>
            <a:r>
              <a:rPr lang="en-US" sz="1800" dirty="0" smtClean="0"/>
              <a:t>Original system used </a:t>
            </a:r>
            <a:r>
              <a:rPr lang="en-US" sz="1800" dirty="0" err="1" smtClean="0"/>
              <a:t>Hadoop</a:t>
            </a:r>
            <a:r>
              <a:rPr lang="en-US" sz="1800" dirty="0" smtClean="0"/>
              <a:t> </a:t>
            </a:r>
            <a:r>
              <a:rPr lang="en-US" sz="1800" dirty="0" err="1" smtClean="0"/>
              <a:t>MapReduce</a:t>
            </a:r>
            <a:endParaRPr lang="en-US" sz="1800" dirty="0" smtClean="0"/>
          </a:p>
          <a:p>
            <a:pPr lvl="1"/>
            <a:r>
              <a:rPr lang="en-US" sz="1800" dirty="0" smtClean="0"/>
              <a:t>Take advantage of caching, faster scheduling</a:t>
            </a:r>
          </a:p>
          <a:p>
            <a:pPr lvl="1"/>
            <a:r>
              <a:rPr lang="en-US" sz="1800" dirty="0" smtClean="0"/>
              <a:t>Hybrid backend: Automatically shift computation between driver and executors</a:t>
            </a:r>
            <a:endParaRPr lang="en-US" sz="1800" dirty="0"/>
          </a:p>
          <a:p>
            <a:endParaRPr lang="en-US" sz="2400" dirty="0" smtClean="0"/>
          </a:p>
          <a:p>
            <a:r>
              <a:rPr lang="en-US" sz="2400" dirty="0" smtClean="0"/>
              <a:t>Project status: </a:t>
            </a:r>
            <a:r>
              <a:rPr lang="en-US" sz="2400" smtClean="0"/>
              <a:t>Spark backend</a:t>
            </a:r>
            <a:endParaRPr lang="en-US" sz="2400" dirty="0" smtClean="0"/>
          </a:p>
          <a:p>
            <a:pPr lvl="1"/>
            <a:r>
              <a:rPr lang="en-US" sz="1800" dirty="0" smtClean="0"/>
              <a:t>Started late 2014</a:t>
            </a:r>
          </a:p>
          <a:p>
            <a:pPr lvl="1"/>
            <a:r>
              <a:rPr lang="en-US" sz="1800" dirty="0" smtClean="0"/>
              <a:t>Spark backend shipped with </a:t>
            </a:r>
            <a:r>
              <a:rPr lang="en-US" sz="1800" dirty="0" err="1" smtClean="0"/>
              <a:t>SystemML</a:t>
            </a:r>
            <a:r>
              <a:rPr lang="en-US" sz="1800" dirty="0" smtClean="0"/>
              <a:t> 0.8.0 in late 2015</a:t>
            </a:r>
            <a:endParaRPr lang="en-US" sz="1800" dirty="0"/>
          </a:p>
          <a:p>
            <a:pPr lvl="1"/>
            <a:r>
              <a:rPr lang="en-US" sz="1800" dirty="0" smtClean="0"/>
              <a:t>Performance improvements in </a:t>
            </a:r>
            <a:r>
              <a:rPr lang="en-US" sz="1800" dirty="0" err="1" smtClean="0"/>
              <a:t>SystemML</a:t>
            </a:r>
            <a:r>
              <a:rPr lang="en-US" sz="1800" dirty="0" smtClean="0"/>
              <a:t> 0.9.0, shipped in February 2016</a:t>
            </a:r>
          </a:p>
          <a:p>
            <a:pPr lvl="1"/>
            <a:r>
              <a:rPr lang="en-US" sz="1800" dirty="0" smtClean="0"/>
              <a:t>Research paper under submission with detailed performance comparisons</a:t>
            </a:r>
          </a:p>
          <a:p>
            <a:pPr lvl="1"/>
            <a:endParaRPr lang="en-US" sz="1800" dirty="0"/>
          </a:p>
          <a:p>
            <a:r>
              <a:rPr lang="en-US" sz="2100" dirty="0" smtClean="0"/>
              <a:t>Contributing </a:t>
            </a:r>
            <a:r>
              <a:rPr lang="en-US" sz="2100" dirty="0" err="1" smtClean="0"/>
              <a:t>SystemML</a:t>
            </a:r>
            <a:r>
              <a:rPr lang="en-US" sz="2100" dirty="0" smtClean="0"/>
              <a:t> technology to Apache Spark</a:t>
            </a:r>
          </a:p>
          <a:p>
            <a:pPr lvl="1"/>
            <a:r>
              <a:rPr lang="en-US" sz="1800" dirty="0" smtClean="0"/>
              <a:t>Ongoing discussions</a:t>
            </a:r>
          </a:p>
          <a:p>
            <a:pPr lvl="1"/>
            <a:r>
              <a:rPr lang="en-US" sz="1800" dirty="0" smtClean="0"/>
              <a:t>2016 goal: connect </a:t>
            </a:r>
            <a:r>
              <a:rPr lang="en-US" sz="1800" dirty="0" err="1" smtClean="0"/>
              <a:t>SystemML</a:t>
            </a:r>
            <a:r>
              <a:rPr lang="en-US" sz="1800" dirty="0" smtClean="0"/>
              <a:t> linear algebra primitives to Spark </a:t>
            </a:r>
            <a:r>
              <a:rPr lang="en-US" sz="1800" dirty="0" err="1" smtClean="0"/>
              <a:t>MLLib</a:t>
            </a:r>
            <a:endParaRPr lang="en-US" sz="1800" dirty="0" smtClean="0"/>
          </a:p>
        </p:txBody>
      </p:sp>
      <p:sp>
        <p:nvSpPr>
          <p:cNvPr id="2" name="Title 1"/>
          <p:cNvSpPr>
            <a:spLocks noGrp="1"/>
          </p:cNvSpPr>
          <p:nvPr>
            <p:ph type="title"/>
          </p:nvPr>
        </p:nvSpPr>
        <p:spPr/>
        <p:txBody>
          <a:bodyPr/>
          <a:lstStyle/>
          <a:p>
            <a:r>
              <a:rPr lang="en-US" sz="2400" dirty="0" err="1" smtClean="0"/>
              <a:t>SystemML</a:t>
            </a:r>
            <a:r>
              <a:rPr lang="en-US" sz="2400" dirty="0" smtClean="0"/>
              <a:t> on Spark</a:t>
            </a:r>
            <a:endParaRPr lang="en-US" sz="2400" dirty="0"/>
          </a:p>
        </p:txBody>
      </p:sp>
    </p:spTree>
    <p:extLst>
      <p:ext uri="{BB962C8B-B14F-4D97-AF65-F5344CB8AC3E}">
        <p14:creationId xmlns:p14="http://schemas.microsoft.com/office/powerpoint/2010/main" val="39791108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Ongoing</a:t>
            </a:r>
            <a:r>
              <a:rPr lang="en-US" baseline="0" dirty="0" smtClean="0"/>
              <a:t> Research around </a:t>
            </a:r>
            <a:r>
              <a:rPr lang="en-US" baseline="0" dirty="0" err="1" smtClean="0"/>
              <a:t>SystemML</a:t>
            </a:r>
            <a:endParaRPr lang="en-US" dirty="0"/>
          </a:p>
        </p:txBody>
      </p:sp>
      <p:pic>
        <p:nvPicPr>
          <p:cNvPr id="4" name="Picture 3" descr="Screen Shot 2015-12-07 at 10.03.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473800"/>
            <a:ext cx="6628862" cy="5384202"/>
          </a:xfrm>
          <a:prstGeom prst="rect">
            <a:avLst/>
          </a:prstGeom>
        </p:spPr>
      </p:pic>
      <p:sp>
        <p:nvSpPr>
          <p:cNvPr id="5" name="Content Placeholder 4"/>
          <p:cNvSpPr>
            <a:spLocks noGrp="1"/>
          </p:cNvSpPr>
          <p:nvPr>
            <p:ph idx="1"/>
          </p:nvPr>
        </p:nvSpPr>
        <p:spPr>
          <a:xfrm>
            <a:off x="323528" y="908721"/>
            <a:ext cx="8496944" cy="720080"/>
          </a:xfrm>
        </p:spPr>
        <p:txBody>
          <a:bodyPr/>
          <a:lstStyle/>
          <a:p>
            <a:pPr marL="0" lvl="1" indent="0">
              <a:spcBef>
                <a:spcPts val="600"/>
              </a:spcBef>
              <a:spcAft>
                <a:spcPts val="0"/>
              </a:spcAft>
              <a:buClrTx/>
              <a:buSzTx/>
              <a:buNone/>
            </a:pPr>
            <a:r>
              <a:rPr lang="en-US" sz="2000" dirty="0">
                <a:hlinkClick r:id="rId3"/>
              </a:rPr>
              <a:t>http://researcher.watson.ibm.com/researcher/view_group.php?id=3174</a:t>
            </a:r>
            <a:endParaRPr lang="en-US" sz="2000" dirty="0"/>
          </a:p>
          <a:p>
            <a:endParaRPr lang="en-US" sz="2800" dirty="0"/>
          </a:p>
        </p:txBody>
      </p:sp>
      <p:sp>
        <p:nvSpPr>
          <p:cNvPr id="6" name="Rectangle 5"/>
          <p:cNvSpPr/>
          <p:nvPr/>
        </p:nvSpPr>
        <p:spPr>
          <a:xfrm>
            <a:off x="3995936" y="3645026"/>
            <a:ext cx="648072" cy="288032"/>
          </a:xfrm>
          <a:prstGeom prst="rect">
            <a:avLst/>
          </a:prstGeom>
          <a:noFill/>
          <a:ln w="38100" cmpd="sng">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6274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40770"/>
            <a:ext cx="7772400" cy="1470025"/>
          </a:xfrm>
        </p:spPr>
        <p:txBody>
          <a:bodyPr/>
          <a:lstStyle/>
          <a:p>
            <a:pPr algn="ctr"/>
            <a:r>
              <a:rPr lang="en-US" dirty="0" smtClean="0"/>
              <a:t>Thank you!</a:t>
            </a:r>
            <a:endParaRPr lang="en-US" dirty="0"/>
          </a:p>
        </p:txBody>
      </p:sp>
      <p:sp>
        <p:nvSpPr>
          <p:cNvPr id="3" name="Subtitle 2"/>
          <p:cNvSpPr>
            <a:spLocks noGrp="1"/>
          </p:cNvSpPr>
          <p:nvPr>
            <p:ph type="subTitle" idx="1"/>
          </p:nvPr>
        </p:nvSpPr>
        <p:spPr>
          <a:xfrm>
            <a:off x="899592" y="2420889"/>
            <a:ext cx="7416824" cy="3744416"/>
          </a:xfrm>
        </p:spPr>
        <p:txBody>
          <a:bodyPr/>
          <a:lstStyle/>
          <a:p>
            <a:pPr algn="l"/>
            <a:r>
              <a:rPr lang="en-US" sz="2800" dirty="0" smtClean="0">
                <a:solidFill>
                  <a:srgbClr val="48494B"/>
                </a:solidFill>
              </a:rPr>
              <a:t>For more information:</a:t>
            </a:r>
          </a:p>
          <a:p>
            <a:pPr lvl="1" algn="l"/>
            <a:r>
              <a:rPr lang="en-US" sz="2400" dirty="0" smtClean="0">
                <a:solidFill>
                  <a:srgbClr val="48494B"/>
                </a:solidFill>
              </a:rPr>
              <a:t>IBM Spark Technology Center web site:</a:t>
            </a:r>
            <a:endParaRPr lang="en-US" sz="2400" dirty="0">
              <a:solidFill>
                <a:srgbClr val="48494B"/>
              </a:solidFill>
            </a:endParaRPr>
          </a:p>
          <a:p>
            <a:pPr lvl="1" algn="l"/>
            <a:r>
              <a:rPr lang="en-US" sz="2400" dirty="0" smtClean="0">
                <a:solidFill>
                  <a:srgbClr val="48494B"/>
                </a:solidFill>
              </a:rPr>
              <a:t>	</a:t>
            </a:r>
            <a:r>
              <a:rPr lang="en-US" sz="2400" dirty="0" smtClean="0">
                <a:solidFill>
                  <a:srgbClr val="48494B"/>
                </a:solidFill>
                <a:hlinkClick r:id="rId2"/>
              </a:rPr>
              <a:t>http://spark.tc</a:t>
            </a:r>
            <a:endParaRPr lang="en-US" sz="2400" dirty="0" smtClean="0">
              <a:solidFill>
                <a:srgbClr val="48494B"/>
              </a:solidFill>
            </a:endParaRPr>
          </a:p>
          <a:p>
            <a:pPr lvl="1" algn="l"/>
            <a:r>
              <a:rPr lang="en-US" sz="2400" dirty="0" smtClean="0">
                <a:solidFill>
                  <a:srgbClr val="48494B"/>
                </a:solidFill>
              </a:rPr>
              <a:t>Apache </a:t>
            </a:r>
            <a:r>
              <a:rPr lang="en-US" sz="2400" dirty="0" err="1" smtClean="0">
                <a:solidFill>
                  <a:srgbClr val="48494B"/>
                </a:solidFill>
              </a:rPr>
              <a:t>SystemML</a:t>
            </a:r>
            <a:r>
              <a:rPr lang="en-US" sz="2400" dirty="0" smtClean="0">
                <a:solidFill>
                  <a:srgbClr val="48494B"/>
                </a:solidFill>
              </a:rPr>
              <a:t> home page:</a:t>
            </a:r>
          </a:p>
          <a:p>
            <a:pPr lvl="1" algn="l"/>
            <a:r>
              <a:rPr lang="en-US" sz="2400" dirty="0">
                <a:solidFill>
                  <a:srgbClr val="48494B"/>
                </a:solidFill>
              </a:rPr>
              <a:t>	</a:t>
            </a:r>
            <a:r>
              <a:rPr lang="en-US" sz="2400" dirty="0" smtClean="0">
                <a:solidFill>
                  <a:srgbClr val="48494B"/>
                </a:solidFill>
                <a:hlinkClick r:id="rId3"/>
              </a:rPr>
              <a:t>http://systemml.apache.org</a:t>
            </a:r>
            <a:endParaRPr lang="en-US" sz="2400" dirty="0" smtClean="0">
              <a:solidFill>
                <a:srgbClr val="48494B"/>
              </a:solidFill>
            </a:endParaRPr>
          </a:p>
          <a:p>
            <a:pPr lvl="1" algn="l"/>
            <a:r>
              <a:rPr lang="en-US" sz="2400" dirty="0" smtClean="0">
                <a:solidFill>
                  <a:srgbClr val="48494B"/>
                </a:solidFill>
              </a:rPr>
              <a:t>Apache </a:t>
            </a:r>
            <a:r>
              <a:rPr lang="en-US" sz="2400" dirty="0" err="1" smtClean="0">
                <a:solidFill>
                  <a:srgbClr val="48494B"/>
                </a:solidFill>
              </a:rPr>
              <a:t>SystemML</a:t>
            </a:r>
            <a:r>
              <a:rPr lang="en-US" sz="2400" dirty="0" smtClean="0">
                <a:solidFill>
                  <a:srgbClr val="48494B"/>
                </a:solidFill>
              </a:rPr>
              <a:t> </a:t>
            </a:r>
            <a:r>
              <a:rPr lang="en-US" sz="2400" dirty="0" err="1" smtClean="0">
                <a:solidFill>
                  <a:srgbClr val="48494B"/>
                </a:solidFill>
              </a:rPr>
              <a:t>Git</a:t>
            </a:r>
            <a:r>
              <a:rPr lang="en-US" sz="2400" dirty="0" smtClean="0">
                <a:solidFill>
                  <a:srgbClr val="48494B"/>
                </a:solidFill>
              </a:rPr>
              <a:t> repository:</a:t>
            </a:r>
          </a:p>
          <a:p>
            <a:pPr lvl="1" algn="l"/>
            <a:r>
              <a:rPr lang="en-US" sz="2400" dirty="0">
                <a:solidFill>
                  <a:srgbClr val="48494B"/>
                </a:solidFill>
              </a:rPr>
              <a:t>	</a:t>
            </a:r>
            <a:r>
              <a:rPr lang="en-US" sz="2400" dirty="0">
                <a:solidFill>
                  <a:srgbClr val="48494B"/>
                </a:solidFill>
                <a:hlinkClick r:id="rId4"/>
              </a:rPr>
              <a:t>https://github.com/apache/incubator-</a:t>
            </a:r>
            <a:r>
              <a:rPr lang="en-US" sz="2400" dirty="0" smtClean="0">
                <a:solidFill>
                  <a:srgbClr val="48494B"/>
                </a:solidFill>
                <a:hlinkClick r:id="rId4"/>
              </a:rPr>
              <a:t>systemml</a:t>
            </a:r>
            <a:endParaRPr lang="en-US" sz="2400" dirty="0" smtClean="0">
              <a:solidFill>
                <a:srgbClr val="48494B"/>
              </a:solidFill>
            </a:endParaRPr>
          </a:p>
        </p:txBody>
      </p:sp>
    </p:spTree>
    <p:extLst>
      <p:ext uri="{BB962C8B-B14F-4D97-AF65-F5344CB8AC3E}">
        <p14:creationId xmlns:p14="http://schemas.microsoft.com/office/powerpoint/2010/main" val="927647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19" y="3137034"/>
            <a:ext cx="7877109" cy="1362076"/>
          </a:xfrm>
        </p:spPr>
        <p:txBody>
          <a:bodyPr/>
          <a:lstStyle/>
          <a:p>
            <a:r>
              <a:rPr lang="en-US" sz="3200" dirty="0" smtClean="0">
                <a:latin typeface="American Typewriter"/>
                <a:cs typeface="American Typewriter"/>
              </a:rPr>
              <a:t>The </a:t>
            </a:r>
            <a:r>
              <a:rPr lang="en-US" sz="3200" baseline="0" dirty="0" err="1" smtClean="0">
                <a:latin typeface="American Typewriter"/>
                <a:cs typeface="American Typewriter"/>
              </a:rPr>
              <a:t>SystemML</a:t>
            </a:r>
            <a:r>
              <a:rPr lang="en-US" sz="3200" baseline="0" dirty="0" smtClean="0">
                <a:latin typeface="American Typewriter"/>
                <a:cs typeface="American Typewriter"/>
              </a:rPr>
              <a:t> </a:t>
            </a:r>
            <a:r>
              <a:rPr lang="en-US" sz="3200" dirty="0">
                <a:latin typeface="American Typewriter"/>
                <a:cs typeface="American Typewriter"/>
              </a:rPr>
              <a:t>P</a:t>
            </a:r>
            <a:r>
              <a:rPr lang="en-US" sz="3200" baseline="0" dirty="0" smtClean="0">
                <a:latin typeface="American Typewriter"/>
                <a:cs typeface="American Typewriter"/>
              </a:rPr>
              <a:t>roject</a:t>
            </a:r>
            <a:br>
              <a:rPr lang="en-US" sz="3200" baseline="0" dirty="0" smtClean="0">
                <a:latin typeface="American Typewriter"/>
                <a:cs typeface="American Typewriter"/>
              </a:rPr>
            </a:br>
            <a:endParaRPr lang="en-US" sz="3200" dirty="0">
              <a:solidFill>
                <a:srgbClr val="F9DF77"/>
              </a:solidFill>
              <a:latin typeface="American Typewriter"/>
              <a:cs typeface="American Typewriter"/>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50813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66480"/>
            <a:ext cx="9144000" cy="77948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58456" y="5361484"/>
            <a:ext cx="1097576" cy="584776"/>
          </a:xfrm>
          <a:prstGeom prst="rect">
            <a:avLst/>
          </a:prstGeom>
          <a:noFill/>
        </p:spPr>
        <p:txBody>
          <a:bodyPr wrap="none" rtlCol="0">
            <a:spAutoFit/>
          </a:bodyPr>
          <a:lstStyle/>
          <a:p>
            <a:r>
              <a:rPr lang="en-US" sz="3200" b="1" dirty="0" smtClean="0">
                <a:solidFill>
                  <a:schemeClr val="accent5">
                    <a:lumMod val="50000"/>
                  </a:schemeClr>
                </a:solidFill>
              </a:rPr>
              <a:t>2009</a:t>
            </a:r>
            <a:endParaRPr lang="en-US" sz="3200" b="1" dirty="0">
              <a:solidFill>
                <a:schemeClr val="accent5">
                  <a:lumMod val="50000"/>
                </a:schemeClr>
              </a:solidFill>
            </a:endParaRPr>
          </a:p>
        </p:txBody>
      </p:sp>
      <p:sp>
        <p:nvSpPr>
          <p:cNvPr id="6" name="TextBox 5"/>
          <p:cNvSpPr txBox="1"/>
          <p:nvPr/>
        </p:nvSpPr>
        <p:spPr>
          <a:xfrm>
            <a:off x="2819400" y="5361484"/>
            <a:ext cx="1097576" cy="584776"/>
          </a:xfrm>
          <a:prstGeom prst="rect">
            <a:avLst/>
          </a:prstGeom>
          <a:noFill/>
        </p:spPr>
        <p:txBody>
          <a:bodyPr wrap="none" rtlCol="0">
            <a:spAutoFit/>
          </a:bodyPr>
          <a:lstStyle/>
          <a:p>
            <a:r>
              <a:rPr lang="en-US" sz="3200" b="1" dirty="0" smtClean="0">
                <a:solidFill>
                  <a:schemeClr val="accent5">
                    <a:lumMod val="50000"/>
                  </a:schemeClr>
                </a:solidFill>
              </a:rPr>
              <a:t>2008</a:t>
            </a:r>
            <a:endParaRPr lang="en-US" sz="3200" b="1" dirty="0">
              <a:solidFill>
                <a:schemeClr val="accent5">
                  <a:lumMod val="50000"/>
                </a:schemeClr>
              </a:solidFill>
            </a:endParaRPr>
          </a:p>
        </p:txBody>
      </p:sp>
      <p:sp>
        <p:nvSpPr>
          <p:cNvPr id="8" name="TextBox 7"/>
          <p:cNvSpPr txBox="1"/>
          <p:nvPr/>
        </p:nvSpPr>
        <p:spPr>
          <a:xfrm>
            <a:off x="381000" y="5361484"/>
            <a:ext cx="1097576" cy="584776"/>
          </a:xfrm>
          <a:prstGeom prst="rect">
            <a:avLst/>
          </a:prstGeom>
          <a:noFill/>
        </p:spPr>
        <p:txBody>
          <a:bodyPr wrap="none" rtlCol="0">
            <a:spAutoFit/>
          </a:bodyPr>
          <a:lstStyle/>
          <a:p>
            <a:r>
              <a:rPr lang="en-US" sz="3200" b="1" dirty="0" smtClean="0">
                <a:solidFill>
                  <a:schemeClr val="accent5">
                    <a:lumMod val="50000"/>
                  </a:schemeClr>
                </a:solidFill>
              </a:rPr>
              <a:t>2007</a:t>
            </a:r>
            <a:endParaRPr lang="en-US" sz="3200" b="1" dirty="0">
              <a:solidFill>
                <a:schemeClr val="accent5">
                  <a:lumMod val="50000"/>
                </a:schemeClr>
              </a:solidFill>
            </a:endParaRPr>
          </a:p>
        </p:txBody>
      </p:sp>
      <p:sp>
        <p:nvSpPr>
          <p:cNvPr id="3" name="Rectangle 2"/>
          <p:cNvSpPr/>
          <p:nvPr/>
        </p:nvSpPr>
        <p:spPr>
          <a:xfrm>
            <a:off x="479688" y="2717801"/>
            <a:ext cx="2515701" cy="1998688"/>
          </a:xfrm>
          <a:prstGeom prst="rect">
            <a:avLst/>
          </a:prstGeom>
          <a:solidFill>
            <a:schemeClr val="bg1">
              <a:lumMod val="85000"/>
            </a:schemeClr>
          </a:solidFill>
          <a:ln>
            <a:solidFill>
              <a:schemeClr val="bg1">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r>
              <a:rPr lang="en-US" b="1" dirty="0">
                <a:solidFill>
                  <a:schemeClr val="bg2">
                    <a:lumMod val="10000"/>
                  </a:schemeClr>
                </a:solidFill>
              </a:rPr>
              <a:t>2007-2008: </a:t>
            </a:r>
            <a:r>
              <a:rPr lang="en-US" dirty="0">
                <a:solidFill>
                  <a:schemeClr val="bg2">
                    <a:lumMod val="10000"/>
                  </a:schemeClr>
                </a:solidFill>
              </a:rPr>
              <a:t>Multiple projects at IBM Research – </a:t>
            </a:r>
            <a:r>
              <a:rPr lang="en-US" dirty="0" err="1">
                <a:solidFill>
                  <a:schemeClr val="bg2">
                    <a:lumMod val="10000"/>
                  </a:schemeClr>
                </a:solidFill>
              </a:rPr>
              <a:t>Almaden</a:t>
            </a:r>
            <a:r>
              <a:rPr lang="en-US" dirty="0">
                <a:solidFill>
                  <a:schemeClr val="bg2">
                    <a:lumMod val="10000"/>
                  </a:schemeClr>
                </a:solidFill>
              </a:rPr>
              <a:t> involving machine learning on Hadoop.</a:t>
            </a:r>
          </a:p>
        </p:txBody>
      </p:sp>
      <p:sp>
        <p:nvSpPr>
          <p:cNvPr id="54" name="Left Brace 53"/>
          <p:cNvSpPr/>
          <p:nvPr/>
        </p:nvSpPr>
        <p:spPr>
          <a:xfrm rot="5400000">
            <a:off x="1465400" y="3472552"/>
            <a:ext cx="544270" cy="3229428"/>
          </a:xfrm>
          <a:prstGeom prst="leftBrace">
            <a:avLst>
              <a:gd name="adj1" fmla="val 45055"/>
              <a:gd name="adj2" fmla="val 50000"/>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666779" y="5382507"/>
            <a:ext cx="1097576" cy="584776"/>
          </a:xfrm>
          <a:prstGeom prst="rect">
            <a:avLst/>
          </a:prstGeom>
          <a:noFill/>
        </p:spPr>
        <p:txBody>
          <a:bodyPr wrap="none" rtlCol="0">
            <a:spAutoFit/>
          </a:bodyPr>
          <a:lstStyle/>
          <a:p>
            <a:r>
              <a:rPr lang="en-US" sz="3200" b="1" dirty="0" smtClean="0">
                <a:solidFill>
                  <a:schemeClr val="accent5">
                    <a:lumMod val="50000"/>
                  </a:schemeClr>
                </a:solidFill>
              </a:rPr>
              <a:t>2010</a:t>
            </a:r>
            <a:endParaRPr lang="en-US" sz="3200" b="1" dirty="0">
              <a:solidFill>
                <a:schemeClr val="accent5">
                  <a:lumMod val="50000"/>
                </a:schemeClr>
              </a:solidFill>
            </a:endParaRPr>
          </a:p>
        </p:txBody>
      </p:sp>
      <p:grpSp>
        <p:nvGrpSpPr>
          <p:cNvPr id="59" name="Group 58"/>
          <p:cNvGrpSpPr/>
          <p:nvPr/>
        </p:nvGrpSpPr>
        <p:grpSpPr>
          <a:xfrm>
            <a:off x="5836022" y="2217711"/>
            <a:ext cx="3003178" cy="3160012"/>
            <a:chOff x="5836022" y="1663283"/>
            <a:chExt cx="3003178" cy="2370008"/>
          </a:xfrm>
        </p:grpSpPr>
        <p:sp>
          <p:nvSpPr>
            <p:cNvPr id="11" name="Rectangle 10"/>
            <p:cNvSpPr/>
            <p:nvPr/>
          </p:nvSpPr>
          <p:spPr>
            <a:xfrm>
              <a:off x="6058725" y="1663283"/>
              <a:ext cx="2667000" cy="187408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a:solidFill>
                    <a:schemeClr val="bg2">
                      <a:lumMod val="10000"/>
                    </a:schemeClr>
                  </a:solidFill>
                </a:rPr>
                <a:t>2009-2010: </a:t>
              </a:r>
              <a:r>
                <a:rPr lang="en-US" dirty="0">
                  <a:solidFill>
                    <a:schemeClr val="bg2">
                      <a:lumMod val="10000"/>
                    </a:schemeClr>
                  </a:solidFill>
                </a:rPr>
                <a:t>Through engagements with customers, we observe how data scientists create machine learning algorithms.</a:t>
              </a:r>
            </a:p>
          </p:txBody>
        </p:sp>
        <p:sp>
          <p:nvSpPr>
            <p:cNvPr id="55" name="Left Brace 54"/>
            <p:cNvSpPr/>
            <p:nvPr/>
          </p:nvSpPr>
          <p:spPr>
            <a:xfrm rot="5400000">
              <a:off x="7135304" y="2329395"/>
              <a:ext cx="404614" cy="3003178"/>
            </a:xfrm>
            <a:prstGeom prst="leftBrace">
              <a:avLst>
                <a:gd name="adj1" fmla="val 54643"/>
                <a:gd name="adj2" fmla="val 50000"/>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Rectangle 9"/>
          <p:cNvSpPr/>
          <p:nvPr/>
        </p:nvSpPr>
        <p:spPr>
          <a:xfrm>
            <a:off x="3505203" y="3456601"/>
            <a:ext cx="2135801" cy="1259888"/>
          </a:xfrm>
          <a:prstGeom prst="rect">
            <a:avLst/>
          </a:prstGeom>
          <a:solidFill>
            <a:schemeClr val="bg1">
              <a:lumMod val="85000"/>
            </a:schemeClr>
          </a:solidFill>
          <a:ln>
            <a:solidFill>
              <a:schemeClr val="bg1">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r>
              <a:rPr lang="en-US" b="1" dirty="0">
                <a:solidFill>
                  <a:schemeClr val="bg2">
                    <a:lumMod val="10000"/>
                  </a:schemeClr>
                </a:solidFill>
              </a:rPr>
              <a:t>2009:</a:t>
            </a:r>
            <a:r>
              <a:rPr lang="en-US" dirty="0">
                <a:solidFill>
                  <a:schemeClr val="bg2">
                    <a:lumMod val="10000"/>
                  </a:schemeClr>
                </a:solidFill>
              </a:rPr>
              <a:t> We </a:t>
            </a:r>
            <a:r>
              <a:rPr lang="en-US" dirty="0" smtClean="0">
                <a:solidFill>
                  <a:schemeClr val="bg2">
                    <a:lumMod val="10000"/>
                  </a:schemeClr>
                </a:solidFill>
              </a:rPr>
              <a:t>form a </a:t>
            </a:r>
            <a:r>
              <a:rPr lang="en-US" dirty="0">
                <a:solidFill>
                  <a:schemeClr val="bg2">
                    <a:lumMod val="10000"/>
                  </a:schemeClr>
                </a:solidFill>
              </a:rPr>
              <a:t>dedicated team for scalable ML</a:t>
            </a:r>
          </a:p>
        </p:txBody>
      </p:sp>
      <p:sp>
        <p:nvSpPr>
          <p:cNvPr id="56" name="Left Brace 55"/>
          <p:cNvSpPr/>
          <p:nvPr/>
        </p:nvSpPr>
        <p:spPr>
          <a:xfrm rot="5400000">
            <a:off x="4303071" y="4081438"/>
            <a:ext cx="540064" cy="2030023"/>
          </a:xfrm>
          <a:prstGeom prst="leftBrace">
            <a:avLst>
              <a:gd name="adj1" fmla="val 49042"/>
              <a:gd name="adj2" fmla="val 50000"/>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3785789"/>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66480"/>
            <a:ext cx="9144000" cy="77948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591628" y="5396248"/>
            <a:ext cx="1097576" cy="584776"/>
          </a:xfrm>
          <a:prstGeom prst="rect">
            <a:avLst/>
          </a:prstGeom>
          <a:noFill/>
        </p:spPr>
        <p:txBody>
          <a:bodyPr wrap="none" rtlCol="0">
            <a:spAutoFit/>
          </a:bodyPr>
          <a:lstStyle/>
          <a:p>
            <a:r>
              <a:rPr lang="en-US" sz="3200" b="1" smtClean="0">
                <a:solidFill>
                  <a:schemeClr val="accent5">
                    <a:lumMod val="50000"/>
                  </a:schemeClr>
                </a:solidFill>
              </a:rPr>
              <a:t>2014</a:t>
            </a:r>
            <a:endParaRPr lang="en-US" sz="3200" b="1">
              <a:solidFill>
                <a:schemeClr val="accent5">
                  <a:lumMod val="50000"/>
                </a:schemeClr>
              </a:solidFill>
            </a:endParaRPr>
          </a:p>
        </p:txBody>
      </p:sp>
      <p:sp>
        <p:nvSpPr>
          <p:cNvPr id="7" name="TextBox 6"/>
          <p:cNvSpPr txBox="1"/>
          <p:nvPr/>
        </p:nvSpPr>
        <p:spPr>
          <a:xfrm>
            <a:off x="4881798" y="5366267"/>
            <a:ext cx="1097576" cy="584776"/>
          </a:xfrm>
          <a:prstGeom prst="rect">
            <a:avLst/>
          </a:prstGeom>
          <a:noFill/>
        </p:spPr>
        <p:txBody>
          <a:bodyPr wrap="none" rtlCol="0">
            <a:spAutoFit/>
          </a:bodyPr>
          <a:lstStyle/>
          <a:p>
            <a:r>
              <a:rPr lang="en-US" sz="3200" b="1" smtClean="0">
                <a:solidFill>
                  <a:schemeClr val="accent5">
                    <a:lumMod val="50000"/>
                  </a:schemeClr>
                </a:solidFill>
              </a:rPr>
              <a:t>2013</a:t>
            </a:r>
            <a:endParaRPr lang="en-US" sz="3200" b="1" dirty="0">
              <a:solidFill>
                <a:schemeClr val="accent5">
                  <a:lumMod val="50000"/>
                </a:schemeClr>
              </a:solidFill>
            </a:endParaRPr>
          </a:p>
        </p:txBody>
      </p:sp>
      <p:sp>
        <p:nvSpPr>
          <p:cNvPr id="6" name="TextBox 5"/>
          <p:cNvSpPr txBox="1"/>
          <p:nvPr/>
        </p:nvSpPr>
        <p:spPr>
          <a:xfrm>
            <a:off x="2719554" y="5381257"/>
            <a:ext cx="1097576" cy="584776"/>
          </a:xfrm>
          <a:prstGeom prst="rect">
            <a:avLst/>
          </a:prstGeom>
          <a:noFill/>
        </p:spPr>
        <p:txBody>
          <a:bodyPr wrap="none" rtlCol="0">
            <a:spAutoFit/>
          </a:bodyPr>
          <a:lstStyle/>
          <a:p>
            <a:r>
              <a:rPr lang="en-US" sz="3200" b="1" dirty="0" smtClean="0">
                <a:solidFill>
                  <a:schemeClr val="accent5">
                    <a:lumMod val="50000"/>
                  </a:schemeClr>
                </a:solidFill>
              </a:rPr>
              <a:t>2012</a:t>
            </a:r>
            <a:endParaRPr lang="en-US" sz="3200" b="1" dirty="0">
              <a:solidFill>
                <a:schemeClr val="accent5">
                  <a:lumMod val="50000"/>
                </a:schemeClr>
              </a:solidFill>
            </a:endParaRPr>
          </a:p>
        </p:txBody>
      </p:sp>
      <p:sp>
        <p:nvSpPr>
          <p:cNvPr id="8" name="TextBox 7"/>
          <p:cNvSpPr txBox="1"/>
          <p:nvPr/>
        </p:nvSpPr>
        <p:spPr>
          <a:xfrm>
            <a:off x="457201" y="5351490"/>
            <a:ext cx="1074934" cy="584776"/>
          </a:xfrm>
          <a:prstGeom prst="rect">
            <a:avLst/>
          </a:prstGeom>
          <a:noFill/>
        </p:spPr>
        <p:txBody>
          <a:bodyPr wrap="none" rtlCol="0">
            <a:spAutoFit/>
          </a:bodyPr>
          <a:lstStyle/>
          <a:p>
            <a:r>
              <a:rPr lang="en-US" sz="3200" b="1" dirty="0" smtClean="0">
                <a:solidFill>
                  <a:schemeClr val="accent5">
                    <a:lumMod val="50000"/>
                  </a:schemeClr>
                </a:solidFill>
              </a:rPr>
              <a:t>2011</a:t>
            </a:r>
            <a:endParaRPr lang="en-US" sz="3200" b="1" dirty="0">
              <a:solidFill>
                <a:schemeClr val="accent5">
                  <a:lumMod val="50000"/>
                </a:schemeClr>
              </a:solidFill>
            </a:endParaRPr>
          </a:p>
        </p:txBody>
      </p:sp>
      <p:sp>
        <p:nvSpPr>
          <p:cNvPr id="9" name="Rectangle 8"/>
          <p:cNvSpPr/>
          <p:nvPr/>
        </p:nvSpPr>
        <p:spPr>
          <a:xfrm>
            <a:off x="2807804" y="3789041"/>
            <a:ext cx="3528392" cy="86826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000" dirty="0" smtClean="0">
                <a:solidFill>
                  <a:schemeClr val="bg2">
                    <a:lumMod val="10000"/>
                  </a:schemeClr>
                </a:solidFill>
              </a:rPr>
              <a:t>Research</a:t>
            </a:r>
            <a:endParaRPr lang="en-US" sz="6000" dirty="0">
              <a:solidFill>
                <a:schemeClr val="bg2">
                  <a:lumMod val="10000"/>
                </a:schemeClr>
              </a:solidFill>
            </a:endParaRPr>
          </a:p>
        </p:txBody>
      </p:sp>
      <p:sp>
        <p:nvSpPr>
          <p:cNvPr id="11" name="Left Brace 10"/>
          <p:cNvSpPr/>
          <p:nvPr/>
        </p:nvSpPr>
        <p:spPr>
          <a:xfrm rot="5400000">
            <a:off x="4285076" y="652874"/>
            <a:ext cx="544270" cy="8868780"/>
          </a:xfrm>
          <a:prstGeom prst="leftBrace">
            <a:avLst>
              <a:gd name="adj1" fmla="val 45055"/>
              <a:gd name="adj2" fmla="val 50000"/>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363802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66480"/>
            <a:ext cx="9144000" cy="77948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677047" y="5366267"/>
            <a:ext cx="1097576" cy="584776"/>
          </a:xfrm>
          <a:prstGeom prst="rect">
            <a:avLst/>
          </a:prstGeom>
          <a:noFill/>
        </p:spPr>
        <p:txBody>
          <a:bodyPr wrap="none" rtlCol="0">
            <a:spAutoFit/>
          </a:bodyPr>
          <a:lstStyle/>
          <a:p>
            <a:r>
              <a:rPr lang="en-US" sz="3200" b="1" smtClean="0">
                <a:solidFill>
                  <a:schemeClr val="accent5">
                    <a:lumMod val="50000"/>
                  </a:schemeClr>
                </a:solidFill>
              </a:rPr>
              <a:t>2016</a:t>
            </a:r>
            <a:endParaRPr lang="en-US" sz="3200" b="1">
              <a:solidFill>
                <a:schemeClr val="accent5">
                  <a:lumMod val="50000"/>
                </a:schemeClr>
              </a:solidFill>
            </a:endParaRPr>
          </a:p>
        </p:txBody>
      </p:sp>
      <p:sp>
        <p:nvSpPr>
          <p:cNvPr id="7" name="TextBox 6"/>
          <p:cNvSpPr txBox="1"/>
          <p:nvPr/>
        </p:nvSpPr>
        <p:spPr>
          <a:xfrm>
            <a:off x="581228" y="5366479"/>
            <a:ext cx="1097576" cy="584776"/>
          </a:xfrm>
          <a:prstGeom prst="rect">
            <a:avLst/>
          </a:prstGeom>
          <a:noFill/>
        </p:spPr>
        <p:txBody>
          <a:bodyPr wrap="none" rtlCol="0">
            <a:spAutoFit/>
          </a:bodyPr>
          <a:lstStyle/>
          <a:p>
            <a:r>
              <a:rPr lang="en-US" sz="3200" b="1" dirty="0" smtClean="0">
                <a:solidFill>
                  <a:schemeClr val="accent5">
                    <a:lumMod val="50000"/>
                  </a:schemeClr>
                </a:solidFill>
              </a:rPr>
              <a:t>2015</a:t>
            </a:r>
            <a:endParaRPr lang="en-US" sz="3200" b="1" dirty="0">
              <a:solidFill>
                <a:schemeClr val="accent5">
                  <a:lumMod val="50000"/>
                </a:schemeClr>
              </a:solidFill>
            </a:endParaRPr>
          </a:p>
        </p:txBody>
      </p:sp>
      <p:sp>
        <p:nvSpPr>
          <p:cNvPr id="6" name="Title 5"/>
          <p:cNvSpPr>
            <a:spLocks noGrp="1"/>
          </p:cNvSpPr>
          <p:nvPr>
            <p:ph type="title"/>
          </p:nvPr>
        </p:nvSpPr>
        <p:spPr/>
        <p:txBody>
          <a:bodyPr/>
          <a:lstStyle/>
          <a:p>
            <a:r>
              <a:rPr lang="en-US" dirty="0" smtClean="0"/>
              <a:t>Apache </a:t>
            </a:r>
            <a:r>
              <a:rPr lang="en-US" dirty="0" err="1" smtClean="0"/>
              <a:t>SystemML</a:t>
            </a:r>
            <a:endParaRPr lang="en-US" dirty="0"/>
          </a:p>
        </p:txBody>
      </p:sp>
      <p:sp>
        <p:nvSpPr>
          <p:cNvPr id="14" name="Rectangular Callout 13"/>
          <p:cNvSpPr/>
          <p:nvPr/>
        </p:nvSpPr>
        <p:spPr>
          <a:xfrm>
            <a:off x="228600" y="1661319"/>
            <a:ext cx="2046156" cy="1320800"/>
          </a:xfrm>
          <a:prstGeom prst="wedgeRectCallout">
            <a:avLst>
              <a:gd name="adj1" fmla="val -5448"/>
              <a:gd name="adj2" fmla="val 242576"/>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a:solidFill>
                  <a:schemeClr val="bg2">
                    <a:lumMod val="10000"/>
                  </a:schemeClr>
                </a:solidFill>
              </a:rPr>
              <a:t>June 2015: </a:t>
            </a:r>
            <a:r>
              <a:rPr lang="en-US" dirty="0">
                <a:solidFill>
                  <a:schemeClr val="bg2">
                    <a:lumMod val="10000"/>
                  </a:schemeClr>
                </a:solidFill>
              </a:rPr>
              <a:t>IBM Announces open-source </a:t>
            </a:r>
            <a:r>
              <a:rPr lang="en-US" dirty="0" err="1">
                <a:solidFill>
                  <a:schemeClr val="bg2">
                    <a:lumMod val="10000"/>
                  </a:schemeClr>
                </a:solidFill>
              </a:rPr>
              <a:t>SystemML</a:t>
            </a:r>
            <a:r>
              <a:rPr lang="en-US" dirty="0">
                <a:solidFill>
                  <a:schemeClr val="bg2">
                    <a:lumMod val="10000"/>
                  </a:schemeClr>
                </a:solidFill>
              </a:rPr>
              <a:t> </a:t>
            </a:r>
          </a:p>
        </p:txBody>
      </p:sp>
      <p:sp>
        <p:nvSpPr>
          <p:cNvPr id="15" name="Rectangular Callout 14"/>
          <p:cNvSpPr/>
          <p:nvPr/>
        </p:nvSpPr>
        <p:spPr>
          <a:xfrm>
            <a:off x="1905000" y="3557901"/>
            <a:ext cx="2046156" cy="1320800"/>
          </a:xfrm>
          <a:prstGeom prst="wedgeRectCallout">
            <a:avLst>
              <a:gd name="adj1" fmla="val -21565"/>
              <a:gd name="adj2" fmla="val 104114"/>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a:solidFill>
                  <a:schemeClr val="bg2">
                    <a:lumMod val="10000"/>
                  </a:schemeClr>
                </a:solidFill>
              </a:rPr>
              <a:t>September 2015: </a:t>
            </a:r>
            <a:r>
              <a:rPr lang="en-US" dirty="0">
                <a:solidFill>
                  <a:schemeClr val="bg2">
                    <a:lumMod val="10000"/>
                  </a:schemeClr>
                </a:solidFill>
              </a:rPr>
              <a:t>Code available on </a:t>
            </a:r>
            <a:r>
              <a:rPr lang="en-US" dirty="0" err="1">
                <a:solidFill>
                  <a:schemeClr val="bg2">
                    <a:lumMod val="10000"/>
                  </a:schemeClr>
                </a:solidFill>
              </a:rPr>
              <a:t>Github</a:t>
            </a:r>
            <a:endParaRPr lang="en-US" dirty="0">
              <a:solidFill>
                <a:schemeClr val="bg2">
                  <a:lumMod val="10000"/>
                </a:schemeClr>
              </a:solidFill>
            </a:endParaRPr>
          </a:p>
        </p:txBody>
      </p:sp>
      <p:sp>
        <p:nvSpPr>
          <p:cNvPr id="16" name="Rectangular Callout 15"/>
          <p:cNvSpPr/>
          <p:nvPr/>
        </p:nvSpPr>
        <p:spPr>
          <a:xfrm>
            <a:off x="3680086" y="1661319"/>
            <a:ext cx="2139223" cy="1320800"/>
          </a:xfrm>
          <a:prstGeom prst="wedgeRectCallout">
            <a:avLst>
              <a:gd name="adj1" fmla="val -23014"/>
              <a:gd name="adj2" fmla="val 245602"/>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a:solidFill>
                  <a:schemeClr val="bg2">
                    <a:lumMod val="10000"/>
                  </a:schemeClr>
                </a:solidFill>
              </a:rPr>
              <a:t>November 2015: </a:t>
            </a:r>
            <a:r>
              <a:rPr lang="en-US" dirty="0" err="1">
                <a:solidFill>
                  <a:schemeClr val="bg2">
                    <a:lumMod val="10000"/>
                  </a:schemeClr>
                </a:solidFill>
              </a:rPr>
              <a:t>SystemML</a:t>
            </a:r>
            <a:r>
              <a:rPr lang="en-US" dirty="0">
                <a:solidFill>
                  <a:schemeClr val="bg2">
                    <a:lumMod val="10000"/>
                  </a:schemeClr>
                </a:solidFill>
              </a:rPr>
              <a:t> enters Apache incubation</a:t>
            </a:r>
          </a:p>
        </p:txBody>
      </p:sp>
      <p:sp>
        <p:nvSpPr>
          <p:cNvPr id="17" name="Rectangular Callout 16"/>
          <p:cNvSpPr/>
          <p:nvPr/>
        </p:nvSpPr>
        <p:spPr>
          <a:xfrm>
            <a:off x="7010403" y="1661319"/>
            <a:ext cx="1882517" cy="1320800"/>
          </a:xfrm>
          <a:prstGeom prst="wedgeRectCallout">
            <a:avLst>
              <a:gd name="adj1" fmla="val -21421"/>
              <a:gd name="adj2" fmla="val 244089"/>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a:solidFill>
                  <a:schemeClr val="bg2">
                    <a:lumMod val="10000"/>
                  </a:schemeClr>
                </a:solidFill>
              </a:rPr>
              <a:t>June 2016: </a:t>
            </a:r>
            <a:r>
              <a:rPr lang="en-US" dirty="0">
                <a:solidFill>
                  <a:schemeClr val="bg2">
                    <a:lumMod val="10000"/>
                  </a:schemeClr>
                </a:solidFill>
              </a:rPr>
              <a:t>Second Apache release (0.10)</a:t>
            </a:r>
          </a:p>
        </p:txBody>
      </p:sp>
      <p:sp>
        <p:nvSpPr>
          <p:cNvPr id="18" name="Rectangular Callout 17"/>
          <p:cNvSpPr/>
          <p:nvPr/>
        </p:nvSpPr>
        <p:spPr>
          <a:xfrm>
            <a:off x="4794980" y="3557901"/>
            <a:ext cx="2291623" cy="1320800"/>
          </a:xfrm>
          <a:prstGeom prst="wedgeRectCallout">
            <a:avLst>
              <a:gd name="adj1" fmla="val -20397"/>
              <a:gd name="adj2" fmla="val 104114"/>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a:solidFill>
                  <a:schemeClr val="bg2">
                    <a:lumMod val="10000"/>
                  </a:schemeClr>
                </a:solidFill>
              </a:rPr>
              <a:t>February 2016: </a:t>
            </a:r>
            <a:r>
              <a:rPr lang="en-US">
                <a:solidFill>
                  <a:schemeClr val="bg2">
                    <a:lumMod val="10000"/>
                  </a:schemeClr>
                </a:solidFill>
              </a:rPr>
              <a:t>First release (0.9) of Apache </a:t>
            </a:r>
            <a:r>
              <a:rPr lang="en-US" dirty="0" err="1">
                <a:solidFill>
                  <a:schemeClr val="bg2">
                    <a:lumMod val="10000"/>
                  </a:schemeClr>
                </a:solidFill>
              </a:rPr>
              <a:t>SystemML</a:t>
            </a:r>
            <a:endParaRPr lang="en-US" dirty="0">
              <a:solidFill>
                <a:schemeClr val="bg2">
                  <a:lumMod val="10000"/>
                </a:schemeClr>
              </a:solidFill>
            </a:endParaRPr>
          </a:p>
        </p:txBody>
      </p:sp>
    </p:spTree>
    <p:extLst>
      <p:ext uri="{BB962C8B-B14F-4D97-AF65-F5344CB8AC3E}">
        <p14:creationId xmlns:p14="http://schemas.microsoft.com/office/powerpoint/2010/main" val="247420232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04866"/>
            <a:ext cx="8568952" cy="4043536"/>
          </a:xfrm>
        </p:spPr>
        <p:txBody>
          <a:bodyPr>
            <a:normAutofit/>
          </a:bodyPr>
          <a:lstStyle/>
          <a:p>
            <a:pPr lvl="0"/>
            <a:r>
              <a:rPr lang="en-US" sz="2700" dirty="0" smtClean="0"/>
              <a:t>Changes in </a:t>
            </a:r>
            <a:r>
              <a:rPr lang="en-US" sz="2700" dirty="0" smtClean="0">
                <a:solidFill>
                  <a:srgbClr val="A70041"/>
                </a:solidFill>
              </a:rPr>
              <a:t>feature</a:t>
            </a:r>
            <a:r>
              <a:rPr lang="en-US" sz="2700" baseline="0" dirty="0" smtClean="0">
                <a:solidFill>
                  <a:srgbClr val="A70041"/>
                </a:solidFill>
              </a:rPr>
              <a:t> set</a:t>
            </a:r>
          </a:p>
          <a:p>
            <a:pPr lvl="0"/>
            <a:r>
              <a:rPr lang="en-US" sz="2700" baseline="0" dirty="0" smtClean="0">
                <a:solidFill>
                  <a:srgbClr val="484A4C"/>
                </a:solidFill>
              </a:rPr>
              <a:t>Changes </a:t>
            </a:r>
            <a:r>
              <a:rPr lang="en-US" sz="2700" baseline="0" dirty="0" smtClean="0"/>
              <a:t>in </a:t>
            </a:r>
            <a:r>
              <a:rPr lang="en-US" sz="2700" baseline="0" dirty="0" smtClean="0">
                <a:solidFill>
                  <a:srgbClr val="A70041"/>
                </a:solidFill>
              </a:rPr>
              <a:t>data</a:t>
            </a:r>
            <a:r>
              <a:rPr lang="en-US" sz="2700" baseline="0" dirty="0" smtClean="0"/>
              <a:t> </a:t>
            </a:r>
            <a:r>
              <a:rPr lang="en-US" sz="2700" baseline="0" dirty="0" smtClean="0">
                <a:solidFill>
                  <a:srgbClr val="A70041"/>
                </a:solidFill>
              </a:rPr>
              <a:t>size</a:t>
            </a:r>
          </a:p>
          <a:p>
            <a:pPr lvl="0"/>
            <a:r>
              <a:rPr lang="en-US" sz="2700" baseline="0" dirty="0" smtClean="0">
                <a:solidFill>
                  <a:srgbClr val="484A4C"/>
                </a:solidFill>
              </a:rPr>
              <a:t>Algorithm</a:t>
            </a:r>
            <a:r>
              <a:rPr lang="en-US" sz="2700" baseline="0" dirty="0" smtClean="0">
                <a:solidFill>
                  <a:schemeClr val="tx1">
                    <a:lumMod val="95000"/>
                    <a:lumOff val="5000"/>
                  </a:schemeClr>
                </a:solidFill>
              </a:rPr>
              <a:t> </a:t>
            </a:r>
            <a:r>
              <a:rPr lang="en-US" sz="2700" baseline="0" dirty="0" smtClean="0">
                <a:solidFill>
                  <a:srgbClr val="A70041"/>
                </a:solidFill>
              </a:rPr>
              <a:t>customization</a:t>
            </a:r>
          </a:p>
          <a:p>
            <a:pPr lvl="0"/>
            <a:r>
              <a:rPr lang="en-US" sz="2700" baseline="0" dirty="0" smtClean="0"/>
              <a:t>Quick </a:t>
            </a:r>
            <a:r>
              <a:rPr lang="en-US" sz="2700" baseline="0" dirty="0" smtClean="0">
                <a:solidFill>
                  <a:srgbClr val="A70041"/>
                </a:solidFill>
              </a:rPr>
              <a:t>iteration</a:t>
            </a:r>
            <a:endParaRPr lang="en-US" sz="2700" dirty="0" smtClean="0">
              <a:solidFill>
                <a:srgbClr val="A70041"/>
              </a:solidFill>
            </a:endParaRPr>
          </a:p>
        </p:txBody>
      </p:sp>
      <p:sp>
        <p:nvSpPr>
          <p:cNvPr id="2" name="Title 1"/>
          <p:cNvSpPr>
            <a:spLocks noGrp="1"/>
          </p:cNvSpPr>
          <p:nvPr>
            <p:ph type="title"/>
          </p:nvPr>
        </p:nvSpPr>
        <p:spPr/>
        <p:txBody>
          <a:bodyPr>
            <a:normAutofit/>
          </a:bodyPr>
          <a:lstStyle/>
          <a:p>
            <a:r>
              <a:rPr lang="en-US" sz="2800" dirty="0" smtClean="0"/>
              <a:t>Common Patterns Across Customers</a:t>
            </a:r>
            <a:endParaRPr lang="en-US" sz="2800" noProof="0" dirty="0"/>
          </a:p>
        </p:txBody>
      </p:sp>
      <p:sp>
        <p:nvSpPr>
          <p:cNvPr id="4" name="TextBox 3"/>
          <p:cNvSpPr txBox="1"/>
          <p:nvPr/>
        </p:nvSpPr>
        <p:spPr>
          <a:xfrm>
            <a:off x="6732240" y="2204864"/>
            <a:ext cx="2134118" cy="2308324"/>
          </a:xfrm>
          <a:prstGeom prst="rect">
            <a:avLst/>
          </a:prstGeom>
          <a:noFill/>
        </p:spPr>
        <p:txBody>
          <a:bodyPr wrap="none" rtlCol="0">
            <a:spAutoFit/>
          </a:bodyPr>
          <a:lstStyle/>
          <a:p>
            <a:r>
              <a:rPr lang="en-US" sz="3600" b="1" dirty="0" smtClean="0">
                <a:solidFill>
                  <a:srgbClr val="A70041"/>
                </a:solidFill>
                <a:latin typeface="Arial"/>
                <a:cs typeface="Arial"/>
              </a:rPr>
              <a:t>Domain</a:t>
            </a:r>
            <a:br>
              <a:rPr lang="en-US" sz="3600" b="1" dirty="0" smtClean="0">
                <a:solidFill>
                  <a:srgbClr val="A70041"/>
                </a:solidFill>
                <a:latin typeface="Arial"/>
                <a:cs typeface="Arial"/>
              </a:rPr>
            </a:br>
            <a:r>
              <a:rPr lang="en-US" sz="3600" b="1" dirty="0" smtClean="0">
                <a:solidFill>
                  <a:srgbClr val="A70041"/>
                </a:solidFill>
                <a:latin typeface="Arial"/>
                <a:cs typeface="Arial"/>
              </a:rPr>
              <a:t>Specific</a:t>
            </a:r>
            <a:br>
              <a:rPr lang="en-US" sz="3600" b="1" dirty="0" smtClean="0">
                <a:solidFill>
                  <a:srgbClr val="A70041"/>
                </a:solidFill>
                <a:latin typeface="Arial"/>
                <a:cs typeface="Arial"/>
              </a:rPr>
            </a:br>
            <a:r>
              <a:rPr lang="en-US" sz="3600" b="1" dirty="0" smtClean="0">
                <a:solidFill>
                  <a:srgbClr val="A70041"/>
                </a:solidFill>
                <a:latin typeface="Arial"/>
                <a:cs typeface="Arial"/>
              </a:rPr>
              <a:t>Machine</a:t>
            </a:r>
            <a:br>
              <a:rPr lang="en-US" sz="3600" b="1" dirty="0" smtClean="0">
                <a:solidFill>
                  <a:srgbClr val="A70041"/>
                </a:solidFill>
                <a:latin typeface="Arial"/>
                <a:cs typeface="Arial"/>
              </a:rPr>
            </a:br>
            <a:r>
              <a:rPr lang="en-US" sz="3600" b="1" dirty="0" smtClean="0">
                <a:solidFill>
                  <a:srgbClr val="A70041"/>
                </a:solidFill>
                <a:latin typeface="Arial"/>
                <a:cs typeface="Arial"/>
              </a:rPr>
              <a:t>Learning</a:t>
            </a:r>
          </a:p>
        </p:txBody>
      </p:sp>
      <p:sp>
        <p:nvSpPr>
          <p:cNvPr id="5" name="Right Arrow 4"/>
          <p:cNvSpPr/>
          <p:nvPr/>
        </p:nvSpPr>
        <p:spPr>
          <a:xfrm>
            <a:off x="4644008" y="2492897"/>
            <a:ext cx="2016224" cy="1656184"/>
          </a:xfrm>
          <a:prstGeom prst="rightArrow">
            <a:avLst/>
          </a:prstGeom>
          <a:solidFill>
            <a:srgbClr val="A70041"/>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03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IBM Spark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900" dirty="0" err="1" smtClean="0">
            <a:solidFill>
              <a:srgbClr val="5A5C5E"/>
            </a:solidFill>
            <a:latin typeface="HelvNeue for IBM Light"/>
            <a:cs typeface="HelvNeue for IBM Light"/>
          </a:defRPr>
        </a:defPPr>
      </a:lstStyle>
    </a:txDef>
  </a:objectDefaults>
  <a:extraClrSchemeLst/>
  <a:extLst>
    <a:ext uri="{05A4C25C-085E-4340-85A3-A5531E510DB2}">
      <thm15:themeFamily xmlns="" xmlns:thm15="http://schemas.microsoft.com/office/thememl/2012/main" name="IBM_Spark_PPT__1920x1080_FINAL" id="{C03CAEA7-1625-3143-8354-C1072CFF5D34}" vid="{FA6DE0A4-7E00-DA44-9FCB-ACFB2623DE8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36123</TotalTime>
  <Words>2522</Words>
  <Application>Microsoft Macintosh PowerPoint</Application>
  <PresentationFormat>On-screen Show (4:3)</PresentationFormat>
  <Paragraphs>476</Paragraphs>
  <Slides>44</Slides>
  <Notes>10</Notes>
  <HiddenSlides>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IBM Spark Wide</vt:lpstr>
      <vt:lpstr>Fred Reiss, Chief Architect  Member of the IBM Academy of Technology</vt:lpstr>
      <vt:lpstr>Spark Technology Center  </vt:lpstr>
      <vt:lpstr>Spark Technology Center Mission </vt:lpstr>
      <vt:lpstr>Spark Technology Center - Project Focus Areas</vt:lpstr>
      <vt:lpstr>The SystemML Project </vt:lpstr>
      <vt:lpstr>PowerPoint Presentation</vt:lpstr>
      <vt:lpstr>PowerPoint Presentation</vt:lpstr>
      <vt:lpstr>Apache SystemML</vt:lpstr>
      <vt:lpstr>Common Patterns Across Customers</vt:lpstr>
      <vt:lpstr>Exploratory Data Analysis Today</vt:lpstr>
      <vt:lpstr>Data Analysis Meets Big Data</vt:lpstr>
      <vt:lpstr>Data Analysis Meets Big Data</vt:lpstr>
      <vt:lpstr>Current Best Practice for Big Data Analysis</vt:lpstr>
      <vt:lpstr>The SystemML Vision</vt:lpstr>
      <vt:lpstr>Vision: Declarative Machine Learning</vt:lpstr>
      <vt:lpstr>Vision: Declarative Machine Learning</vt:lpstr>
      <vt:lpstr>Vision: Declarative Machine Learning</vt:lpstr>
      <vt:lpstr>Requirements to Support Domain-Specific ML</vt:lpstr>
      <vt:lpstr>The SystemML Approach</vt:lpstr>
      <vt:lpstr>Example SystemML Rewrite: wdivmm</vt:lpstr>
      <vt:lpstr>SystemML in Action</vt:lpstr>
      <vt:lpstr>A Common Scenario</vt:lpstr>
      <vt:lpstr>Product Recommendations</vt:lpstr>
      <vt:lpstr>PowerPoint Presentation</vt:lpstr>
      <vt:lpstr>Alternating Least Squares (in R)</vt:lpstr>
      <vt:lpstr>Alternating Least Squares (in R)</vt:lpstr>
      <vt:lpstr>Performance Comparison: ALS</vt:lpstr>
      <vt:lpstr>A Slightly Different Problem</vt:lpstr>
      <vt:lpstr>Poisson Nonnegative Matrix Factorization in R</vt:lpstr>
      <vt:lpstr>Result Quality</vt:lpstr>
      <vt:lpstr>State of the Art</vt:lpstr>
      <vt:lpstr>Poisson Nonnegative Matrix Factorization in R</vt:lpstr>
      <vt:lpstr>Poisson Nonnegative Matrix Factorization in  SystemML’s R-like Syntax</vt:lpstr>
      <vt:lpstr>Scalability Comparison</vt:lpstr>
      <vt:lpstr>Scalability Comparison, Continued</vt:lpstr>
      <vt:lpstr>Result Quality</vt:lpstr>
      <vt:lpstr>Summary</vt:lpstr>
      <vt:lpstr>End-to-End Development with SystemML</vt:lpstr>
      <vt:lpstr>Learn More about SystemML’s Optimizer</vt:lpstr>
      <vt:lpstr>What’s Next for SystemML </vt:lpstr>
      <vt:lpstr>Open-Sourcing SystemML</vt:lpstr>
      <vt:lpstr>SystemML on Spark</vt:lpstr>
      <vt:lpstr>Ongoing Research around SystemML</vt:lpstr>
      <vt:lpstr>Thank you!</vt:lpstr>
    </vt:vector>
  </TitlesOfParts>
  <Company>SPSS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 Template  Full Version</dc:title>
  <dc:creator>Berthold Reinwald</dc:creator>
  <cp:lastModifiedBy>Jerome Nilmeier</cp:lastModifiedBy>
  <cp:revision>1038</cp:revision>
  <cp:lastPrinted>2011-11-16T16:23:36Z</cp:lastPrinted>
  <dcterms:created xsi:type="dcterms:W3CDTF">2012-05-01T15:23:58Z</dcterms:created>
  <dcterms:modified xsi:type="dcterms:W3CDTF">2016-11-08T17:17:37Z</dcterms:modified>
</cp:coreProperties>
</file>