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4.jpeg" ContentType="image/jpeg"/>
  <Override PartName="/ppt/charts/chart1.xml" ContentType="application/vnd.openxmlformats-officedocument.drawingml.chart+xml"/>
  <Override PartName="/ppt/media/image5.jpeg" ContentType="image/jpeg"/>
  <Override PartName="/ppt/media/image6.jpeg" ContentType="image/jpeg"/>
  <Override PartName="/ppt/media/image7.jpeg" ContentType="image/jpeg"/>
  <Override PartName="/ppt/notesSlides/notesSlide2.xml" ContentType="application/vnd.openxmlformats-officedocument.presentationml.notesSlide+xml"/>
  <Override PartName="/ppt/media/media1.mp4" ContentType="vide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jpeg" ContentType="image/jpeg"/>
  <Override PartName="/ppt/notesSlides/notesSlide7.xml" ContentType="application/vnd.openxmlformats-officedocument.presentationml.notesSlide+xml"/>
  <Override PartName="/ppt/media/image9.jpeg" ContentType="image/jpeg"/>
  <Override PartName="/ppt/media/image10.jpeg" ContentType="image/jpeg"/>
  <Override PartName="/ppt/media/image1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292934"/>
        </a:fontRef>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FDD"/>
          </a:solidFill>
        </a:fill>
      </a:tcStyle>
    </a:wholeTbl>
    <a:band2H>
      <a:tcTxStyle b="def" i="def"/>
      <a:tcStyle>
        <a:tcBdr/>
        <a:fill>
          <a:solidFill>
            <a:srgbClr val="EE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292934"/>
        </a:fontRef>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1D0"/>
          </a:solidFill>
        </a:fill>
      </a:tcStyle>
    </a:wholeTbl>
    <a:band2H>
      <a:tcTxStyle b="def" i="def"/>
      <a:tcStyle>
        <a:tcBdr/>
        <a:fill>
          <a:solidFill>
            <a:srgbClr val="EB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292934"/>
        </a:fontRef>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ECD"/>
          </a:solidFill>
        </a:fill>
      </a:tcStyle>
    </a:wholeTbl>
    <a:band2H>
      <a:tcTxStyle b="def" i="def"/>
      <a:tcStyle>
        <a:tcBdr/>
        <a:fill>
          <a:solidFill>
            <a:srgbClr val="EBE8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292934"/>
        </a:fontRef>
        <a:srgbClr val="2929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292934"/>
        </a:fontRef>
        <a:srgbClr val="292934"/>
      </a:tcTxStyle>
      <a:tcStyle>
        <a:tcBdr>
          <a:left>
            <a:ln w="12700" cap="flat">
              <a:noFill/>
              <a:miter lim="400000"/>
            </a:ln>
          </a:left>
          <a:right>
            <a:ln w="12700" cap="flat">
              <a:noFill/>
              <a:miter lim="400000"/>
            </a:ln>
          </a:right>
          <a:top>
            <a:ln w="508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292934"/>
              </a:solidFill>
              <a:prstDash val="solid"/>
              <a:round/>
            </a:ln>
          </a:top>
          <a:bottom>
            <a:ln w="25400" cap="flat">
              <a:solidFill>
                <a:srgbClr val="2929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292934"/>
        </a:fontRef>
        <a:srgbClr val="2929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C"/>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292934"/>
          </a:solidFill>
        </a:fill>
      </a:tcStyle>
    </a:firstRow>
  </a:tblStyle>
  <a:tblStyle styleId="{2708684C-4D16-4618-839F-0558EEFCDFE6}" styleName="">
    <a:tblBg/>
    <a:wholeTbl>
      <a:tcTxStyle b="off" i="off">
        <a:fontRef idx="maj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wholeTbl>
    <a:band2H>
      <a:tcTxStyle b="def" i="def"/>
      <a:tcStyle>
        <a:tcBdr/>
        <a:fill>
          <a:solidFill>
            <a:srgbClr val="FFFFFF"/>
          </a:solidFill>
        </a:fill>
      </a:tcStyle>
    </a:band2H>
    <a:firstCol>
      <a:tcTxStyle b="on" i="off">
        <a:fontRef idx="maj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solidFill>
            <a:srgbClr val="292934">
              <a:alpha val="20000"/>
            </a:srgbClr>
          </a:solidFill>
        </a:fill>
      </a:tcStyle>
    </a:firstCol>
    <a:lastRow>
      <a:tcTxStyle b="on" i="off">
        <a:fontRef idx="maj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50800" cap="flat">
              <a:solidFill>
                <a:srgbClr val="292934"/>
              </a:solidFill>
              <a:prstDash val="solid"/>
              <a:round/>
            </a:ln>
          </a:top>
          <a:bottom>
            <a:ln w="127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lastRow>
    <a:firstRow>
      <a:tcTxStyle b="on" i="off">
        <a:fontRef idx="major">
          <a:srgbClr val="292934"/>
        </a:fontRef>
        <a:srgbClr val="292934"/>
      </a:tcTxStyle>
      <a:tcStyle>
        <a:tcBdr>
          <a:left>
            <a:ln w="12700" cap="flat">
              <a:solidFill>
                <a:srgbClr val="292934"/>
              </a:solidFill>
              <a:prstDash val="solid"/>
              <a:round/>
            </a:ln>
          </a:left>
          <a:right>
            <a:ln w="12700" cap="flat">
              <a:solidFill>
                <a:srgbClr val="292934"/>
              </a:solidFill>
              <a:prstDash val="solid"/>
              <a:round/>
            </a:ln>
          </a:right>
          <a:top>
            <a:ln w="12700" cap="flat">
              <a:solidFill>
                <a:srgbClr val="292934"/>
              </a:solidFill>
              <a:prstDash val="solid"/>
              <a:round/>
            </a:ln>
          </a:top>
          <a:bottom>
            <a:ln w="25400" cap="flat">
              <a:solidFill>
                <a:srgbClr val="292934"/>
              </a:solidFill>
              <a:prstDash val="solid"/>
              <a:round/>
            </a:ln>
          </a:bottom>
          <a:insideH>
            <a:ln w="12700" cap="flat">
              <a:solidFill>
                <a:srgbClr val="292934"/>
              </a:solidFill>
              <a:prstDash val="solid"/>
              <a:round/>
            </a:ln>
          </a:insideH>
          <a:insideV>
            <a:ln w="12700" cap="flat">
              <a:solidFill>
                <a:srgbClr val="29293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236476"/>
          <c:y val="0.0926431"/>
          <c:w val="0.758524"/>
          <c:h val="0.752038"/>
        </c:manualLayout>
      </c:layout>
      <c:barChart>
        <c:barDir val="col"/>
        <c:grouping val="clustered"/>
        <c:varyColors val="0"/>
        <c:ser>
          <c:idx val="0"/>
          <c:order val="0"/>
          <c:tx>
            <c:strRef>
              <c:f>Sheet1!$A$2</c:f>
              <c:strCache>
                <c:ptCount val="1"/>
                <c:pt idx="0">
                  <c:v>Series1</c:v>
                </c:pt>
              </c:strCache>
            </c:strRef>
          </c:tx>
          <c:spPr>
            <a:solidFill>
              <a:srgbClr val="BBE0E3"/>
            </a:solidFill>
            <a:ln w="12700" cap="flat">
              <a:noFill/>
              <a:miter lim="400000"/>
            </a:ln>
            <a:effectLst/>
          </c:spPr>
          <c:invertIfNegative val="0"/>
          <c:dLbls>
            <c:numFmt formatCode="0%" sourceLinked="0"/>
            <c:txPr>
              <a:bodyPr/>
              <a:lstStyle/>
              <a:p>
                <a:pPr>
                  <a:defRPr b="0" i="0" strike="noStrike" sz="1000" u="none">
                    <a:solidFill>
                      <a:srgbClr val="292934"/>
                    </a:solidFill>
                    <a:latin typeface="Arial"/>
                  </a:defRPr>
                </a:pPr>
              </a:p>
            </c:txPr>
            <c:dLblPos val="outEnd"/>
            <c:showLegendKey val="0"/>
            <c:showVal val="0"/>
            <c:showCatName val="0"/>
            <c:showSerName val="0"/>
            <c:showPercent val="0"/>
            <c:showBubbleSize val="0"/>
            <c:showLeaderLines val="0"/>
          </c:dLbls>
          <c:cat>
            <c:strRef>
              <c:f>Sheet1!$B$1:$E$1</c:f>
              <c:strCache>
                <c:ptCount val="4"/>
                <c:pt idx="0">
                  <c:v> </c:v>
                </c:pt>
                <c:pt idx="1">
                  <c:v> </c:v>
                </c:pt>
                <c:pt idx="2">
                  <c:v/>
                </c:pt>
                <c:pt idx="3">
                  <c:v>All else</c:v>
                </c:pt>
              </c:strCache>
            </c:strRef>
          </c:cat>
          <c:val>
            <c:numRef>
              <c:f>Sheet1!$B$2:$E$2</c:f>
              <c:numCache>
                <c:ptCount val="4"/>
                <c:pt idx="0">
                  <c:v>0.900000</c:v>
                </c:pt>
                <c:pt idx="1">
                  <c:v>0.070000</c:v>
                </c:pt>
                <c:pt idx="2">
                  <c:v>0.010000</c:v>
                </c:pt>
                <c:pt idx="3">
                  <c:v>0.010000</c:v>
                </c:pt>
              </c:numCache>
            </c:numRef>
          </c:val>
        </c:ser>
        <c:gapWidth val="150"/>
        <c:overlap val="0"/>
        <c:axId val="2094734552"/>
        <c:axId val="2094734553"/>
      </c:bar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1800" u="none">
                <a:solidFill>
                  <a:srgbClr val="292934"/>
                </a:solidFill>
                <a:latin typeface="Arial"/>
              </a:defRPr>
            </a:pPr>
          </a:p>
        </c:txPr>
        <c:crossAx val="2094734553"/>
        <c:crosses val="autoZero"/>
        <c:auto val="1"/>
        <c:lblAlgn val="ctr"/>
        <c:noMultiLvlLbl val="1"/>
      </c:catAx>
      <c:valAx>
        <c:axId val="2094734553"/>
        <c:scaling>
          <c:orientation val="minMax"/>
        </c:scaling>
        <c:delete val="0"/>
        <c:axPos val="l"/>
        <c:title>
          <c:tx>
            <c:rich>
              <a:bodyPr rot="-5400000"/>
              <a:lstStyle/>
              <a:p>
                <a:pPr>
                  <a:defRPr b="1" i="0" strike="noStrike" sz="1800" u="none">
                    <a:solidFill>
                      <a:srgbClr val="292934"/>
                    </a:solidFill>
                    <a:latin typeface="Arial"/>
                  </a:defRPr>
                </a:pPr>
                <a:r>
                  <a:rPr b="1" i="0" strike="noStrike" sz="1800" u="none">
                    <a:solidFill>
                      <a:srgbClr val="292934"/>
                    </a:solidFill>
                    <a:latin typeface="Arial"/>
                  </a:rPr>
                  <a:t>Percentage of cases</a:t>
                </a:r>
              </a:p>
            </c:rich>
          </c:tx>
          <c:layout/>
          <c:overlay val="1"/>
        </c:title>
        <c:numFmt formatCode="0%" sourceLinked="0"/>
        <c:majorTickMark val="out"/>
        <c:minorTickMark val="none"/>
        <c:tickLblPos val="nextTo"/>
        <c:spPr>
          <a:ln w="12700" cap="flat">
            <a:solidFill>
              <a:srgbClr val="888888"/>
            </a:solidFill>
            <a:prstDash val="solid"/>
            <a:round/>
          </a:ln>
        </c:spPr>
        <c:txPr>
          <a:bodyPr rot="0"/>
          <a:lstStyle/>
          <a:p>
            <a:pPr>
              <a:defRPr b="0" i="0" strike="noStrike" sz="1800" u="none">
                <a:solidFill>
                  <a:srgbClr val="292934"/>
                </a:solidFill>
                <a:latin typeface="Arial"/>
              </a:defRPr>
            </a:pPr>
          </a:p>
        </c:txPr>
        <c:crossAx val="2094734552"/>
        <c:crosses val="autoZero"/>
        <c:crossBetween val="between"/>
        <c:majorUnit val="0.225"/>
        <c:minorUnit val="0.112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p:nvPr>
            <p:ph type="sldImg"/>
          </p:nvPr>
        </p:nvSpPr>
        <p:spPr>
          <a:xfrm>
            <a:off x="1143000" y="685800"/>
            <a:ext cx="4572000" cy="3429000"/>
          </a:xfrm>
          <a:prstGeom prst="rect">
            <a:avLst/>
          </a:prstGeom>
        </p:spPr>
        <p:txBody>
          <a:bodyPr/>
          <a:lstStyle/>
          <a:p>
            <a:pPr/>
          </a:p>
        </p:txBody>
      </p:sp>
      <p:sp>
        <p:nvSpPr>
          <p:cNvPr id="240" name="Shape 2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Explain RDS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p>
            <a:pPr lvl="1" indent="457200">
              <a:lnSpc>
                <a:spcPct val="90000"/>
              </a:lnSpc>
              <a:spcBef>
                <a:spcPts val="700"/>
              </a:spcBef>
              <a:defRPr sz="2000"/>
            </a:pPr>
            <a:r>
              <a:t>“</a:t>
            </a:r>
            <a:r>
              <a:t>Requestors</a:t>
            </a:r>
            <a:r>
              <a:t>”</a:t>
            </a:r>
            <a:r>
              <a:t> post tasks called HITS</a:t>
            </a:r>
          </a:p>
          <a:p>
            <a:pPr lvl="1" indent="457200">
              <a:lnSpc>
                <a:spcPct val="90000"/>
              </a:lnSpc>
              <a:spcBef>
                <a:spcPts val="700"/>
              </a:spcBef>
              <a:defRPr sz="2000"/>
            </a:pPr>
            <a:r>
              <a:t>“</a:t>
            </a:r>
            <a:r>
              <a:t>Turkers</a:t>
            </a:r>
            <a:r>
              <a:t>”</a:t>
            </a:r>
            <a:r>
              <a:t> accept individual HITs</a:t>
            </a:r>
          </a:p>
          <a:p>
            <a:pPr lvl="1" indent="457200">
              <a:lnSpc>
                <a:spcPct val="90000"/>
              </a:lnSpc>
              <a:spcBef>
                <a:spcPts val="700"/>
              </a:spcBef>
              <a:defRPr sz="2000"/>
            </a:pPr>
            <a:r>
              <a:t>Payment is piece rate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If we take all the actions that people do and break them into broad categories, this is what it looks like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Randomized to different groups</a:t>
            </a:r>
          </a:p>
          <a:p>
            <a:pPr/>
            <a:r>
              <a:t>Every group allowed 1 hour to work together</a:t>
            </a:r>
          </a:p>
          <a:p>
            <a:pPr/>
            <a:r>
              <a:t>Self organized – only what to do, not how to do it</a:t>
            </a:r>
          </a:p>
          <a:p>
            <a:pPr/>
            <a:r>
              <a:t>Payment gives people incentive to help their team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sldImg"/>
          </p:nvPr>
        </p:nvSpPr>
        <p:spPr>
          <a:prstGeom prst="rect">
            <a:avLst/>
          </a:prstGeom>
        </p:spPr>
        <p:txBody>
          <a:bodyPr/>
          <a:lstStyle/>
          <a:p>
            <a:pPr/>
          </a:p>
        </p:txBody>
      </p:sp>
      <p:sp>
        <p:nvSpPr>
          <p:cNvPr id="377" name="Shape 377"/>
          <p:cNvSpPr/>
          <p:nvPr>
            <p:ph type="body" sz="quarter" idx="1"/>
          </p:nvPr>
        </p:nvSpPr>
        <p:spPr>
          <a:prstGeom prst="rect">
            <a:avLst/>
          </a:prstGeom>
        </p:spPr>
        <p:txBody>
          <a:bodyPr/>
          <a:lstStyle/>
          <a:p>
            <a:pPr>
              <a:spcBef>
                <a:spcPts val="0"/>
              </a:spcBef>
              <a:defRPr>
                <a:latin typeface="Calibri"/>
                <a:ea typeface="Calibri"/>
                <a:cs typeface="Calibri"/>
                <a:sym typeface="Calibri"/>
              </a:defRPr>
            </a:pPr>
            <a:r>
              <a:t>First we have to quantify the performance of teams</a:t>
            </a:r>
          </a:p>
          <a:p>
            <a:pPr>
              <a:spcBef>
                <a:spcPts val="0"/>
              </a:spcBef>
              <a:defRPr>
                <a:latin typeface="Calibri"/>
                <a:ea typeface="Calibri"/>
                <a:cs typeface="Calibri"/>
                <a:sym typeface="Calibri"/>
              </a:defRPr>
            </a:pPr>
            <a:r>
              <a:t>We first construct the gold standard</a:t>
            </a:r>
          </a:p>
          <a:p>
            <a:pPr>
              <a:spcBef>
                <a:spcPts val="0"/>
              </a:spcBef>
            </a:pPr>
            <a:r>
              <a:t>Since both false positives (incorrect reports) and false negatives (overlooked reports) matter, focus on F1 score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defRPr>
                <a:latin typeface="Calibri"/>
                <a:ea typeface="Calibri"/>
                <a:cs typeface="Calibri"/>
                <a:sym typeface="Calibri"/>
              </a:defRPr>
            </a:pPr>
            <a:r>
              <a:t>We can measure what each person did. We look at the effort of people based on group size. Effort = take average time it takes to do different tasks, weighting each person’s output by these times. </a:t>
            </a:r>
            <a:r>
              <a:rPr b="1"/>
              <a:t>1.0 is average amount of work by one person over all teams.</a:t>
            </a:r>
            <a:endParaRPr b="1"/>
          </a:p>
          <a:p>
            <a:pPr>
              <a:defRPr>
                <a:latin typeface="Calibri"/>
                <a:ea typeface="Calibri"/>
                <a:cs typeface="Calibri"/>
                <a:sym typeface="Calibri"/>
              </a:defRPr>
            </a:pPr>
            <a:r>
              <a:t>As you can see, effort decreases with size. This could be “social loafing”, but may include element of coordination costs</a:t>
            </a:r>
          </a:p>
          <a:p>
            <a:pPr>
              <a:defRPr>
                <a:latin typeface="Calibri"/>
                <a:ea typeface="Calibri"/>
                <a:cs typeface="Calibri"/>
                <a:sym typeface="Calibri"/>
              </a:defRPr>
            </a:pPr>
            <a:r>
              <a:t>Supported by distribution of work as more people participate. Effort shirts from classification to filtering. This is interesting because classification requires more work and thinking.</a:t>
            </a:r>
          </a:p>
          <a:p>
            <a:pPr>
              <a:defRPr>
                <a:latin typeface="Calibri"/>
                <a:ea typeface="Calibri"/>
                <a:cs typeface="Calibri"/>
                <a:sym typeface="Calibri"/>
              </a:defRPr>
            </a:pPr>
            <a:r>
              <a:t>So what happens as a team gets larger, is that people contribute less, but the fraction of work they do also changes.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This is perhaps the most important result we’ve found. The black dots are the actual teams. The blue bars are synthetic teams formed by randomly selecting n individuals.</a:t>
            </a:r>
          </a:p>
          <a:p>
            <a:pPr/>
            <a:r>
              <a:t>What we see is that since individuals work harder alone than people in groups, their performance goes up more for lower numbers. But as this continues, the penalty from being unable to work together means many duplication happens and f1 score goes down, with the result that large teams actually outperform the synthetic teams.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Slide">
    <p:spTree>
      <p:nvGrpSpPr>
        <p:cNvPr id="1" name=""/>
        <p:cNvGrpSpPr/>
        <p:nvPr/>
      </p:nvGrpSpPr>
      <p:grpSpPr>
        <a:xfrm>
          <a:off x="0" y="0"/>
          <a:ext cx="0" cy="0"/>
          <a:chOff x="0" y="0"/>
          <a:chExt cx="0" cy="0"/>
        </a:xfrm>
      </p:grpSpPr>
      <p:sp>
        <p:nvSpPr>
          <p:cNvPr id="12" name="Shape 12"/>
          <p:cNvSpPr/>
          <p:nvPr/>
        </p:nvSpPr>
        <p:spPr>
          <a:xfrm>
            <a:off x="685800" y="2549129"/>
            <a:ext cx="7848601" cy="1191"/>
          </a:xfrm>
          <a:prstGeom prst="line">
            <a:avLst/>
          </a:prstGeom>
          <a:ln w="19050">
            <a:solidFill>
              <a:srgbClr val="D2533C"/>
            </a:solidFill>
          </a:ln>
        </p:spPr>
        <p:txBody>
          <a:bodyPr lIns="45719" rIns="45719"/>
          <a:lstStyle/>
          <a:p>
            <a:pPr/>
          </a:p>
        </p:txBody>
      </p:sp>
      <p:pic>
        <p:nvPicPr>
          <p:cNvPr id="13" name="image2.jpg"/>
          <p:cNvPicPr>
            <a:picLocks noChangeAspect="1"/>
          </p:cNvPicPr>
          <p:nvPr/>
        </p:nvPicPr>
        <p:blipFill>
          <a:blip r:embed="rId2">
            <a:extLst/>
          </a:blip>
          <a:stretch>
            <a:fillRect/>
          </a:stretch>
        </p:blipFill>
        <p:spPr>
          <a:xfrm>
            <a:off x="6477000" y="4514851"/>
            <a:ext cx="2057400" cy="498873"/>
          </a:xfrm>
          <a:prstGeom prst="rect">
            <a:avLst/>
          </a:prstGeom>
          <a:ln w="12700">
            <a:miter lim="400000"/>
          </a:ln>
        </p:spPr>
      </p:pic>
      <p:sp>
        <p:nvSpPr>
          <p:cNvPr id="14" name="Shape 14"/>
          <p:cNvSpPr/>
          <p:nvPr>
            <p:ph type="title"/>
          </p:nvPr>
        </p:nvSpPr>
        <p:spPr>
          <a:xfrm>
            <a:off x="685800" y="1028700"/>
            <a:ext cx="7848600" cy="1445420"/>
          </a:xfrm>
          <a:prstGeom prst="rect">
            <a:avLst/>
          </a:prstGeom>
        </p:spPr>
        <p:txBody>
          <a:bodyPr anchor="b"/>
          <a:lstStyle>
            <a:lvl1pPr>
              <a:defRPr cap="all" sz="5400"/>
            </a:lvl1pPr>
          </a:lstStyle>
          <a:p>
            <a:pPr/>
            <a:r>
              <a:t>Click to edit Master title style</a:t>
            </a:r>
          </a:p>
        </p:txBody>
      </p:sp>
      <p:sp>
        <p:nvSpPr>
          <p:cNvPr id="15" name="Shape 15"/>
          <p:cNvSpPr/>
          <p:nvPr>
            <p:ph type="body" sz="quarter" idx="1"/>
          </p:nvPr>
        </p:nvSpPr>
        <p:spPr>
          <a:xfrm>
            <a:off x="685800" y="2628900"/>
            <a:ext cx="6400800" cy="1314450"/>
          </a:xfrm>
          <a:prstGeom prst="rect">
            <a:avLst/>
          </a:prstGeom>
        </p:spPr>
        <p:txBody>
          <a:bodyPr/>
          <a:lstStyle>
            <a:lvl1pPr marL="0" indent="0">
              <a:buClrTx/>
              <a:buSzTx/>
              <a:buFontTx/>
              <a:buNone/>
              <a:defRPr>
                <a:solidFill>
                  <a:srgbClr val="57576E"/>
                </a:solidFill>
              </a:defRPr>
            </a:lvl1pPr>
          </a:lstStyle>
          <a:p>
            <a:pPr/>
            <a:r>
              <a:t>Click to edit Master subtitle style</a:t>
            </a:r>
          </a:p>
        </p:txBody>
      </p:sp>
      <p:sp>
        <p:nvSpPr>
          <p:cNvPr id="16" name="Shape 1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10" name="Shape 110"/>
          <p:cNvSpPr/>
          <p:nvPr>
            <p:ph type="title"/>
          </p:nvPr>
        </p:nvSpPr>
        <p:spPr>
          <a:prstGeom prst="rect">
            <a:avLst/>
          </a:prstGeom>
        </p:spPr>
        <p:txBody>
          <a:bodyPr/>
          <a:lstStyle/>
          <a:p>
            <a:pPr/>
            <a:r>
              <a:t>Click to edit Master title style</a:t>
            </a:r>
          </a:p>
        </p:txBody>
      </p:sp>
      <p:sp>
        <p:nvSpPr>
          <p:cNvPr id="111" name="Shape 111"/>
          <p:cNvSpPr/>
          <p:nvPr>
            <p:ph type="body" idx="1"/>
          </p:nvPr>
        </p:nvSpPr>
        <p:spPr>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112" name="Shape 11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Vertical Title and Text">
    <p:spTree>
      <p:nvGrpSpPr>
        <p:cNvPr id="1" name=""/>
        <p:cNvGrpSpPr/>
        <p:nvPr/>
      </p:nvGrpSpPr>
      <p:grpSpPr>
        <a:xfrm>
          <a:off x="0" y="0"/>
          <a:ext cx="0" cy="0"/>
          <a:chOff x="0" y="0"/>
          <a:chExt cx="0" cy="0"/>
        </a:xfrm>
      </p:grpSpPr>
      <p:sp>
        <p:nvSpPr>
          <p:cNvPr id="119" name="Shape 119"/>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20" name="Shape 120"/>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21" name="Shape 121"/>
          <p:cNvSpPr/>
          <p:nvPr>
            <p:ph type="title"/>
          </p:nvPr>
        </p:nvSpPr>
        <p:spPr>
          <a:xfrm>
            <a:off x="6629400" y="457200"/>
            <a:ext cx="2057400" cy="4400550"/>
          </a:xfrm>
          <a:prstGeom prst="rect">
            <a:avLst/>
          </a:prstGeom>
        </p:spPr>
        <p:txBody>
          <a:bodyPr anchor="b"/>
          <a:lstStyle/>
          <a:p>
            <a:pPr/>
            <a:r>
              <a:t>Click to edit Master title style</a:t>
            </a:r>
          </a:p>
        </p:txBody>
      </p:sp>
      <p:sp>
        <p:nvSpPr>
          <p:cNvPr id="122" name="Shape 122"/>
          <p:cNvSpPr/>
          <p:nvPr>
            <p:ph type="body" idx="1"/>
          </p:nvPr>
        </p:nvSpPr>
        <p:spPr>
          <a:xfrm>
            <a:off x="457200" y="457200"/>
            <a:ext cx="6019800" cy="4400550"/>
          </a:xfrm>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123" name="Shape 1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1_Title and Content">
    <p:spTree>
      <p:nvGrpSpPr>
        <p:cNvPr id="1" name=""/>
        <p:cNvGrpSpPr/>
        <p:nvPr/>
      </p:nvGrpSpPr>
      <p:grpSpPr>
        <a:xfrm>
          <a:off x="0" y="0"/>
          <a:ext cx="0" cy="0"/>
          <a:chOff x="0" y="0"/>
          <a:chExt cx="0" cy="0"/>
        </a:xfrm>
      </p:grpSpPr>
      <p:sp>
        <p:nvSpPr>
          <p:cNvPr id="130" name="Shape 130"/>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31" name="Shape 131"/>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32"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33"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134" name="Shape 134"/>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2_Title and Content">
    <p:spTree>
      <p:nvGrpSpPr>
        <p:cNvPr id="1" name=""/>
        <p:cNvGrpSpPr/>
        <p:nvPr/>
      </p:nvGrpSpPr>
      <p:grpSpPr>
        <a:xfrm>
          <a:off x="0" y="0"/>
          <a:ext cx="0" cy="0"/>
          <a:chOff x="0" y="0"/>
          <a:chExt cx="0" cy="0"/>
        </a:xfrm>
      </p:grpSpPr>
      <p:sp>
        <p:nvSpPr>
          <p:cNvPr id="141" name="Shape 141"/>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42" name="Shape 142"/>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43"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44"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145" name="Shape 145"/>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3_Title and Content">
    <p:spTree>
      <p:nvGrpSpPr>
        <p:cNvPr id="1" name=""/>
        <p:cNvGrpSpPr/>
        <p:nvPr/>
      </p:nvGrpSpPr>
      <p:grpSpPr>
        <a:xfrm>
          <a:off x="0" y="0"/>
          <a:ext cx="0" cy="0"/>
          <a:chOff x="0" y="0"/>
          <a:chExt cx="0" cy="0"/>
        </a:xfrm>
      </p:grpSpPr>
      <p:sp>
        <p:nvSpPr>
          <p:cNvPr id="152" name="Shape 152"/>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53" name="Shape 153"/>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54"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55"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156" name="Shape 156"/>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4_Title and Content">
    <p:spTree>
      <p:nvGrpSpPr>
        <p:cNvPr id="1" name=""/>
        <p:cNvGrpSpPr/>
        <p:nvPr/>
      </p:nvGrpSpPr>
      <p:grpSpPr>
        <a:xfrm>
          <a:off x="0" y="0"/>
          <a:ext cx="0" cy="0"/>
          <a:chOff x="0" y="0"/>
          <a:chExt cx="0" cy="0"/>
        </a:xfrm>
      </p:grpSpPr>
      <p:sp>
        <p:nvSpPr>
          <p:cNvPr id="163" name="Shape 163"/>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64" name="Shape 164"/>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65"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66"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167" name="Shape 167"/>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5_Title and Content">
    <p:spTree>
      <p:nvGrpSpPr>
        <p:cNvPr id="1" name=""/>
        <p:cNvGrpSpPr/>
        <p:nvPr/>
      </p:nvGrpSpPr>
      <p:grpSpPr>
        <a:xfrm>
          <a:off x="0" y="0"/>
          <a:ext cx="0" cy="0"/>
          <a:chOff x="0" y="0"/>
          <a:chExt cx="0" cy="0"/>
        </a:xfrm>
      </p:grpSpPr>
      <p:sp>
        <p:nvSpPr>
          <p:cNvPr id="174" name="Shape 174"/>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75" name="Shape 175"/>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76"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77"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178" name="Shape 178"/>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6_Title and Content">
    <p:spTree>
      <p:nvGrpSpPr>
        <p:cNvPr id="1" name=""/>
        <p:cNvGrpSpPr/>
        <p:nvPr/>
      </p:nvGrpSpPr>
      <p:grpSpPr>
        <a:xfrm>
          <a:off x="0" y="0"/>
          <a:ext cx="0" cy="0"/>
          <a:chOff x="0" y="0"/>
          <a:chExt cx="0" cy="0"/>
        </a:xfrm>
      </p:grpSpPr>
      <p:sp>
        <p:nvSpPr>
          <p:cNvPr id="185" name="Shape 185"/>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86" name="Shape 186"/>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87"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88"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189" name="Shape 189"/>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7_Title and Content">
    <p:spTree>
      <p:nvGrpSpPr>
        <p:cNvPr id="1" name=""/>
        <p:cNvGrpSpPr/>
        <p:nvPr/>
      </p:nvGrpSpPr>
      <p:grpSpPr>
        <a:xfrm>
          <a:off x="0" y="0"/>
          <a:ext cx="0" cy="0"/>
          <a:chOff x="0" y="0"/>
          <a:chExt cx="0" cy="0"/>
        </a:xfrm>
      </p:grpSpPr>
      <p:sp>
        <p:nvSpPr>
          <p:cNvPr id="196" name="Shape 196"/>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97" name="Shape 197"/>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198"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199"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200" name="Shape 200"/>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8_Title and Content">
    <p:spTree>
      <p:nvGrpSpPr>
        <p:cNvPr id="1" name=""/>
        <p:cNvGrpSpPr/>
        <p:nvPr/>
      </p:nvGrpSpPr>
      <p:grpSpPr>
        <a:xfrm>
          <a:off x="0" y="0"/>
          <a:ext cx="0" cy="0"/>
          <a:chOff x="0" y="0"/>
          <a:chExt cx="0" cy="0"/>
        </a:xfrm>
      </p:grpSpPr>
      <p:sp>
        <p:nvSpPr>
          <p:cNvPr id="207" name="Shape 207"/>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208" name="Shape 208"/>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209"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210"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211" name="Shape 211"/>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3" name="Shape 23"/>
          <p:cNvSpPr/>
          <p:nvPr>
            <p:ph type="title"/>
          </p:nvPr>
        </p:nvSpPr>
        <p:spPr>
          <a:prstGeom prst="rect">
            <a:avLst/>
          </a:prstGeom>
        </p:spPr>
        <p:txBody>
          <a:bodyPr/>
          <a:lstStyle/>
          <a:p>
            <a:pPr/>
            <a:r>
              <a:t>Click to edit Master title style</a:t>
            </a:r>
          </a:p>
        </p:txBody>
      </p:sp>
      <p:sp>
        <p:nvSpPr>
          <p:cNvPr id="24" name="Shape 24"/>
          <p:cNvSpPr/>
          <p:nvPr>
            <p:ph type="body" idx="1"/>
          </p:nvPr>
        </p:nvSpPr>
        <p:spPr>
          <a:prstGeom prst="rect">
            <a:avLst/>
          </a:prstGeom>
        </p:spPr>
        <p:txBody>
          <a:bodyPr/>
          <a:lstStyle/>
          <a:p>
            <a:pPr/>
            <a:r>
              <a:t>Click to edit Master text styles</a:t>
            </a:r>
          </a:p>
          <a:p>
            <a:pPr lvl="1"/>
            <a:r>
              <a:t>Second level</a:t>
            </a:r>
          </a:p>
          <a:p>
            <a:pPr lvl="2"/>
            <a:r>
              <a:t>Third level</a:t>
            </a:r>
          </a:p>
          <a:p>
            <a:pPr lvl="3"/>
            <a:r>
              <a:t>Fourth level</a:t>
            </a:r>
          </a:p>
          <a:p>
            <a:pPr lvl="4"/>
            <a:r>
              <a:t>Fifth level</a:t>
            </a:r>
          </a:p>
        </p:txBody>
      </p:sp>
      <p:sp>
        <p:nvSpPr>
          <p:cNvPr id="25" name="Shape 2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9_Title and Content">
    <p:spTree>
      <p:nvGrpSpPr>
        <p:cNvPr id="1" name=""/>
        <p:cNvGrpSpPr/>
        <p:nvPr/>
      </p:nvGrpSpPr>
      <p:grpSpPr>
        <a:xfrm>
          <a:off x="0" y="0"/>
          <a:ext cx="0" cy="0"/>
          <a:chOff x="0" y="0"/>
          <a:chExt cx="0" cy="0"/>
        </a:xfrm>
      </p:grpSpPr>
      <p:sp>
        <p:nvSpPr>
          <p:cNvPr id="218" name="Shape 218"/>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219" name="Shape 219"/>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220"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221"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222" name="Shape 222"/>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10_Title and Content">
    <p:spTree>
      <p:nvGrpSpPr>
        <p:cNvPr id="1" name=""/>
        <p:cNvGrpSpPr/>
        <p:nvPr/>
      </p:nvGrpSpPr>
      <p:grpSpPr>
        <a:xfrm>
          <a:off x="0" y="0"/>
          <a:ext cx="0" cy="0"/>
          <a:chOff x="0" y="0"/>
          <a:chExt cx="0" cy="0"/>
        </a:xfrm>
      </p:grpSpPr>
      <p:sp>
        <p:nvSpPr>
          <p:cNvPr id="229" name="Shape 229"/>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230" name="Shape 230"/>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231" name="image3.jpg" descr="Header2tint.jpg"/>
          <p:cNvPicPr>
            <a:picLocks noChangeAspect="1"/>
          </p:cNvPicPr>
          <p:nvPr/>
        </p:nvPicPr>
        <p:blipFill>
          <a:blip r:embed="rId2">
            <a:extLst/>
          </a:blip>
          <a:stretch>
            <a:fillRect/>
          </a:stretch>
        </p:blipFill>
        <p:spPr>
          <a:xfrm>
            <a:off x="0" y="0"/>
            <a:ext cx="9144000" cy="837010"/>
          </a:xfrm>
          <a:prstGeom prst="rect">
            <a:avLst/>
          </a:prstGeom>
          <a:ln w="12700">
            <a:miter lim="400000"/>
          </a:ln>
        </p:spPr>
      </p:pic>
      <p:pic>
        <p:nvPicPr>
          <p:cNvPr id="232" name="image4.jpg" descr="Footer1.jpg"/>
          <p:cNvPicPr>
            <a:picLocks noChangeAspect="1"/>
          </p:cNvPicPr>
          <p:nvPr/>
        </p:nvPicPr>
        <p:blipFill>
          <a:blip r:embed="rId3">
            <a:extLst/>
          </a:blip>
          <a:stretch>
            <a:fillRect/>
          </a:stretch>
        </p:blipFill>
        <p:spPr>
          <a:xfrm>
            <a:off x="0" y="4271962"/>
            <a:ext cx="9144000" cy="837011"/>
          </a:xfrm>
          <a:prstGeom prst="rect">
            <a:avLst/>
          </a:prstGeom>
          <a:ln w="12700">
            <a:miter lim="400000"/>
          </a:ln>
        </p:spPr>
      </p:pic>
      <p:sp>
        <p:nvSpPr>
          <p:cNvPr id="233" name="Shape 233"/>
          <p:cNvSpPr/>
          <p:nvPr>
            <p:ph type="sldNum" sz="quarter" idx="2"/>
          </p:nvPr>
        </p:nvSpPr>
        <p:spPr>
          <a:xfrm>
            <a:off x="6553200" y="4622850"/>
            <a:ext cx="2133600" cy="28882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Section Header">
    <p:bg>
      <p:bgPr>
        <a:solidFill>
          <a:srgbClr val="D2533C"/>
        </a:solidFill>
      </p:bgPr>
    </p:bg>
    <p:spTree>
      <p:nvGrpSpPr>
        <p:cNvPr id="1" name=""/>
        <p:cNvGrpSpPr/>
        <p:nvPr/>
      </p:nvGrpSpPr>
      <p:grpSpPr>
        <a:xfrm>
          <a:off x="0" y="0"/>
          <a:ext cx="0" cy="0"/>
          <a:chOff x="0" y="0"/>
          <a:chExt cx="0" cy="0"/>
        </a:xfrm>
      </p:grpSpPr>
      <p:sp>
        <p:nvSpPr>
          <p:cNvPr id="32" name="Shape 32"/>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33" name="Shape 33"/>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4" name="Shape 34"/>
          <p:cNvSpPr/>
          <p:nvPr/>
        </p:nvSpPr>
        <p:spPr>
          <a:xfrm>
            <a:off x="731837" y="3449242"/>
            <a:ext cx="7848602" cy="1191"/>
          </a:xfrm>
          <a:prstGeom prst="line">
            <a:avLst/>
          </a:prstGeom>
          <a:ln w="19050">
            <a:solidFill>
              <a:srgbClr val="F3F2DC"/>
            </a:solidFill>
          </a:ln>
        </p:spPr>
        <p:txBody>
          <a:bodyPr lIns="45719" rIns="45719"/>
          <a:lstStyle/>
          <a:p>
            <a:pPr/>
          </a:p>
        </p:txBody>
      </p:sp>
      <p:sp>
        <p:nvSpPr>
          <p:cNvPr id="35" name="Shape 35"/>
          <p:cNvSpPr/>
          <p:nvPr>
            <p:ph type="title"/>
          </p:nvPr>
        </p:nvSpPr>
        <p:spPr>
          <a:xfrm>
            <a:off x="722312" y="1771650"/>
            <a:ext cx="7772401" cy="1650208"/>
          </a:xfrm>
          <a:prstGeom prst="rect">
            <a:avLst/>
          </a:prstGeom>
        </p:spPr>
        <p:txBody>
          <a:bodyPr anchor="b"/>
          <a:lstStyle>
            <a:lvl1pPr>
              <a:defRPr cap="all" sz="4800">
                <a:solidFill>
                  <a:srgbClr val="F3F2DC"/>
                </a:solidFill>
              </a:defRPr>
            </a:lvl1pPr>
          </a:lstStyle>
          <a:p>
            <a:pPr/>
            <a:r>
              <a:t>Click to edit Master title style</a:t>
            </a:r>
          </a:p>
        </p:txBody>
      </p:sp>
      <p:sp>
        <p:nvSpPr>
          <p:cNvPr id="36" name="Shape 36"/>
          <p:cNvSpPr/>
          <p:nvPr>
            <p:ph type="body" sz="quarter" idx="1"/>
          </p:nvPr>
        </p:nvSpPr>
        <p:spPr>
          <a:xfrm>
            <a:off x="722312" y="3470149"/>
            <a:ext cx="7772401" cy="1125141"/>
          </a:xfrm>
          <a:prstGeom prst="rect">
            <a:avLst/>
          </a:prstGeom>
        </p:spPr>
        <p:txBody>
          <a:bodyPr/>
          <a:lstStyle>
            <a:lvl1pPr marL="0" indent="0">
              <a:buClrTx/>
              <a:buSzTx/>
              <a:buFontTx/>
              <a:buNone/>
              <a:defRPr>
                <a:solidFill>
                  <a:srgbClr val="F3F2DC"/>
                </a:solidFill>
              </a:defRPr>
            </a:lvl1pPr>
          </a:lstStyle>
          <a:p>
            <a:pPr/>
            <a:r>
              <a:t>Click to edit Master text styles</a:t>
            </a:r>
          </a:p>
        </p:txBody>
      </p:sp>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Click to edit Master title style</a:t>
            </a:r>
          </a:p>
        </p:txBody>
      </p:sp>
      <p:sp>
        <p:nvSpPr>
          <p:cNvPr id="45" name="Shape 45"/>
          <p:cNvSpPr/>
          <p:nvPr>
            <p:ph type="body" sz="half" idx="1"/>
          </p:nvPr>
        </p:nvSpPr>
        <p:spPr>
          <a:xfrm>
            <a:off x="457200" y="1255013"/>
            <a:ext cx="4038600" cy="3538730"/>
          </a:xfrm>
          <a:prstGeom prst="rect">
            <a:avLst/>
          </a:prstGeom>
        </p:spPr>
        <p:txBody>
          <a:bodyPr/>
          <a:lstStyle>
            <a:lvl1pPr marL="182562" indent="-182562">
              <a:spcBef>
                <a:spcPts val="600"/>
              </a:spcBef>
              <a:defRPr sz="2800"/>
            </a:lvl1pPr>
            <a:lvl2pPr marL="487627" indent="-212990">
              <a:spcBef>
                <a:spcPts val="600"/>
              </a:spcBef>
              <a:defRPr sz="2800"/>
            </a:lvl2pPr>
            <a:lvl3pPr marL="803275" indent="-255588">
              <a:spcBef>
                <a:spcPts val="600"/>
              </a:spcBef>
              <a:defRPr sz="2800"/>
            </a:lvl3pPr>
            <a:lvl4pPr marL="1106311" indent="-283986">
              <a:spcBef>
                <a:spcPts val="600"/>
              </a:spcBef>
              <a:defRPr sz="2800"/>
            </a:lvl4pPr>
            <a:lvl5pPr marL="1263297" indent="-212372">
              <a:spcBef>
                <a:spcPts val="600"/>
              </a:spcBef>
              <a:defRPr sz="2800"/>
            </a:lvl5pPr>
          </a:lstStyle>
          <a:p>
            <a:pPr/>
            <a:r>
              <a:t>Click to edit Master text styles</a:t>
            </a:r>
          </a:p>
          <a:p>
            <a:pPr lvl="1"/>
            <a:r>
              <a:t>Second level</a:t>
            </a:r>
          </a:p>
          <a:p>
            <a:pPr lvl="2"/>
            <a:r>
              <a:t>Third level</a:t>
            </a:r>
          </a:p>
          <a:p>
            <a:pPr lvl="3"/>
            <a:r>
              <a:t>Fourth level</a:t>
            </a:r>
          </a:p>
          <a:p>
            <a:pPr lvl="4"/>
            <a:r>
              <a:t>Fifth level</a:t>
            </a:r>
          </a:p>
        </p:txBody>
      </p:sp>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Comparison">
    <p:spTree>
      <p:nvGrpSpPr>
        <p:cNvPr id="1" name=""/>
        <p:cNvGrpSpPr/>
        <p:nvPr/>
      </p:nvGrpSpPr>
      <p:grpSpPr>
        <a:xfrm>
          <a:off x="0" y="0"/>
          <a:ext cx="0" cy="0"/>
          <a:chOff x="0" y="0"/>
          <a:chExt cx="0" cy="0"/>
        </a:xfrm>
      </p:grpSpPr>
      <p:sp>
        <p:nvSpPr>
          <p:cNvPr id="53" name="Shape 53"/>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54" name="Shape 54"/>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55" name="Shape 55"/>
          <p:cNvSpPr/>
          <p:nvPr/>
        </p:nvSpPr>
        <p:spPr>
          <a:xfrm flipH="1">
            <a:off x="4572000" y="1269207"/>
            <a:ext cx="1589" cy="3531394"/>
          </a:xfrm>
          <a:prstGeom prst="line">
            <a:avLst/>
          </a:prstGeom>
          <a:ln w="19050">
            <a:solidFill>
              <a:srgbClr val="D2533C"/>
            </a:solidFill>
          </a:ln>
        </p:spPr>
        <p:txBody>
          <a:bodyPr lIns="45719" rIns="45719"/>
          <a:lstStyle/>
          <a:p>
            <a:pPr/>
          </a:p>
        </p:txBody>
      </p:sp>
      <p:sp>
        <p:nvSpPr>
          <p:cNvPr id="56" name="Shape 56"/>
          <p:cNvSpPr/>
          <p:nvPr>
            <p:ph type="title"/>
          </p:nvPr>
        </p:nvSpPr>
        <p:spPr>
          <a:prstGeom prst="rect">
            <a:avLst/>
          </a:prstGeom>
        </p:spPr>
        <p:txBody>
          <a:bodyPr/>
          <a:lstStyle/>
          <a:p>
            <a:pPr/>
            <a:r>
              <a:t>Click to edit Master title style</a:t>
            </a:r>
          </a:p>
        </p:txBody>
      </p:sp>
      <p:sp>
        <p:nvSpPr>
          <p:cNvPr id="57" name="Shape 57"/>
          <p:cNvSpPr/>
          <p:nvPr>
            <p:ph type="body" sz="quarter" idx="1"/>
          </p:nvPr>
        </p:nvSpPr>
        <p:spPr>
          <a:xfrm>
            <a:off x="457200" y="1257300"/>
            <a:ext cx="3931921" cy="479823"/>
          </a:xfrm>
          <a:prstGeom prst="rect">
            <a:avLst/>
          </a:prstGeom>
        </p:spPr>
        <p:txBody>
          <a:bodyPr anchor="ctr"/>
          <a:lstStyle>
            <a:lvl1pPr marL="0" indent="0" algn="ctr">
              <a:spcBef>
                <a:spcPts val="400"/>
              </a:spcBef>
              <a:buClrTx/>
              <a:buSzTx/>
              <a:buFontTx/>
              <a:buNone/>
              <a:defRPr sz="2000">
                <a:solidFill>
                  <a:srgbClr val="D2533C"/>
                </a:solidFill>
              </a:defRPr>
            </a:lvl1pPr>
          </a:lstStyle>
          <a:p>
            <a:pPr/>
            <a:r>
              <a:t>Click to edit Master text styles</a:t>
            </a:r>
          </a:p>
        </p:txBody>
      </p:sp>
      <p:sp>
        <p:nvSpPr>
          <p:cNvPr id="58" name="Shape 58"/>
          <p:cNvSpPr/>
          <p:nvPr>
            <p:ph type="body" sz="quarter" idx="13"/>
          </p:nvPr>
        </p:nvSpPr>
        <p:spPr>
          <a:xfrm>
            <a:off x="4754879" y="1257299"/>
            <a:ext cx="3931921" cy="479824"/>
          </a:xfrm>
          <a:prstGeom prst="rect">
            <a:avLst/>
          </a:prstGeom>
        </p:spPr>
        <p:txBody>
          <a:bodyPr anchor="ctr"/>
          <a:lstStyle/>
          <a:p>
            <a:pPr marL="0" indent="0" algn="ctr">
              <a:spcBef>
                <a:spcPts val="400"/>
              </a:spcBef>
              <a:buClrTx/>
              <a:buSzTx/>
              <a:buFontTx/>
              <a:buNone/>
              <a:defRPr sz="2000">
                <a:solidFill>
                  <a:srgbClr val="D2533C"/>
                </a:solidFill>
              </a:defRPr>
            </a:pPr>
          </a:p>
        </p:txBody>
      </p:sp>
      <p:pic>
        <p:nvPicPr>
          <p:cNvPr id="59" name="image2.jpg"/>
          <p:cNvPicPr>
            <a:picLocks noChangeAspect="1"/>
          </p:cNvPicPr>
          <p:nvPr/>
        </p:nvPicPr>
        <p:blipFill>
          <a:blip r:embed="rId2">
            <a:extLst/>
          </a:blip>
          <a:stretch>
            <a:fillRect/>
          </a:stretch>
        </p:blipFill>
        <p:spPr>
          <a:xfrm>
            <a:off x="7543800" y="4894660"/>
            <a:ext cx="914400" cy="222648"/>
          </a:xfrm>
          <a:prstGeom prst="rect">
            <a:avLst/>
          </a:prstGeom>
          <a:ln w="12700">
            <a:miter lim="400000"/>
          </a:ln>
        </p:spPr>
      </p:pic>
      <p:sp>
        <p:nvSpPr>
          <p:cNvPr id="60" name="Shape 6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7" name="Shape 67"/>
          <p:cNvSpPr/>
          <p:nvPr>
            <p:ph type="title"/>
          </p:nvPr>
        </p:nvSpPr>
        <p:spPr>
          <a:prstGeom prst="rect">
            <a:avLst/>
          </a:prstGeom>
        </p:spPr>
        <p:txBody>
          <a:bodyPr/>
          <a:lstStyle/>
          <a:p>
            <a:pPr/>
            <a:r>
              <a:t>Click to edit Master title style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75" name="Shape 75"/>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76" name="Shape 76"/>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pic>
        <p:nvPicPr>
          <p:cNvPr id="77" name="image2.jpg"/>
          <p:cNvPicPr>
            <a:picLocks noChangeAspect="1"/>
          </p:cNvPicPr>
          <p:nvPr/>
        </p:nvPicPr>
        <p:blipFill>
          <a:blip r:embed="rId2">
            <a:extLst/>
          </a:blip>
          <a:stretch>
            <a:fillRect/>
          </a:stretch>
        </p:blipFill>
        <p:spPr>
          <a:xfrm>
            <a:off x="7543800" y="4894660"/>
            <a:ext cx="914400" cy="222648"/>
          </a:xfrm>
          <a:prstGeom prst="rect">
            <a:avLst/>
          </a:prstGeom>
          <a:ln w="12700">
            <a:miter lim="400000"/>
          </a:ln>
        </p:spPr>
      </p:pic>
      <p:sp>
        <p:nvSpPr>
          <p:cNvPr id="78" name="Shape 7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Content with Caption">
    <p:spTree>
      <p:nvGrpSpPr>
        <p:cNvPr id="1" name=""/>
        <p:cNvGrpSpPr/>
        <p:nvPr/>
      </p:nvGrpSpPr>
      <p:grpSpPr>
        <a:xfrm>
          <a:off x="0" y="0"/>
          <a:ext cx="0" cy="0"/>
          <a:chOff x="0" y="0"/>
          <a:chExt cx="0" cy="0"/>
        </a:xfrm>
      </p:grpSpPr>
      <p:sp>
        <p:nvSpPr>
          <p:cNvPr id="85" name="Shape 85"/>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86" name="Shape 86"/>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87" name="Shape 87"/>
          <p:cNvSpPr/>
          <p:nvPr/>
        </p:nvSpPr>
        <p:spPr>
          <a:xfrm flipH="1">
            <a:off x="2774949" y="594123"/>
            <a:ext cx="1589" cy="4183856"/>
          </a:xfrm>
          <a:prstGeom prst="line">
            <a:avLst/>
          </a:prstGeom>
          <a:ln w="19050">
            <a:solidFill>
              <a:srgbClr val="D2533C"/>
            </a:solidFill>
          </a:ln>
        </p:spPr>
        <p:txBody>
          <a:bodyPr lIns="45719" rIns="45719"/>
          <a:lstStyle/>
          <a:p>
            <a:pPr/>
          </a:p>
        </p:txBody>
      </p:sp>
      <p:sp>
        <p:nvSpPr>
          <p:cNvPr id="88" name="Shape 88"/>
          <p:cNvSpPr/>
          <p:nvPr>
            <p:ph type="title"/>
          </p:nvPr>
        </p:nvSpPr>
        <p:spPr>
          <a:xfrm>
            <a:off x="457200" y="594060"/>
            <a:ext cx="2139696" cy="946404"/>
          </a:xfrm>
          <a:prstGeom prst="rect">
            <a:avLst/>
          </a:prstGeom>
        </p:spPr>
        <p:txBody>
          <a:bodyPr anchor="b"/>
          <a:lstStyle>
            <a:lvl1pPr>
              <a:defRPr sz="2400"/>
            </a:lvl1pPr>
          </a:lstStyle>
          <a:p>
            <a:pPr/>
            <a:r>
              <a:t>Click to edit Master title style</a:t>
            </a:r>
          </a:p>
        </p:txBody>
      </p:sp>
      <p:sp>
        <p:nvSpPr>
          <p:cNvPr id="89" name="Shape 89"/>
          <p:cNvSpPr/>
          <p:nvPr>
            <p:ph type="body" idx="1"/>
          </p:nvPr>
        </p:nvSpPr>
        <p:spPr>
          <a:xfrm>
            <a:off x="2971800" y="594060"/>
            <a:ext cx="5715000" cy="4183380"/>
          </a:xfrm>
          <a:prstGeom prst="rect">
            <a:avLst/>
          </a:prstGeom>
        </p:spPr>
        <p:txBody>
          <a:bodyPr/>
          <a:lstStyle>
            <a:lvl1pPr marL="182562" indent="-182562">
              <a:spcBef>
                <a:spcPts val="700"/>
              </a:spcBef>
              <a:defRPr sz="3200"/>
            </a:lvl1pPr>
            <a:lvl2pPr marL="483280" indent="-208643">
              <a:spcBef>
                <a:spcPts val="700"/>
              </a:spcBef>
              <a:defRPr sz="3200"/>
            </a:lvl2pPr>
            <a:lvl3pPr>
              <a:spcBef>
                <a:spcPts val="700"/>
              </a:spcBef>
              <a:defRPr sz="3200"/>
            </a:lvl3pPr>
            <a:lvl4pPr marL="1114425" indent="-292100">
              <a:spcBef>
                <a:spcPts val="700"/>
              </a:spcBef>
              <a:defRPr sz="3200"/>
            </a:lvl4pPr>
            <a:lvl5pPr marL="1269364" indent="-218439">
              <a:spcBef>
                <a:spcPts val="700"/>
              </a:spcBef>
              <a:defRPr sz="3200"/>
            </a:lvl5pPr>
          </a:lstStyle>
          <a:p>
            <a:pPr/>
            <a:r>
              <a:t>Click to edit Master text styles</a:t>
            </a:r>
          </a:p>
          <a:p>
            <a:pPr lvl="1"/>
            <a:r>
              <a:t>Second level</a:t>
            </a:r>
          </a:p>
          <a:p>
            <a:pPr lvl="2"/>
            <a:r>
              <a:t>Third level</a:t>
            </a:r>
          </a:p>
          <a:p>
            <a:pPr lvl="3"/>
            <a:r>
              <a:t>Fourth level</a:t>
            </a:r>
          </a:p>
          <a:p>
            <a:pPr lvl="4"/>
            <a:r>
              <a:t>Fifth level</a:t>
            </a:r>
          </a:p>
        </p:txBody>
      </p:sp>
      <p:sp>
        <p:nvSpPr>
          <p:cNvPr id="90" name="Shape 90"/>
          <p:cNvSpPr/>
          <p:nvPr>
            <p:ph type="body" sz="quarter" idx="13"/>
          </p:nvPr>
        </p:nvSpPr>
        <p:spPr>
          <a:xfrm>
            <a:off x="457201" y="1597914"/>
            <a:ext cx="2139696" cy="3182712"/>
          </a:xfrm>
          <a:prstGeom prst="rect">
            <a:avLst/>
          </a:prstGeom>
        </p:spPr>
        <p:txBody>
          <a:bodyPr/>
          <a:lstStyle/>
          <a:p>
            <a:pPr marL="0" indent="0">
              <a:spcBef>
                <a:spcPts val="300"/>
              </a:spcBef>
              <a:buClrTx/>
              <a:buSzTx/>
              <a:buFontTx/>
              <a:buNone/>
              <a:defRPr sz="1400"/>
            </a:pP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icture with Caption">
    <p:spTree>
      <p:nvGrpSpPr>
        <p:cNvPr id="1" name=""/>
        <p:cNvGrpSpPr/>
        <p:nvPr/>
      </p:nvGrpSpPr>
      <p:grpSpPr>
        <a:xfrm>
          <a:off x="0" y="0"/>
          <a:ext cx="0" cy="0"/>
          <a:chOff x="0" y="0"/>
          <a:chExt cx="0" cy="0"/>
        </a:xfrm>
      </p:grpSpPr>
      <p:sp>
        <p:nvSpPr>
          <p:cNvPr id="98" name="Shape 98"/>
          <p:cNvSpPr/>
          <p:nvPr/>
        </p:nvSpPr>
        <p:spPr>
          <a:xfrm>
            <a:off x="0" y="165496"/>
            <a:ext cx="9144000" cy="171451"/>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99" name="Shape 99"/>
          <p:cNvSpPr/>
          <p:nvPr/>
        </p:nvSpPr>
        <p:spPr>
          <a:xfrm>
            <a:off x="0" y="0"/>
            <a:ext cx="9144000" cy="273844"/>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100" name="Shape 100"/>
          <p:cNvSpPr/>
          <p:nvPr>
            <p:ph type="title"/>
          </p:nvPr>
        </p:nvSpPr>
        <p:spPr>
          <a:xfrm>
            <a:off x="457200" y="594359"/>
            <a:ext cx="2142681" cy="948691"/>
          </a:xfrm>
          <a:prstGeom prst="rect">
            <a:avLst/>
          </a:prstGeom>
        </p:spPr>
        <p:txBody>
          <a:bodyPr anchor="b"/>
          <a:lstStyle>
            <a:lvl1pPr>
              <a:defRPr sz="2400"/>
            </a:lvl1pPr>
          </a:lstStyle>
          <a:p>
            <a:pPr/>
            <a:r>
              <a:t>Click to edit Master title style</a:t>
            </a:r>
          </a:p>
        </p:txBody>
      </p:sp>
      <p:sp>
        <p:nvSpPr>
          <p:cNvPr id="101" name="Shape 101"/>
          <p:cNvSpPr/>
          <p:nvPr>
            <p:ph type="pic" idx="13"/>
          </p:nvPr>
        </p:nvSpPr>
        <p:spPr>
          <a:xfrm>
            <a:off x="2858610" y="628651"/>
            <a:ext cx="5904390" cy="4125343"/>
          </a:xfrm>
          <a:prstGeom prst="rect">
            <a:avLst/>
          </a:prstGeom>
          <a:ln w="76200">
            <a:solidFill>
              <a:srgbClr val="FFFFFF"/>
            </a:solidFill>
            <a:miter lim="800000"/>
          </a:ln>
          <a:effectLst>
            <a:outerShdw sx="100000" sy="100000" kx="0" ky="0" algn="b" rotWithShape="0" blurRad="50800" dist="12700" dir="5400000">
              <a:srgbClr val="000000">
                <a:alpha val="58999"/>
              </a:srgbClr>
            </a:outerShdw>
          </a:effectLst>
        </p:spPr>
        <p:txBody>
          <a:bodyPr lIns="91439" rIns="91439">
            <a:noAutofit/>
          </a:bodyPr>
          <a:lstStyle/>
          <a:p>
            <a:pPr/>
          </a:p>
        </p:txBody>
      </p:sp>
      <p:sp>
        <p:nvSpPr>
          <p:cNvPr id="102" name="Shape 102"/>
          <p:cNvSpPr/>
          <p:nvPr>
            <p:ph type="body" sz="quarter" idx="1"/>
          </p:nvPr>
        </p:nvSpPr>
        <p:spPr>
          <a:xfrm>
            <a:off x="457200" y="1600200"/>
            <a:ext cx="2139696" cy="3182112"/>
          </a:xfrm>
          <a:prstGeom prst="rect">
            <a:avLst/>
          </a:prstGeom>
        </p:spPr>
        <p:txBody>
          <a:bodyPr/>
          <a:lstStyle>
            <a:lvl1pPr marL="0" indent="0">
              <a:spcBef>
                <a:spcPts val="300"/>
              </a:spcBef>
              <a:buClrTx/>
              <a:buSzTx/>
              <a:buFontTx/>
              <a:buNone/>
              <a:defRPr sz="1400"/>
            </a:lvl1pPr>
          </a:lstStyle>
          <a:p>
            <a:pPr/>
            <a:r>
              <a:t>Click to edit Master text styles</a:t>
            </a: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400050"/>
            <a:ext cx="8229600" cy="74295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Click to edit Master title style</a:t>
            </a:r>
          </a:p>
        </p:txBody>
      </p:sp>
      <p:sp>
        <p:nvSpPr>
          <p:cNvPr id="3" name="Shape 3"/>
          <p:cNvSpPr/>
          <p:nvPr>
            <p:ph type="body" idx="1"/>
          </p:nvPr>
        </p:nvSpPr>
        <p:spPr>
          <a:xfrm>
            <a:off x="457200" y="1200150"/>
            <a:ext cx="8229600" cy="36576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Click to edit Master text styles</a:t>
            </a:r>
          </a:p>
          <a:p>
            <a:pPr lvl="1"/>
            <a:r>
              <a:t>Second level</a:t>
            </a:r>
          </a:p>
          <a:p>
            <a:pPr lvl="2"/>
            <a:r>
              <a:t>Third level</a:t>
            </a:r>
          </a:p>
          <a:p>
            <a:pPr lvl="3"/>
            <a:r>
              <a:t>Fourth level</a:t>
            </a:r>
          </a:p>
          <a:p>
            <a:pPr lvl="4"/>
            <a:r>
              <a:t>Fifth level</a:t>
            </a:r>
          </a:p>
        </p:txBody>
      </p:sp>
      <p:pic>
        <p:nvPicPr>
          <p:cNvPr id="4" name="image2.jpg"/>
          <p:cNvPicPr>
            <a:picLocks noChangeAspect="1"/>
          </p:cNvPicPr>
          <p:nvPr/>
        </p:nvPicPr>
        <p:blipFill>
          <a:blip r:embed="rId2">
            <a:extLst/>
          </a:blip>
          <a:stretch>
            <a:fillRect/>
          </a:stretch>
        </p:blipFill>
        <p:spPr>
          <a:xfrm>
            <a:off x="7543800" y="4894660"/>
            <a:ext cx="914400" cy="222648"/>
          </a:xfrm>
          <a:prstGeom prst="rect">
            <a:avLst/>
          </a:prstGeom>
          <a:ln w="12700">
            <a:miter lim="400000"/>
          </a:ln>
        </p:spPr>
      </p:pic>
      <p:sp>
        <p:nvSpPr>
          <p:cNvPr id="5" name="Shape 5"/>
          <p:cNvSpPr/>
          <p:nvPr>
            <p:ph type="sldNum" sz="quarter" idx="2"/>
          </p:nvPr>
        </p:nvSpPr>
        <p:spPr>
          <a:xfrm>
            <a:off x="7620000" y="-6894"/>
            <a:ext cx="301908" cy="288824"/>
          </a:xfrm>
          <a:prstGeom prst="rect">
            <a:avLst/>
          </a:prstGeom>
          <a:ln w="12700">
            <a:miter lim="400000"/>
          </a:ln>
        </p:spPr>
        <p:txBody>
          <a:bodyPr wrap="none" lIns="45719" rIns="45719" anchor="ctr">
            <a:spAutoFit/>
          </a:bodyPr>
          <a:lstStyle>
            <a:lvl1pPr>
              <a:defRPr b="1" sz="14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5pPr>
      <a:lvl6pPr marL="0" marR="0" indent="45720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6pPr>
      <a:lvl7pPr marL="0" marR="0" indent="91440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7pPr>
      <a:lvl8pPr marL="0" marR="0" indent="137160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8pPr>
      <a:lvl9pPr marL="0" marR="0" indent="1828800" algn="l" defTabSz="914400" rtl="0" latinLnBrk="0">
        <a:lnSpc>
          <a:spcPct val="100000"/>
        </a:lnSpc>
        <a:spcBef>
          <a:spcPts val="0"/>
        </a:spcBef>
        <a:spcAft>
          <a:spcPts val="0"/>
        </a:spcAft>
        <a:buClrTx/>
        <a:buSzTx/>
        <a:buFontTx/>
        <a:buNone/>
        <a:tabLst/>
        <a:defRPr b="0" baseline="0" cap="none" i="0" spc="-100" strike="noStrike" sz="4000" u="none">
          <a:ln>
            <a:noFill/>
          </a:ln>
          <a:solidFill>
            <a:srgbClr val="D2533C"/>
          </a:solidFill>
          <a:uFillTx/>
          <a:latin typeface="+mj-lt"/>
          <a:ea typeface="+mj-ea"/>
          <a:cs typeface="+mj-cs"/>
          <a:sym typeface="Arial"/>
        </a:defRPr>
      </a:lvl9pPr>
    </p:titleStyle>
    <p:bodyStyle>
      <a:lvl1pPr marL="182563" marR="0" indent="-182563" algn="l" defTabSz="914400" rtl="0" latinLnBrk="0">
        <a:lnSpc>
          <a:spcPct val="100000"/>
        </a:lnSpc>
        <a:spcBef>
          <a:spcPts val="500"/>
        </a:spcBef>
        <a:spcAft>
          <a:spcPts val="0"/>
        </a:spcAft>
        <a:buClr>
          <a:schemeClr val="accent1"/>
        </a:buClr>
        <a:buSzPct val="85000"/>
        <a:buFont typeface="Arial"/>
        <a:buChar char="•"/>
        <a:tabLst/>
        <a:defRPr b="0" baseline="0" cap="none" i="0" spc="0" strike="noStrike" sz="2400" u="none">
          <a:ln>
            <a:noFill/>
          </a:ln>
          <a:solidFill>
            <a:srgbClr val="292934"/>
          </a:solidFill>
          <a:uFillTx/>
          <a:latin typeface="+mj-lt"/>
          <a:ea typeface="+mj-ea"/>
          <a:cs typeface="+mj-cs"/>
          <a:sym typeface="Arial"/>
        </a:defRPr>
      </a:lvl1pPr>
      <a:lvl2pPr marL="493712" marR="0" indent="-219075" algn="l" defTabSz="914400" rtl="0" latinLnBrk="0">
        <a:lnSpc>
          <a:spcPct val="100000"/>
        </a:lnSpc>
        <a:spcBef>
          <a:spcPts val="500"/>
        </a:spcBef>
        <a:spcAft>
          <a:spcPts val="0"/>
        </a:spcAft>
        <a:buClr>
          <a:schemeClr val="accent1"/>
        </a:buClr>
        <a:buSzPct val="85000"/>
        <a:buFont typeface="Arial"/>
        <a:buChar char="•"/>
        <a:tabLst/>
        <a:defRPr b="0" baseline="0" cap="none" i="0" spc="0" strike="noStrike" sz="2400" u="none">
          <a:ln>
            <a:noFill/>
          </a:ln>
          <a:solidFill>
            <a:srgbClr val="292934"/>
          </a:solidFill>
          <a:uFillTx/>
          <a:latin typeface="+mj-lt"/>
          <a:ea typeface="+mj-ea"/>
          <a:cs typeface="+mj-cs"/>
          <a:sym typeface="Arial"/>
        </a:defRPr>
      </a:lvl2pPr>
      <a:lvl3pPr marL="791104" marR="0" indent="-243417" algn="l" defTabSz="914400" rtl="0" latinLnBrk="0">
        <a:lnSpc>
          <a:spcPct val="100000"/>
        </a:lnSpc>
        <a:spcBef>
          <a:spcPts val="500"/>
        </a:spcBef>
        <a:spcAft>
          <a:spcPts val="0"/>
        </a:spcAft>
        <a:buClr>
          <a:schemeClr val="accent1"/>
        </a:buClr>
        <a:buSzPct val="90000"/>
        <a:buFont typeface="Arial"/>
        <a:buChar char="•"/>
        <a:tabLst/>
        <a:defRPr b="0" baseline="0" cap="none" i="0" spc="0" strike="noStrike" sz="2400" u="none">
          <a:ln>
            <a:noFill/>
          </a:ln>
          <a:solidFill>
            <a:srgbClr val="292934"/>
          </a:solidFill>
          <a:uFillTx/>
          <a:latin typeface="+mj-lt"/>
          <a:ea typeface="+mj-ea"/>
          <a:cs typeface="+mj-cs"/>
          <a:sym typeface="Arial"/>
        </a:defRPr>
      </a:lvl3pPr>
      <a:lvl4pPr marL="1096169" marR="0" indent="-273844"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292934"/>
          </a:solidFill>
          <a:uFillTx/>
          <a:latin typeface="+mj-lt"/>
          <a:ea typeface="+mj-ea"/>
          <a:cs typeface="+mj-cs"/>
          <a:sym typeface="Arial"/>
        </a:defRPr>
      </a:lvl4pPr>
      <a:lvl5pPr marL="1284967" marR="0" indent="-234042"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292934"/>
          </a:solidFill>
          <a:uFillTx/>
          <a:latin typeface="+mj-lt"/>
          <a:ea typeface="+mj-ea"/>
          <a:cs typeface="+mj-cs"/>
          <a:sym typeface="Arial"/>
        </a:defRPr>
      </a:lvl5pPr>
      <a:lvl6pPr marL="1526344" marR="0" indent="-337624"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292934"/>
          </a:solidFill>
          <a:uFillTx/>
          <a:latin typeface="+mj-lt"/>
          <a:ea typeface="+mj-ea"/>
          <a:cs typeface="+mj-cs"/>
          <a:sym typeface="Arial"/>
        </a:defRPr>
      </a:lvl6pPr>
      <a:lvl7pPr marL="1709224" marR="0" indent="-337624"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292934"/>
          </a:solidFill>
          <a:uFillTx/>
          <a:latin typeface="+mj-lt"/>
          <a:ea typeface="+mj-ea"/>
          <a:cs typeface="+mj-cs"/>
          <a:sym typeface="Arial"/>
        </a:defRPr>
      </a:lvl7pPr>
      <a:lvl8pPr marL="1892104" marR="0" indent="-337624"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292934"/>
          </a:solidFill>
          <a:uFillTx/>
          <a:latin typeface="+mj-lt"/>
          <a:ea typeface="+mj-ea"/>
          <a:cs typeface="+mj-cs"/>
          <a:sym typeface="Arial"/>
        </a:defRPr>
      </a:lvl8pPr>
      <a:lvl9pPr marL="2074984" marR="0" indent="-337624" algn="l" defTabSz="914400" rtl="0" latinLnBrk="0">
        <a:lnSpc>
          <a:spcPct val="100000"/>
        </a:lnSpc>
        <a:spcBef>
          <a:spcPts val="500"/>
        </a:spcBef>
        <a:spcAft>
          <a:spcPts val="0"/>
        </a:spcAft>
        <a:buClr>
          <a:schemeClr val="accent1"/>
        </a:buClr>
        <a:buSzPct val="100000"/>
        <a:buFont typeface="Arial"/>
        <a:buChar char="•"/>
        <a:tabLst/>
        <a:defRPr b="0" baseline="0" cap="none" i="0" spc="0" strike="noStrike" sz="2400" u="none">
          <a:ln>
            <a:noFill/>
          </a:ln>
          <a:solidFill>
            <a:srgbClr val="292934"/>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b="1" baseline="0" cap="none" i="0" spc="0" strike="noStrike" sz="14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6.jpeg"/><Relationship Id="rId4" Type="http://schemas.openxmlformats.org/officeDocument/2006/relationships/image" Target="../media/image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gif"/><Relationship Id="rId4" Type="http://schemas.openxmlformats.org/officeDocument/2006/relationships/image" Target="../media/image8.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17.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research.microsoft.com/en-us/people/duncan/" TargetMode="External"/><Relationship Id="rId3" Type="http://schemas.openxmlformats.org/officeDocument/2006/relationships/hyperlink" Target="http://everythingisobvious.com" TargetMode="External"/><Relationship Id="rId4" Type="http://schemas.openxmlformats.org/officeDocument/2006/relationships/image" Target="../media/image9.jpeg"/><Relationship Id="rId5" Type="http://schemas.openxmlformats.org/officeDocument/2006/relationships/image" Target="../media/image47.png"/><Relationship Id="rId6" Type="http://schemas.openxmlformats.org/officeDocument/2006/relationships/image" Target="../media/image48.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github.com/VirtualLab/turkserver-meteor"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10.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 Id="rId4"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ctrTitle"/>
          </p:nvPr>
        </p:nvSpPr>
        <p:spPr>
          <a:xfrm>
            <a:off x="685800" y="800100"/>
            <a:ext cx="7848600" cy="1771650"/>
          </a:xfrm>
          <a:prstGeom prst="rect">
            <a:avLst/>
          </a:prstGeom>
        </p:spPr>
        <p:txBody>
          <a:bodyPr/>
          <a:lstStyle/>
          <a:p>
            <a:pPr defTabSz="676655">
              <a:lnSpc>
                <a:spcPct val="130000"/>
              </a:lnSpc>
              <a:defRPr b="1" cap="none" spc="-74" sz="2368"/>
            </a:pPr>
            <a:br/>
            <a:r>
              <a:t>COMPUTATIONAL SOCIAL SCIENCE: EXCITING PROGRESS AND </a:t>
            </a:r>
            <a:br/>
            <a:r>
              <a:t>FUTURE CHALLENGES </a:t>
            </a:r>
          </a:p>
        </p:txBody>
      </p:sp>
      <p:sp>
        <p:nvSpPr>
          <p:cNvPr id="243" name="Shape 243"/>
          <p:cNvSpPr/>
          <p:nvPr>
            <p:ph type="subTitle" sz="quarter" idx="1"/>
          </p:nvPr>
        </p:nvSpPr>
        <p:spPr>
          <a:xfrm>
            <a:off x="690562" y="2686050"/>
            <a:ext cx="6400801" cy="1314450"/>
          </a:xfrm>
          <a:prstGeom prst="rect">
            <a:avLst/>
          </a:prstGeom>
        </p:spPr>
        <p:txBody>
          <a:bodyPr/>
          <a:lstStyle/>
          <a:p>
            <a:pPr/>
            <a:r>
              <a:t>Duncan J. Watts</a:t>
            </a:r>
          </a:p>
          <a:p>
            <a:pPr/>
            <a:r>
              <a:t>Microsoft Research</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p:nvPr>
        </p:nvSpPr>
        <p:spPr>
          <a:xfrm>
            <a:off x="457200" y="160735"/>
            <a:ext cx="8229600" cy="742951"/>
          </a:xfrm>
          <a:prstGeom prst="rect">
            <a:avLst/>
          </a:prstGeom>
        </p:spPr>
        <p:txBody>
          <a:bodyPr/>
          <a:lstStyle/>
          <a:p>
            <a:pPr algn="ctr" defTabSz="658368">
              <a:defRPr spc="-72" sz="2592"/>
            </a:pPr>
            <a:r>
              <a:t>Online Diffusion Project </a:t>
            </a:r>
            <a:br/>
            <a:r>
              <a:rPr spc="-72" sz="1944"/>
              <a:t>Goel, Watts, Goldstein (EC, 2012)</a:t>
            </a:r>
          </a:p>
        </p:txBody>
      </p:sp>
      <p:sp>
        <p:nvSpPr>
          <p:cNvPr id="278" name="Shape 278"/>
          <p:cNvSpPr/>
          <p:nvPr>
            <p:ph type="body" sz="quarter" idx="1"/>
          </p:nvPr>
        </p:nvSpPr>
        <p:spPr>
          <a:xfrm>
            <a:off x="457200" y="1012030"/>
            <a:ext cx="8229600" cy="685801"/>
          </a:xfrm>
          <a:prstGeom prst="rect">
            <a:avLst/>
          </a:prstGeom>
        </p:spPr>
        <p:txBody>
          <a:bodyPr/>
          <a:lstStyle/>
          <a:p>
            <a:pPr marL="160655" indent="-160655" defTabSz="804672">
              <a:defRPr sz="2112"/>
            </a:pPr>
            <a:r>
              <a:t>Six unrelated projects, conducted over the past few years, all of which were in some way designed to </a:t>
            </a:r>
            <a:r>
              <a:t>“</a:t>
            </a:r>
            <a:r>
              <a:t>go viral</a:t>
            </a:r>
            <a:r>
              <a:t>”</a:t>
            </a:r>
          </a:p>
        </p:txBody>
      </p:sp>
      <p:pic>
        <p:nvPicPr>
          <p:cNvPr id="279" name="image9.png" descr="kindness.PNG"/>
          <p:cNvPicPr>
            <a:picLocks noChangeAspect="1"/>
          </p:cNvPicPr>
          <p:nvPr/>
        </p:nvPicPr>
        <p:blipFill>
          <a:blip r:embed="rId2">
            <a:extLst/>
          </a:blip>
          <a:stretch>
            <a:fillRect/>
          </a:stretch>
        </p:blipFill>
        <p:spPr>
          <a:xfrm>
            <a:off x="1455738" y="1884759"/>
            <a:ext cx="2370138" cy="1581151"/>
          </a:xfrm>
          <a:prstGeom prst="rect">
            <a:avLst/>
          </a:prstGeom>
          <a:ln w="12700">
            <a:miter lim="400000"/>
          </a:ln>
        </p:spPr>
      </p:pic>
      <p:pic>
        <p:nvPicPr>
          <p:cNvPr id="280" name="image10.png"/>
          <p:cNvPicPr>
            <a:picLocks noChangeAspect="1"/>
          </p:cNvPicPr>
          <p:nvPr/>
        </p:nvPicPr>
        <p:blipFill>
          <a:blip r:embed="rId3">
            <a:extLst/>
          </a:blip>
          <a:stretch>
            <a:fillRect/>
          </a:stretch>
        </p:blipFill>
        <p:spPr>
          <a:xfrm>
            <a:off x="574676" y="3631407"/>
            <a:ext cx="2005014" cy="1351360"/>
          </a:xfrm>
          <a:prstGeom prst="rect">
            <a:avLst/>
          </a:prstGeom>
          <a:ln w="12700">
            <a:miter lim="400000"/>
          </a:ln>
        </p:spPr>
      </p:pic>
      <p:pic>
        <p:nvPicPr>
          <p:cNvPr id="281" name="image11.png"/>
          <p:cNvPicPr>
            <a:picLocks noChangeAspect="1"/>
          </p:cNvPicPr>
          <p:nvPr/>
        </p:nvPicPr>
        <p:blipFill>
          <a:blip r:embed="rId4">
            <a:extLst/>
          </a:blip>
          <a:stretch>
            <a:fillRect/>
          </a:stretch>
        </p:blipFill>
        <p:spPr>
          <a:xfrm>
            <a:off x="6042026" y="2491979"/>
            <a:ext cx="2646364" cy="1816895"/>
          </a:xfrm>
          <a:prstGeom prst="rect">
            <a:avLst/>
          </a:prstGeom>
          <a:ln w="12700">
            <a:miter lim="400000"/>
          </a:ln>
        </p:spPr>
      </p:pic>
      <p:pic>
        <p:nvPicPr>
          <p:cNvPr id="282" name="image12.png"/>
          <p:cNvPicPr>
            <a:picLocks noChangeAspect="1"/>
          </p:cNvPicPr>
          <p:nvPr/>
        </p:nvPicPr>
        <p:blipFill>
          <a:blip r:embed="rId5">
            <a:extLst/>
          </a:blip>
          <a:stretch>
            <a:fillRect/>
          </a:stretch>
        </p:blipFill>
        <p:spPr>
          <a:xfrm>
            <a:off x="6511925" y="1884759"/>
            <a:ext cx="1630364" cy="459582"/>
          </a:xfrm>
          <a:prstGeom prst="rect">
            <a:avLst/>
          </a:prstGeom>
          <a:ln w="12700">
            <a:miter lim="400000"/>
          </a:ln>
        </p:spPr>
      </p:pic>
      <p:pic>
        <p:nvPicPr>
          <p:cNvPr id="283" name="image13.png"/>
          <p:cNvPicPr>
            <a:picLocks noChangeAspect="1"/>
          </p:cNvPicPr>
          <p:nvPr/>
        </p:nvPicPr>
        <p:blipFill>
          <a:blip r:embed="rId6">
            <a:extLst/>
          </a:blip>
          <a:srcRect l="0" t="0" r="0" b="23558"/>
          <a:stretch>
            <a:fillRect/>
          </a:stretch>
        </p:blipFill>
        <p:spPr>
          <a:xfrm>
            <a:off x="3443289" y="3618310"/>
            <a:ext cx="1735137" cy="1382316"/>
          </a:xfrm>
          <a:prstGeom prst="rect">
            <a:avLst/>
          </a:prstGeom>
          <a:ln w="12700">
            <a:miter lim="400000"/>
          </a:ln>
        </p:spPr>
      </p:pic>
      <p:pic>
        <p:nvPicPr>
          <p:cNvPr id="284" name="image14.png" descr="friendsense.PNG"/>
          <p:cNvPicPr>
            <a:picLocks noChangeAspect="1"/>
          </p:cNvPicPr>
          <p:nvPr/>
        </p:nvPicPr>
        <p:blipFill>
          <a:blip r:embed="rId7">
            <a:extLst/>
          </a:blip>
          <a:stretch>
            <a:fillRect/>
          </a:stretch>
        </p:blipFill>
        <p:spPr>
          <a:xfrm>
            <a:off x="4459289" y="1900238"/>
            <a:ext cx="1582738" cy="171212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7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xfrm>
            <a:off x="1050925" y="254793"/>
            <a:ext cx="7635876" cy="602457"/>
          </a:xfrm>
          <a:prstGeom prst="rect">
            <a:avLst/>
          </a:prstGeom>
        </p:spPr>
        <p:txBody>
          <a:bodyPr/>
          <a:lstStyle/>
          <a:p>
            <a:pPr defTabSz="905255">
              <a:defRPr spc="-99" sz="3564"/>
            </a:pPr>
            <a:r>
              <a:t>Almost all diffusion </a:t>
            </a:r>
            <a:r>
              <a:rPr i="1" u="sng"/>
              <a:t>looks</a:t>
            </a:r>
            <a:r>
              <a:t> like this:</a:t>
            </a:r>
          </a:p>
        </p:txBody>
      </p:sp>
      <p:pic>
        <p:nvPicPr>
          <p:cNvPr id="287" name="image15.png"/>
          <p:cNvPicPr>
            <a:picLocks noChangeAspect="1"/>
          </p:cNvPicPr>
          <p:nvPr/>
        </p:nvPicPr>
        <p:blipFill>
          <a:blip r:embed="rId2">
            <a:extLst/>
          </a:blip>
          <a:stretch>
            <a:fillRect/>
          </a:stretch>
        </p:blipFill>
        <p:spPr>
          <a:xfrm>
            <a:off x="1066800" y="767953"/>
            <a:ext cx="6934200" cy="4086225"/>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89" name="Chart 289"/>
          <p:cNvGraphicFramePr/>
          <p:nvPr/>
        </p:nvGraphicFramePr>
        <p:xfrm>
          <a:off x="1168930" y="1086993"/>
          <a:ext cx="5730218" cy="2798065"/>
        </p:xfrm>
        <a:graphic xmlns:a="http://schemas.openxmlformats.org/drawingml/2006/main">
          <a:graphicData uri="http://schemas.openxmlformats.org/drawingml/2006/chart">
            <c:chart xmlns:c="http://schemas.openxmlformats.org/drawingml/2006/chart" r:id="rId2"/>
          </a:graphicData>
        </a:graphic>
      </p:graphicFrame>
      <p:pic>
        <p:nvPicPr>
          <p:cNvPr id="290" name="image16.png"/>
          <p:cNvPicPr>
            <a:picLocks noChangeAspect="1"/>
          </p:cNvPicPr>
          <p:nvPr/>
        </p:nvPicPr>
        <p:blipFill>
          <a:blip r:embed="rId3">
            <a:extLst/>
          </a:blip>
          <a:stretch>
            <a:fillRect/>
          </a:stretch>
        </p:blipFill>
        <p:spPr>
          <a:xfrm>
            <a:off x="3048000" y="3638550"/>
            <a:ext cx="381000" cy="226219"/>
          </a:xfrm>
          <a:prstGeom prst="rect">
            <a:avLst/>
          </a:prstGeom>
          <a:ln w="12700">
            <a:miter lim="400000"/>
          </a:ln>
        </p:spPr>
      </p:pic>
      <p:pic>
        <p:nvPicPr>
          <p:cNvPr id="291" name="image17.png"/>
          <p:cNvPicPr>
            <a:picLocks noChangeAspect="1"/>
          </p:cNvPicPr>
          <p:nvPr/>
        </p:nvPicPr>
        <p:blipFill>
          <a:blip r:embed="rId4">
            <a:extLst/>
          </a:blip>
          <a:stretch>
            <a:fillRect/>
          </a:stretch>
        </p:blipFill>
        <p:spPr>
          <a:xfrm>
            <a:off x="4191000" y="3562350"/>
            <a:ext cx="161925" cy="385764"/>
          </a:xfrm>
          <a:prstGeom prst="rect">
            <a:avLst/>
          </a:prstGeom>
          <a:ln w="12700">
            <a:miter lim="400000"/>
          </a:ln>
        </p:spPr>
      </p:pic>
      <p:pic>
        <p:nvPicPr>
          <p:cNvPr id="292" name="image18.png"/>
          <p:cNvPicPr>
            <a:picLocks noChangeAspect="1"/>
          </p:cNvPicPr>
          <p:nvPr/>
        </p:nvPicPr>
        <p:blipFill>
          <a:blip r:embed="rId5">
            <a:extLst/>
          </a:blip>
          <a:stretch>
            <a:fillRect/>
          </a:stretch>
        </p:blipFill>
        <p:spPr>
          <a:xfrm>
            <a:off x="5067300" y="3562350"/>
            <a:ext cx="495300" cy="385764"/>
          </a:xfrm>
          <a:prstGeom prst="rect">
            <a:avLst/>
          </a:prstGeom>
          <a:ln w="12700">
            <a:miter lim="400000"/>
          </a:ln>
        </p:spPr>
      </p:pic>
      <p:sp>
        <p:nvSpPr>
          <p:cNvPr id="293" name="Shape 293"/>
          <p:cNvSpPr/>
          <p:nvPr>
            <p:ph type="title"/>
          </p:nvPr>
        </p:nvSpPr>
        <p:spPr>
          <a:xfrm>
            <a:off x="457200" y="171450"/>
            <a:ext cx="8229600" cy="742950"/>
          </a:xfrm>
          <a:prstGeom prst="rect">
            <a:avLst/>
          </a:prstGeom>
        </p:spPr>
        <p:txBody>
          <a:bodyPr/>
          <a:lstStyle>
            <a:lvl1pPr algn="ctr"/>
          </a:lstStyle>
          <a:p>
            <a:pPr/>
            <a:r>
              <a:t>Not much “viral” in viral spreading</a:t>
            </a:r>
          </a:p>
        </p:txBody>
      </p:sp>
      <p:sp>
        <p:nvSpPr>
          <p:cNvPr id="294" name="Shape 294"/>
          <p:cNvSpPr/>
          <p:nvPr/>
        </p:nvSpPr>
        <p:spPr>
          <a:xfrm>
            <a:off x="1020764" y="4400550"/>
            <a:ext cx="6634272"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 99% of </a:t>
            </a:r>
            <a:r>
              <a:rPr u="sng"/>
              <a:t>adoptions</a:t>
            </a:r>
            <a:r>
              <a:t> are ≤ one hop from the seed</a:t>
            </a:r>
          </a:p>
        </p:txBody>
      </p:sp>
      <p:sp>
        <p:nvSpPr>
          <p:cNvPr id="295" name="Shape 295"/>
          <p:cNvSpPr/>
          <p:nvPr/>
        </p:nvSpPr>
        <p:spPr>
          <a:xfrm>
            <a:off x="1028700" y="4019550"/>
            <a:ext cx="6480682"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 99% of </a:t>
            </a:r>
            <a:r>
              <a:rPr u="sng"/>
              <a:t>events </a:t>
            </a:r>
            <a:r>
              <a:t>involve ≤ two “viral” adoptions </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xfrm>
            <a:off x="457200" y="228600"/>
            <a:ext cx="8229600" cy="742950"/>
          </a:xfrm>
          <a:prstGeom prst="rect">
            <a:avLst/>
          </a:prstGeom>
        </p:spPr>
        <p:txBody>
          <a:bodyPr/>
          <a:lstStyle/>
          <a:p>
            <a:pPr/>
            <a:r>
              <a:t>But still, what about those big events?</a:t>
            </a:r>
          </a:p>
        </p:txBody>
      </p:sp>
      <p:pic>
        <p:nvPicPr>
          <p:cNvPr id="298" name="image19.jpg" descr="http://allthingsd.com/files/2012/10/psy-gangnam-style-1.jpeg"/>
          <p:cNvPicPr>
            <a:picLocks noChangeAspect="1"/>
          </p:cNvPicPr>
          <p:nvPr/>
        </p:nvPicPr>
        <p:blipFill>
          <a:blip r:embed="rId2">
            <a:extLst/>
          </a:blip>
          <a:stretch>
            <a:fillRect/>
          </a:stretch>
        </p:blipFill>
        <p:spPr>
          <a:xfrm>
            <a:off x="1676400" y="1047750"/>
            <a:ext cx="5791200" cy="3579020"/>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xfrm>
            <a:off x="457200" y="171450"/>
            <a:ext cx="8229600" cy="742950"/>
          </a:xfrm>
          <a:prstGeom prst="rect">
            <a:avLst/>
          </a:prstGeom>
        </p:spPr>
        <p:txBody>
          <a:bodyPr/>
          <a:lstStyle>
            <a:lvl1pPr algn="ctr"/>
          </a:lstStyle>
          <a:p>
            <a:pPr/>
            <a:r>
              <a:t>Viral or just Popular?</a:t>
            </a:r>
          </a:p>
        </p:txBody>
      </p:sp>
      <p:pic>
        <p:nvPicPr>
          <p:cNvPr id="301" name="image6.png"/>
          <p:cNvPicPr>
            <a:picLocks noChangeAspect="1"/>
          </p:cNvPicPr>
          <p:nvPr/>
        </p:nvPicPr>
        <p:blipFill>
          <a:blip r:embed="rId2">
            <a:extLst/>
          </a:blip>
          <a:stretch>
            <a:fillRect/>
          </a:stretch>
        </p:blipFill>
        <p:spPr>
          <a:xfrm>
            <a:off x="228600" y="1485900"/>
            <a:ext cx="4105276" cy="2725342"/>
          </a:xfrm>
          <a:prstGeom prst="rect">
            <a:avLst/>
          </a:prstGeom>
          <a:ln>
            <a:solidFill>
              <a:srgbClr val="292934"/>
            </a:solidFill>
            <a:miter/>
          </a:ln>
        </p:spPr>
      </p:pic>
      <p:pic>
        <p:nvPicPr>
          <p:cNvPr id="302" name="image20.png"/>
          <p:cNvPicPr>
            <a:picLocks noChangeAspect="1"/>
          </p:cNvPicPr>
          <p:nvPr/>
        </p:nvPicPr>
        <p:blipFill>
          <a:blip r:embed="rId3">
            <a:extLst/>
          </a:blip>
          <a:stretch>
            <a:fillRect/>
          </a:stretch>
        </p:blipFill>
        <p:spPr>
          <a:xfrm>
            <a:off x="4419600" y="1427559"/>
            <a:ext cx="4724400" cy="2801541"/>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p:nvPr>
        </p:nvSpPr>
        <p:spPr>
          <a:xfrm>
            <a:off x="512763" y="282178"/>
            <a:ext cx="8367711" cy="742951"/>
          </a:xfrm>
          <a:prstGeom prst="rect">
            <a:avLst/>
          </a:prstGeom>
        </p:spPr>
        <p:txBody>
          <a:bodyPr/>
          <a:lstStyle/>
          <a:p>
            <a:pPr algn="ctr" defTabSz="640079">
              <a:defRPr spc="-70" sz="2240"/>
            </a:pPr>
            <a:r>
              <a:t>“</a:t>
            </a:r>
            <a:r>
              <a:t>Structural Virality</a:t>
            </a:r>
            <a:r>
              <a:t>”</a:t>
            </a:r>
            <a:r>
              <a:t> Project</a:t>
            </a:r>
            <a:br/>
            <a:r>
              <a:t>Goel, Anderson, Hofman, Watts </a:t>
            </a:r>
            <a:r>
              <a:rPr i="1"/>
              <a:t>(Man Sci, </a:t>
            </a:r>
            <a:r>
              <a:t>2015)</a:t>
            </a:r>
          </a:p>
        </p:txBody>
      </p:sp>
      <p:sp>
        <p:nvSpPr>
          <p:cNvPr id="305" name="Shape 305"/>
          <p:cNvSpPr/>
          <p:nvPr>
            <p:ph type="body" sz="half" idx="1"/>
          </p:nvPr>
        </p:nvSpPr>
        <p:spPr>
          <a:xfrm>
            <a:off x="304800" y="1590675"/>
            <a:ext cx="7037388" cy="2397919"/>
          </a:xfrm>
          <a:prstGeom prst="rect">
            <a:avLst/>
          </a:prstGeom>
        </p:spPr>
        <p:txBody>
          <a:bodyPr/>
          <a:lstStyle/>
          <a:p>
            <a:pPr marL="177086" indent="-177086" defTabSz="886968">
              <a:lnSpc>
                <a:spcPct val="64000"/>
              </a:lnSpc>
              <a:spcBef>
                <a:spcPts val="300"/>
              </a:spcBef>
              <a:defRPr sz="1649"/>
            </a:pPr>
            <a:r>
              <a:t>Every video, news story, image, or petition posted to Twitter over 12 months (1.4 B observations)</a:t>
            </a:r>
            <a:endParaRPr sz="1940"/>
          </a:p>
          <a:p>
            <a:pPr lvl="1" marL="443484" indent="-177086" defTabSz="886968">
              <a:lnSpc>
                <a:spcPct val="64000"/>
              </a:lnSpc>
              <a:spcBef>
                <a:spcPts val="300"/>
              </a:spcBef>
              <a:defRPr sz="1358"/>
            </a:pPr>
            <a:r>
              <a:t>Restrict to </a:t>
            </a:r>
            <a:r>
              <a:t>“</a:t>
            </a:r>
            <a:r>
              <a:t>popular</a:t>
            </a:r>
            <a:r>
              <a:t>”</a:t>
            </a:r>
            <a:r>
              <a:t> cascades (&gt; 100 RTs; ~350K events)</a:t>
            </a:r>
            <a:endParaRPr sz="1649"/>
          </a:p>
          <a:p>
            <a:pPr lvl="1" marL="177086" indent="89311" defTabSz="886968">
              <a:lnSpc>
                <a:spcPct val="64000"/>
              </a:lnSpc>
              <a:spcBef>
                <a:spcPts val="300"/>
              </a:spcBef>
              <a:buSzTx/>
              <a:buNone/>
              <a:defRPr sz="1649"/>
            </a:pPr>
          </a:p>
          <a:p>
            <a:pPr marL="177086" indent="-177086" defTabSz="886968">
              <a:lnSpc>
                <a:spcPct val="64000"/>
              </a:lnSpc>
              <a:spcBef>
                <a:spcPts val="300"/>
              </a:spcBef>
              <a:defRPr sz="1649"/>
            </a:pPr>
            <a:r>
              <a:t>For each event, can quantity its</a:t>
            </a:r>
            <a:r>
              <a:t>“</a:t>
            </a:r>
            <a:r>
              <a:t>structural virality</a:t>
            </a:r>
            <a:r>
              <a:t>”</a:t>
            </a:r>
            <a:r>
              <a:t> </a:t>
            </a:r>
            <a:endParaRPr sz="1940"/>
          </a:p>
          <a:p>
            <a:pPr lvl="1" marL="443484" indent="-177086" defTabSz="886968">
              <a:lnSpc>
                <a:spcPct val="64000"/>
              </a:lnSpc>
              <a:spcBef>
                <a:spcPts val="300"/>
              </a:spcBef>
              <a:defRPr sz="1358"/>
            </a:pPr>
            <a:r>
              <a:t>Average Pairwise Shortest Path Length</a:t>
            </a:r>
            <a:endParaRPr sz="1649"/>
          </a:p>
          <a:p>
            <a:pPr lvl="1" marL="443484" indent="-177086" defTabSz="886968">
              <a:lnSpc>
                <a:spcPct val="64000"/>
              </a:lnSpc>
              <a:spcBef>
                <a:spcPts val="300"/>
              </a:spcBef>
              <a:defRPr sz="1358"/>
            </a:pPr>
            <a:r>
              <a:t>Ranges from </a:t>
            </a:r>
            <a:endParaRPr sz="1649"/>
          </a:p>
          <a:p>
            <a:pPr lvl="2" marL="708342" indent="-177086" defTabSz="886968">
              <a:lnSpc>
                <a:spcPct val="64000"/>
              </a:lnSpc>
              <a:spcBef>
                <a:spcPts val="200"/>
              </a:spcBef>
              <a:defRPr sz="1164"/>
            </a:pPr>
            <a:r>
              <a:t>≈2 (“broadcast”)</a:t>
            </a:r>
            <a:endParaRPr sz="1455"/>
          </a:p>
          <a:p>
            <a:pPr lvl="2" marL="708342" indent="-177086" defTabSz="886968">
              <a:lnSpc>
                <a:spcPct val="64000"/>
              </a:lnSpc>
              <a:spcBef>
                <a:spcPts val="200"/>
              </a:spcBef>
              <a:defRPr sz="1164"/>
            </a:pPr>
            <a:r>
              <a:t>~log(N) (“viral”)</a:t>
            </a:r>
            <a:endParaRPr sz="1455"/>
          </a:p>
          <a:p>
            <a:pPr lvl="1" marL="177086" indent="89311" defTabSz="886968">
              <a:lnSpc>
                <a:spcPct val="64000"/>
              </a:lnSpc>
              <a:spcBef>
                <a:spcPts val="300"/>
              </a:spcBef>
              <a:buSzTx/>
              <a:buNone/>
              <a:defRPr sz="1649"/>
            </a:pPr>
          </a:p>
          <a:p>
            <a:pPr marL="177086" indent="-177086" defTabSz="886968">
              <a:lnSpc>
                <a:spcPct val="64000"/>
              </a:lnSpc>
              <a:spcBef>
                <a:spcPts val="300"/>
              </a:spcBef>
              <a:defRPr sz="1649"/>
            </a:pPr>
            <a:r>
              <a:t>For these </a:t>
            </a:r>
            <a:r>
              <a:t>“</a:t>
            </a:r>
            <a:r>
              <a:t>popular</a:t>
            </a:r>
            <a:r>
              <a:t>”</a:t>
            </a:r>
            <a:r>
              <a:t> events can ask:</a:t>
            </a:r>
            <a:endParaRPr sz="1940"/>
          </a:p>
          <a:p>
            <a:pPr lvl="1" marL="443484" indent="-177086" defTabSz="886968">
              <a:lnSpc>
                <a:spcPct val="64000"/>
              </a:lnSpc>
              <a:spcBef>
                <a:spcPts val="300"/>
              </a:spcBef>
              <a:defRPr sz="1358"/>
            </a:pPr>
            <a:r>
              <a:t>What diversity do we see with respect to structure?</a:t>
            </a:r>
            <a:endParaRPr sz="1649"/>
          </a:p>
          <a:p>
            <a:pPr lvl="1" marL="443484" indent="-177086" defTabSz="886968">
              <a:lnSpc>
                <a:spcPct val="64000"/>
              </a:lnSpc>
              <a:spcBef>
                <a:spcPts val="300"/>
              </a:spcBef>
              <a:defRPr sz="1358"/>
            </a:pPr>
            <a:r>
              <a:t>What is the relationship between size and structural virality?</a:t>
            </a:r>
          </a:p>
        </p:txBody>
      </p:sp>
      <p:pic>
        <p:nvPicPr>
          <p:cNvPr id="306" name="image21.jpeg" descr="branching_process.png"/>
          <p:cNvPicPr>
            <a:picLocks noChangeAspect="1"/>
          </p:cNvPicPr>
          <p:nvPr/>
        </p:nvPicPr>
        <p:blipFill>
          <a:blip r:embed="rId2">
            <a:extLst/>
          </a:blip>
          <a:stretch>
            <a:fillRect/>
          </a:stretch>
        </p:blipFill>
        <p:spPr>
          <a:xfrm>
            <a:off x="7258050" y="2792016"/>
            <a:ext cx="1801814" cy="902495"/>
          </a:xfrm>
          <a:prstGeom prst="rect">
            <a:avLst/>
          </a:prstGeom>
          <a:ln w="12700">
            <a:miter lim="400000"/>
          </a:ln>
        </p:spPr>
      </p:pic>
      <p:sp>
        <p:nvSpPr>
          <p:cNvPr id="307" name="Shape 307"/>
          <p:cNvSpPr/>
          <p:nvPr/>
        </p:nvSpPr>
        <p:spPr>
          <a:xfrm>
            <a:off x="7772400" y="3638549"/>
            <a:ext cx="70957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800"/>
            </a:pPr>
            <a:r>
              <a:t>“</a:t>
            </a:r>
            <a:r>
              <a:t>Viral</a:t>
            </a:r>
            <a:r>
              <a:t>”</a:t>
            </a:r>
          </a:p>
        </p:txBody>
      </p:sp>
      <p:pic>
        <p:nvPicPr>
          <p:cNvPr id="308" name="image22.jpeg" descr="broadcast.png"/>
          <p:cNvPicPr>
            <a:picLocks noChangeAspect="1"/>
          </p:cNvPicPr>
          <p:nvPr/>
        </p:nvPicPr>
        <p:blipFill>
          <a:blip r:embed="rId3">
            <a:extLst/>
          </a:blip>
          <a:stretch>
            <a:fillRect/>
          </a:stretch>
        </p:blipFill>
        <p:spPr>
          <a:xfrm>
            <a:off x="7259639" y="1666875"/>
            <a:ext cx="1798637" cy="904875"/>
          </a:xfrm>
          <a:prstGeom prst="rect">
            <a:avLst/>
          </a:prstGeom>
          <a:ln w="12700">
            <a:miter lim="400000"/>
          </a:ln>
        </p:spPr>
      </p:pic>
      <p:sp>
        <p:nvSpPr>
          <p:cNvPr id="309" name="Shape 309"/>
          <p:cNvSpPr/>
          <p:nvPr/>
        </p:nvSpPr>
        <p:spPr>
          <a:xfrm>
            <a:off x="7461249" y="2400299"/>
            <a:ext cx="128565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800"/>
            </a:pPr>
            <a:r>
              <a:t>“</a:t>
            </a:r>
            <a:r>
              <a:t>Broadcast</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5">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305">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30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305">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305">
                                            <p:txEl>
                                              <p:pRg st="5" end="5"/>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305">
                                            <p:txEl>
                                              <p:pRg st="6" end="6"/>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305">
                                            <p:txEl>
                                              <p:pRg st="7" end="7"/>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30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305">
                                            <p:txEl>
                                              <p:pRg st="9" end="9"/>
                                            </p:txEl>
                                          </p:spTgt>
                                        </p:tgtEl>
                                        <p:attrNameLst>
                                          <p:attrName>style.visibility</p:attrName>
                                        </p:attrNameLst>
                                      </p:cBhvr>
                                      <p:to>
                                        <p:strVal val="visible"/>
                                      </p:to>
                                    </p:set>
                                  </p:childTnLst>
                                </p:cTn>
                              </p:par>
                              <p:par>
                                <p:cTn id="31" presetClass="entr" nodeType="withEffect" presetSubtype="0" presetID="1" grpId="1" fill="hold">
                                  <p:stCondLst>
                                    <p:cond delay="0"/>
                                  </p:stCondLst>
                                  <p:iterate type="el" backwards="0">
                                    <p:tmAbs val="0"/>
                                  </p:iterate>
                                  <p:childTnLst>
                                    <p:set>
                                      <p:cBhvr>
                                        <p:cTn id="32" fill="hold"/>
                                        <p:tgtEl>
                                          <p:spTgt spid="305">
                                            <p:txEl>
                                              <p:pRg st="10" end="10"/>
                                            </p:txEl>
                                          </p:spTgt>
                                        </p:tgtEl>
                                        <p:attrNameLst>
                                          <p:attrName>style.visibility</p:attrName>
                                        </p:attrNameLst>
                                      </p:cBhvr>
                                      <p:to>
                                        <p:strVal val="visible"/>
                                      </p:to>
                                    </p:set>
                                  </p:childTnLst>
                                </p:cTn>
                              </p:par>
                              <p:par>
                                <p:cTn id="33" presetClass="entr" nodeType="withEffect" presetSubtype="0" presetID="1" grpId="1" fill="hold">
                                  <p:stCondLst>
                                    <p:cond delay="0"/>
                                  </p:stCondLst>
                                  <p:iterate type="el" backwards="0">
                                    <p:tmAbs val="0"/>
                                  </p:iterate>
                                  <p:childTnLst>
                                    <p:set>
                                      <p:cBhvr>
                                        <p:cTn id="34" fill="hold"/>
                                        <p:tgtEl>
                                          <p:spTgt spid="305">
                                            <p:txEl>
                                              <p:pRg st="11" end="11"/>
                                            </p:txEl>
                                          </p:spTgt>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2" fill="hold">
                                  <p:stCondLst>
                                    <p:cond delay="0"/>
                                  </p:stCondLst>
                                  <p:iterate type="el" backwards="0">
                                    <p:tmAbs val="0"/>
                                  </p:iterate>
                                  <p:childTnLst>
                                    <p:set>
                                      <p:cBhvr>
                                        <p:cTn id="37" fill="hold"/>
                                        <p:tgtEl>
                                          <p:spTgt spid="308"/>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3" fill="hold">
                                  <p:stCondLst>
                                    <p:cond delay="0"/>
                                  </p:stCondLst>
                                  <p:iterate type="el" backwards="0">
                                    <p:tmAbs val="0"/>
                                  </p:iterate>
                                  <p:childTnLst>
                                    <p:set>
                                      <p:cBhvr>
                                        <p:cTn id="40" fill="hold"/>
                                        <p:tgtEl>
                                          <p:spTgt spid="309"/>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4" fill="hold">
                                  <p:stCondLst>
                                    <p:cond delay="0"/>
                                  </p:stCondLst>
                                  <p:iterate type="el" backwards="0">
                                    <p:tmAbs val="0"/>
                                  </p:iterate>
                                  <p:childTnLst>
                                    <p:set>
                                      <p:cBhvr>
                                        <p:cTn id="43" fill="hold"/>
                                        <p:tgtEl>
                                          <p:spTgt spid="306"/>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5" fill="hold">
                                  <p:stCondLst>
                                    <p:cond delay="0"/>
                                  </p:stCondLst>
                                  <p:iterate type="el" backwards="0">
                                    <p:tmAbs val="0"/>
                                  </p:iterate>
                                  <p:childTnLst>
                                    <p:set>
                                      <p:cBhvr>
                                        <p:cTn id="46" fill="hold"/>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7" grpId="5"/>
      <p:bldP build="p" bldLvl="1" animBg="1" rev="0" advAuto="0" spid="305" grpId="1"/>
      <p:bldP build="whole" bldLvl="1" animBg="1" rev="0" advAuto="0" spid="306" grpId="4"/>
      <p:bldP build="whole" bldLvl="1" animBg="1" rev="0" advAuto="0" spid="308" grpId="2"/>
      <p:bldP build="whole" bldLvl="1" animBg="1" rev="0" advAuto="0" spid="309" grpId="3"/>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xfrm>
            <a:off x="271463" y="342900"/>
            <a:ext cx="8534401" cy="498874"/>
          </a:xfrm>
          <a:prstGeom prst="rect">
            <a:avLst/>
          </a:prstGeom>
        </p:spPr>
        <p:txBody>
          <a:bodyPr/>
          <a:lstStyle>
            <a:lvl1pPr algn="ctr" defTabSz="603504">
              <a:defRPr spc="-66" sz="2904"/>
            </a:lvl1pPr>
          </a:lstStyle>
          <a:p>
            <a:pPr/>
            <a:r>
              <a:t>Diversity of Structural Virality</a:t>
            </a:r>
          </a:p>
        </p:txBody>
      </p:sp>
      <p:pic>
        <p:nvPicPr>
          <p:cNvPr id="312" name="image23.png" descr="cid:FCC1DE08-E5AA-4C56-90A8-09A51278BE37@corp.microsoft.com"/>
          <p:cNvPicPr>
            <a:picLocks noChangeAspect="1"/>
          </p:cNvPicPr>
          <p:nvPr/>
        </p:nvPicPr>
        <p:blipFill>
          <a:blip r:embed="rId2">
            <a:extLst/>
          </a:blip>
          <a:stretch>
            <a:fillRect/>
          </a:stretch>
        </p:blipFill>
        <p:spPr>
          <a:xfrm>
            <a:off x="1143000" y="1123950"/>
            <a:ext cx="7239000" cy="3517106"/>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title"/>
          </p:nvPr>
        </p:nvSpPr>
        <p:spPr>
          <a:xfrm>
            <a:off x="439737" y="194071"/>
            <a:ext cx="8229601" cy="742951"/>
          </a:xfrm>
          <a:prstGeom prst="rect">
            <a:avLst/>
          </a:prstGeom>
        </p:spPr>
        <p:txBody>
          <a:bodyPr/>
          <a:lstStyle>
            <a:lvl1pPr algn="ctr"/>
          </a:lstStyle>
          <a:p>
            <a:pPr/>
            <a:r>
              <a:t>Popular ≠ Viral</a:t>
            </a:r>
          </a:p>
        </p:txBody>
      </p:sp>
      <p:pic>
        <p:nvPicPr>
          <p:cNvPr id="315" name="image24.png" descr="urls_virality_by_size_category_boxplot.pdf"/>
          <p:cNvPicPr>
            <a:picLocks noChangeAspect="1"/>
          </p:cNvPicPr>
          <p:nvPr/>
        </p:nvPicPr>
        <p:blipFill>
          <a:blip r:embed="rId2">
            <a:extLst/>
          </a:blip>
          <a:stretch>
            <a:fillRect/>
          </a:stretch>
        </p:blipFill>
        <p:spPr>
          <a:xfrm>
            <a:off x="615951" y="1123950"/>
            <a:ext cx="7883526" cy="2647950"/>
          </a:xfrm>
          <a:prstGeom prst="rect">
            <a:avLst/>
          </a:prstGeom>
          <a:ln w="12700">
            <a:miter lim="400000"/>
          </a:ln>
        </p:spPr>
      </p:pic>
      <p:sp>
        <p:nvSpPr>
          <p:cNvPr id="316" name="Shape 316"/>
          <p:cNvSpPr/>
          <p:nvPr/>
        </p:nvSpPr>
        <p:spPr>
          <a:xfrm>
            <a:off x="1676399" y="4000499"/>
            <a:ext cx="613960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Popularity driven mostly by the size of the largest broadcast</a:t>
            </a:r>
          </a:p>
        </p:txBody>
      </p:sp>
      <p:pic>
        <p:nvPicPr>
          <p:cNvPr id="317" name="image21.jpeg" descr="branching_process.png"/>
          <p:cNvPicPr>
            <a:picLocks noChangeAspect="1"/>
          </p:cNvPicPr>
          <p:nvPr/>
        </p:nvPicPr>
        <p:blipFill>
          <a:blip r:embed="rId3">
            <a:extLst/>
          </a:blip>
          <a:stretch>
            <a:fillRect/>
          </a:stretch>
        </p:blipFill>
        <p:spPr>
          <a:xfrm>
            <a:off x="457201" y="1352550"/>
            <a:ext cx="684214" cy="342900"/>
          </a:xfrm>
          <a:prstGeom prst="rect">
            <a:avLst/>
          </a:prstGeom>
          <a:ln w="12700">
            <a:miter lim="400000"/>
          </a:ln>
        </p:spPr>
      </p:pic>
      <p:pic>
        <p:nvPicPr>
          <p:cNvPr id="318" name="image22.jpeg" descr="broadcast.png"/>
          <p:cNvPicPr>
            <a:picLocks noChangeAspect="1"/>
          </p:cNvPicPr>
          <p:nvPr/>
        </p:nvPicPr>
        <p:blipFill>
          <a:blip r:embed="rId4">
            <a:extLst/>
          </a:blip>
          <a:stretch>
            <a:fillRect/>
          </a:stretch>
        </p:blipFill>
        <p:spPr>
          <a:xfrm>
            <a:off x="457200" y="2914650"/>
            <a:ext cx="681038" cy="34290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7"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p:nvPr>
        </p:nvSpPr>
        <p:spPr>
          <a:xfrm>
            <a:off x="457200" y="171450"/>
            <a:ext cx="8229600" cy="742950"/>
          </a:xfrm>
          <a:prstGeom prst="rect">
            <a:avLst/>
          </a:prstGeom>
        </p:spPr>
        <p:txBody>
          <a:bodyPr/>
          <a:lstStyle/>
          <a:p>
            <a:pPr algn="ctr"/>
            <a:r>
              <a:t>Theoretical Insights from </a:t>
            </a:r>
            <a:r>
              <a:t>“</a:t>
            </a:r>
            <a:r>
              <a:t>Big Data</a:t>
            </a:r>
            <a:r>
              <a:t>”</a:t>
            </a:r>
          </a:p>
        </p:txBody>
      </p:sp>
      <p:sp>
        <p:nvSpPr>
          <p:cNvPr id="321" name="Shape 321"/>
          <p:cNvSpPr/>
          <p:nvPr>
            <p:ph type="body" idx="1"/>
          </p:nvPr>
        </p:nvSpPr>
        <p:spPr>
          <a:prstGeom prst="rect">
            <a:avLst/>
          </a:prstGeom>
        </p:spPr>
        <p:txBody>
          <a:bodyPr/>
          <a:lstStyle/>
          <a:p>
            <a:pPr/>
            <a:r>
              <a:t>Contagion studies focus on triggering </a:t>
            </a:r>
            <a:r>
              <a:t>“</a:t>
            </a:r>
            <a:r>
              <a:t>social epidemics</a:t>
            </a:r>
            <a:r>
              <a:t>”</a:t>
            </a:r>
          </a:p>
          <a:p>
            <a:pPr lvl="1" marL="457200" indent="-182562">
              <a:spcBef>
                <a:spcPts val="400"/>
              </a:spcBef>
              <a:defRPr sz="2000"/>
            </a:pPr>
            <a:r>
              <a:t>Exponential growth from a small </a:t>
            </a:r>
            <a:r>
              <a:t>“</a:t>
            </a:r>
            <a:r>
              <a:t>seed</a:t>
            </a:r>
            <a:r>
              <a:t>”</a:t>
            </a:r>
            <a:r>
              <a:t> (possibly just one person)</a:t>
            </a:r>
          </a:p>
          <a:p>
            <a:pPr/>
            <a:r>
              <a:t>Our work suggests that epidemic analogy is misleading</a:t>
            </a:r>
          </a:p>
          <a:p>
            <a:pPr lvl="1" marL="457200" indent="-182562">
              <a:spcBef>
                <a:spcPts val="400"/>
              </a:spcBef>
              <a:defRPr sz="2000"/>
            </a:pPr>
            <a:r>
              <a:t>Most contagion comprises small events within one step of seed</a:t>
            </a:r>
          </a:p>
          <a:p>
            <a:pPr lvl="1" marL="457200" indent="-182562">
              <a:spcBef>
                <a:spcPts val="400"/>
              </a:spcBef>
              <a:defRPr sz="2000"/>
            </a:pPr>
            <a:r>
              <a:t>Largest events exhibit “dying out” boosted by occasional hub</a:t>
            </a:r>
          </a:p>
          <a:p>
            <a:pPr/>
            <a:r>
              <a:t>Suggests new directions both for modeling and marketing</a:t>
            </a:r>
          </a:p>
          <a:p>
            <a:pPr lvl="1" marL="457200" indent="-182562">
              <a:spcBef>
                <a:spcPts val="400"/>
              </a:spcBef>
              <a:defRPr sz="2000"/>
            </a:pPr>
            <a:r>
              <a:t>In social media ecosystems mass media remains critical </a:t>
            </a:r>
          </a:p>
          <a:p>
            <a:pPr/>
            <a:r>
              <a:t>Also an example of where “big data” helps</a:t>
            </a:r>
          </a:p>
          <a:p>
            <a:pPr lvl="1" marL="457200" indent="-182562">
              <a:spcBef>
                <a:spcPts val="400"/>
              </a:spcBef>
              <a:defRPr sz="2000"/>
            </a:pPr>
            <a:r>
              <a:t>For rare events, may actually need a billion observations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1">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3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321">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321">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3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321">
                                            <p:txEl>
                                              <p:pRg st="5" end="5"/>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32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21">
                                            <p:txEl>
                                              <p:pRg st="7" end="7"/>
                                            </p:txEl>
                                          </p:spTgt>
                                        </p:tgtEl>
                                        <p:attrNameLst>
                                          <p:attrName>style.visibility</p:attrName>
                                        </p:attrNameLst>
                                      </p:cBhvr>
                                      <p:to>
                                        <p:strVal val="visible"/>
                                      </p:to>
                                    </p:set>
                                  </p:childTnLst>
                                </p:cTn>
                              </p:par>
                              <p:par>
                                <p:cTn id="29" presetClass="entr" nodeType="withEffect" presetSubtype="0" presetID="1" grpId="1" fill="hold">
                                  <p:stCondLst>
                                    <p:cond delay="0"/>
                                  </p:stCondLst>
                                  <p:iterate type="el" backwards="0">
                                    <p:tmAbs val="0"/>
                                  </p:iterate>
                                  <p:childTnLst>
                                    <p:set>
                                      <p:cBhvr>
                                        <p:cTn id="30" fill="hold"/>
                                        <p:tgtEl>
                                          <p:spTgt spid="321">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2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ctrTitle"/>
          </p:nvPr>
        </p:nvSpPr>
        <p:spPr>
          <a:xfrm>
            <a:off x="685800" y="1028699"/>
            <a:ext cx="7848600" cy="1445421"/>
          </a:xfrm>
          <a:prstGeom prst="rect">
            <a:avLst/>
          </a:prstGeom>
        </p:spPr>
        <p:txBody>
          <a:bodyPr/>
          <a:lstStyle/>
          <a:p>
            <a:pPr/>
            <a:r>
              <a:t>Virtual labs</a:t>
            </a:r>
          </a:p>
        </p:txBody>
      </p:sp>
      <p:sp>
        <p:nvSpPr>
          <p:cNvPr id="324" name="Shape 324"/>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xfrm>
            <a:off x="457200" y="228600"/>
            <a:ext cx="8229600" cy="742950"/>
          </a:xfrm>
          <a:prstGeom prst="rect">
            <a:avLst/>
          </a:prstGeom>
        </p:spPr>
        <p:txBody>
          <a:bodyPr/>
          <a:lstStyle/>
          <a:p>
            <a:pPr algn="ctr">
              <a:defRPr sz="3900">
                <a:latin typeface="Calibri"/>
                <a:ea typeface="Calibri"/>
                <a:cs typeface="Calibri"/>
                <a:sym typeface="Calibri"/>
              </a:defRPr>
            </a:pPr>
            <a:r>
              <a:t>What Makes Social Science </a:t>
            </a:r>
            <a:r>
              <a:t>“</a:t>
            </a:r>
            <a:r>
              <a:t>Social</a:t>
            </a:r>
            <a:r>
              <a:t>”</a:t>
            </a:r>
            <a:r>
              <a:t>?</a:t>
            </a:r>
          </a:p>
        </p:txBody>
      </p:sp>
      <p:sp>
        <p:nvSpPr>
          <p:cNvPr id="246" name="Shape 246"/>
          <p:cNvSpPr/>
          <p:nvPr>
            <p:ph type="body" idx="1"/>
          </p:nvPr>
        </p:nvSpPr>
        <p:spPr>
          <a:xfrm>
            <a:off x="609600" y="1047750"/>
            <a:ext cx="7772400" cy="3314700"/>
          </a:xfrm>
          <a:prstGeom prst="rect">
            <a:avLst/>
          </a:prstGeom>
        </p:spPr>
        <p:txBody>
          <a:bodyPr/>
          <a:lstStyle/>
          <a:p>
            <a:pPr marL="157004" indent="-157004" defTabSz="786384">
              <a:lnSpc>
                <a:spcPct val="90000"/>
              </a:lnSpc>
              <a:spcBef>
                <a:spcPts val="400"/>
              </a:spcBef>
              <a:defRPr sz="2064"/>
            </a:pPr>
            <a:r>
              <a:t>Social phenomena arise when </a:t>
            </a:r>
            <a:r>
              <a:rPr b="1"/>
              <a:t>individuals </a:t>
            </a:r>
            <a:r>
              <a:t>interact to produce </a:t>
            </a:r>
            <a:r>
              <a:rPr b="1"/>
              <a:t>collective </a:t>
            </a:r>
            <a:r>
              <a:t>behavior</a:t>
            </a:r>
          </a:p>
          <a:p>
            <a:pPr lvl="1" marL="393192" indent="-157004" defTabSz="786384">
              <a:lnSpc>
                <a:spcPct val="90000"/>
              </a:lnSpc>
              <a:spcBef>
                <a:spcPts val="400"/>
              </a:spcBef>
              <a:defRPr sz="1720"/>
            </a:pPr>
            <a:r>
              <a:t>Networks </a:t>
            </a:r>
            <a:r>
              <a:rPr>
                <a:latin typeface="Wingdings"/>
                <a:ea typeface="Wingdings"/>
                <a:cs typeface="Wingdings"/>
                <a:sym typeface="Wingdings"/>
              </a:rPr>
              <a:t> </a:t>
            </a:r>
            <a:r>
              <a:t>Emergence (aka “Micro-Macro” problem)</a:t>
            </a:r>
          </a:p>
          <a:p>
            <a:pPr lvl="1" marL="393192" indent="-157004" defTabSz="786384">
              <a:lnSpc>
                <a:spcPct val="90000"/>
              </a:lnSpc>
              <a:spcBef>
                <a:spcPts val="400"/>
              </a:spcBef>
              <a:defRPr sz="1720"/>
            </a:pPr>
          </a:p>
          <a:p>
            <a:pPr marL="157004" indent="-157004" defTabSz="786384">
              <a:lnSpc>
                <a:spcPct val="90000"/>
              </a:lnSpc>
              <a:spcBef>
                <a:spcPts val="400"/>
              </a:spcBef>
              <a:defRPr sz="2064"/>
            </a:pPr>
            <a:r>
              <a:t>Social phenomena are hard to study empirically</a:t>
            </a:r>
          </a:p>
          <a:p>
            <a:pPr lvl="1" marL="393192" indent="-157004" defTabSz="786384">
              <a:lnSpc>
                <a:spcPct val="90000"/>
              </a:lnSpc>
              <a:spcBef>
                <a:spcPts val="400"/>
              </a:spcBef>
              <a:defRPr sz="1720"/>
            </a:pPr>
            <a:r>
              <a:t>Difficult to collect observational data about individuals, networks, and populations at same time</a:t>
            </a:r>
          </a:p>
          <a:p>
            <a:pPr lvl="1" marL="393192" indent="-157004" defTabSz="786384">
              <a:lnSpc>
                <a:spcPct val="90000"/>
              </a:lnSpc>
              <a:spcBef>
                <a:spcPts val="400"/>
              </a:spcBef>
              <a:defRPr sz="1720"/>
            </a:pPr>
            <a:r>
              <a:t>Even more difficult to do “macro” scale experiments </a:t>
            </a:r>
          </a:p>
          <a:p>
            <a:pPr lvl="1" marL="0" indent="236187" defTabSz="786384">
              <a:lnSpc>
                <a:spcPct val="90000"/>
              </a:lnSpc>
              <a:spcBef>
                <a:spcPts val="400"/>
              </a:spcBef>
              <a:buSzTx/>
              <a:buNone/>
              <a:defRPr sz="1720"/>
            </a:pPr>
          </a:p>
          <a:p>
            <a:pPr marL="157004" indent="-157004" defTabSz="786384">
              <a:lnSpc>
                <a:spcPct val="90000"/>
              </a:lnSpc>
              <a:spcBef>
                <a:spcPts val="400"/>
              </a:spcBef>
              <a:defRPr sz="2064"/>
            </a:pPr>
            <a:r>
              <a:t>Hard to do science when you can’t measure what you care about and can’t do experiments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6">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46">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46">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246">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246">
                                            <p:txEl>
                                              <p:pRg st="5" end="5"/>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24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246">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6"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title"/>
          </p:nvPr>
        </p:nvSpPr>
        <p:spPr>
          <a:xfrm>
            <a:off x="228600" y="171450"/>
            <a:ext cx="8686800" cy="742950"/>
          </a:xfrm>
          <a:prstGeom prst="rect">
            <a:avLst/>
          </a:prstGeom>
        </p:spPr>
        <p:txBody>
          <a:bodyPr/>
          <a:lstStyle>
            <a:lvl1pPr algn="ctr"/>
          </a:lstStyle>
          <a:p>
            <a:pPr/>
            <a:r>
              <a:t>Team Problem Solving</a:t>
            </a:r>
          </a:p>
        </p:txBody>
      </p:sp>
      <p:sp>
        <p:nvSpPr>
          <p:cNvPr id="327" name="Shape 327"/>
          <p:cNvSpPr/>
          <p:nvPr>
            <p:ph type="body" idx="1"/>
          </p:nvPr>
        </p:nvSpPr>
        <p:spPr>
          <a:xfrm>
            <a:off x="76200" y="1200150"/>
            <a:ext cx="6248400" cy="3771900"/>
          </a:xfrm>
          <a:prstGeom prst="rect">
            <a:avLst/>
          </a:prstGeom>
        </p:spPr>
        <p:txBody>
          <a:bodyPr/>
          <a:lstStyle/>
          <a:p>
            <a:pPr>
              <a:spcBef>
                <a:spcPts val="400"/>
              </a:spcBef>
              <a:defRPr sz="1800"/>
            </a:pPr>
            <a:r>
              <a:t>What is the relation between team size and performance?</a:t>
            </a:r>
          </a:p>
          <a:p>
            <a:pPr>
              <a:spcBef>
                <a:spcPts val="400"/>
              </a:spcBef>
              <a:defRPr sz="1800"/>
            </a:pPr>
            <a:r>
              <a:t>Bigger is better…</a:t>
            </a:r>
          </a:p>
          <a:p>
            <a:pPr lvl="1" marL="457200" indent="-182562">
              <a:spcBef>
                <a:spcPts val="300"/>
              </a:spcBef>
              <a:defRPr sz="1600"/>
            </a:pPr>
            <a:r>
              <a:t>Division of Labor</a:t>
            </a:r>
            <a:endParaRPr sz="2000"/>
          </a:p>
          <a:p>
            <a:pPr lvl="1" marL="457200" indent="-182562">
              <a:spcBef>
                <a:spcPts val="300"/>
              </a:spcBef>
              <a:defRPr sz="1600"/>
            </a:pPr>
            <a:r>
              <a:t>Returns to specialization</a:t>
            </a:r>
            <a:endParaRPr sz="2000"/>
          </a:p>
          <a:p>
            <a:pPr lvl="1" marL="457200" indent="-182562">
              <a:spcBef>
                <a:spcPts val="300"/>
              </a:spcBef>
              <a:defRPr sz="1600"/>
            </a:pPr>
            <a:r>
              <a:t>Learning from others</a:t>
            </a:r>
            <a:endParaRPr sz="2000"/>
          </a:p>
          <a:p>
            <a:pPr>
              <a:spcBef>
                <a:spcPts val="400"/>
              </a:spcBef>
              <a:defRPr sz="1800"/>
            </a:pPr>
            <a:r>
              <a:t>…Except when it is worse	</a:t>
            </a:r>
          </a:p>
          <a:p>
            <a:pPr lvl="1" marL="457200" indent="-182562">
              <a:spcBef>
                <a:spcPts val="300"/>
              </a:spcBef>
              <a:defRPr sz="1600"/>
            </a:pPr>
            <a:r>
              <a:t>Free Riding / Social Loafing</a:t>
            </a:r>
            <a:endParaRPr sz="2000"/>
          </a:p>
          <a:p>
            <a:pPr lvl="1" marL="457200" indent="-182562">
              <a:spcBef>
                <a:spcPts val="300"/>
              </a:spcBef>
              <a:defRPr sz="1600"/>
            </a:pPr>
            <a:r>
              <a:t>Herding / Group Think</a:t>
            </a:r>
            <a:endParaRPr sz="2000"/>
          </a:p>
          <a:p>
            <a:pPr lvl="1" marL="457200" indent="-182562">
              <a:spcBef>
                <a:spcPts val="300"/>
              </a:spcBef>
              <a:defRPr sz="1600"/>
            </a:pPr>
            <a:r>
              <a:t>Coordination overhead</a:t>
            </a:r>
            <a:endParaRPr sz="2000"/>
          </a:p>
          <a:p>
            <a:pPr>
              <a:spcBef>
                <a:spcPts val="400"/>
              </a:spcBef>
              <a:defRPr sz="1800"/>
            </a:pPr>
            <a:r>
              <a:t>Hard to resolve with observational data</a:t>
            </a:r>
          </a:p>
          <a:p>
            <a:pPr lvl="1" marL="457200" indent="-182562">
              <a:spcBef>
                <a:spcPts val="300"/>
              </a:spcBef>
              <a:defRPr sz="1600"/>
            </a:pPr>
            <a:r>
              <a:t>Need to do experiments!</a:t>
            </a:r>
          </a:p>
        </p:txBody>
      </p:sp>
      <p:pic>
        <p:nvPicPr>
          <p:cNvPr id="328" name="image25.png"/>
          <p:cNvPicPr>
            <a:picLocks noChangeAspect="1"/>
          </p:cNvPicPr>
          <p:nvPr/>
        </p:nvPicPr>
        <p:blipFill>
          <a:blip r:embed="rId2">
            <a:extLst/>
          </a:blip>
          <a:stretch>
            <a:fillRect/>
          </a:stretch>
        </p:blipFill>
        <p:spPr>
          <a:xfrm>
            <a:off x="6365875" y="1047750"/>
            <a:ext cx="1301750" cy="1824039"/>
          </a:xfrm>
          <a:prstGeom prst="rect">
            <a:avLst/>
          </a:prstGeom>
          <a:ln w="12700">
            <a:miter lim="400000"/>
          </a:ln>
        </p:spPr>
      </p:pic>
      <p:pic>
        <p:nvPicPr>
          <p:cNvPr id="329" name="image26.png"/>
          <p:cNvPicPr>
            <a:picLocks noChangeAspect="1"/>
          </p:cNvPicPr>
          <p:nvPr/>
        </p:nvPicPr>
        <p:blipFill>
          <a:blip r:embed="rId3">
            <a:extLst/>
          </a:blip>
          <a:stretch>
            <a:fillRect/>
          </a:stretch>
        </p:blipFill>
        <p:spPr>
          <a:xfrm>
            <a:off x="6372225" y="2914650"/>
            <a:ext cx="1346200" cy="1790700"/>
          </a:xfrm>
          <a:prstGeom prst="rect">
            <a:avLst/>
          </a:prstGeom>
          <a:ln w="12700">
            <a:miter lim="400000"/>
          </a:ln>
        </p:spPr>
      </p:pic>
      <p:pic>
        <p:nvPicPr>
          <p:cNvPr id="330" name="image27.png"/>
          <p:cNvPicPr>
            <a:picLocks noChangeAspect="1"/>
          </p:cNvPicPr>
          <p:nvPr/>
        </p:nvPicPr>
        <p:blipFill>
          <a:blip r:embed="rId4">
            <a:extLst/>
          </a:blip>
          <a:stretch>
            <a:fillRect/>
          </a:stretch>
        </p:blipFill>
        <p:spPr>
          <a:xfrm>
            <a:off x="7772400" y="2913459"/>
            <a:ext cx="1285875" cy="1791891"/>
          </a:xfrm>
          <a:prstGeom prst="rect">
            <a:avLst/>
          </a:prstGeom>
          <a:ln w="12700">
            <a:miter lim="400000"/>
          </a:ln>
        </p:spPr>
      </p:pic>
      <p:pic>
        <p:nvPicPr>
          <p:cNvPr id="331" name="image28.png"/>
          <p:cNvPicPr>
            <a:picLocks noChangeAspect="1"/>
          </p:cNvPicPr>
          <p:nvPr/>
        </p:nvPicPr>
        <p:blipFill>
          <a:blip r:embed="rId5">
            <a:extLst/>
          </a:blip>
          <a:stretch>
            <a:fillRect/>
          </a:stretch>
        </p:blipFill>
        <p:spPr>
          <a:xfrm>
            <a:off x="7735888" y="1047750"/>
            <a:ext cx="1306513" cy="180975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3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328"/>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3" fill="hold">
                                  <p:stCondLst>
                                    <p:cond delay="0"/>
                                  </p:stCondLst>
                                  <p:iterate type="el" backwards="0">
                                    <p:tmAbs val="0"/>
                                  </p:iterate>
                                  <p:childTnLst>
                                    <p:set>
                                      <p:cBhvr>
                                        <p:cTn id="15" fill="hold"/>
                                        <p:tgtEl>
                                          <p:spTgt spid="3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329"/>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5" fill="hold">
                                  <p:stCondLst>
                                    <p:cond delay="0"/>
                                  </p:stCondLst>
                                  <p:iterate type="el" backwards="0">
                                    <p:tmAbs val="0"/>
                                  </p:iterate>
                                  <p:childTnLst>
                                    <p:set>
                                      <p:cBhvr>
                                        <p:cTn id="22" fill="hold"/>
                                        <p:tgtEl>
                                          <p:spTgt spid="3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327">
                                            <p:txEl>
                                              <p:pRg st="1" end="1"/>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327">
                                            <p:txEl>
                                              <p:pRg st="2" end="2"/>
                                            </p:txEl>
                                          </p:spTgt>
                                        </p:tgtEl>
                                        <p:attrNameLst>
                                          <p:attrName>style.visibility</p:attrName>
                                        </p:attrNameLst>
                                      </p:cBhvr>
                                      <p:to>
                                        <p:strVal val="visible"/>
                                      </p:to>
                                    </p:set>
                                  </p:childTnLst>
                                </p:cTn>
                              </p:par>
                              <p:par>
                                <p:cTn id="29" presetClass="entr" nodeType="withEffect" presetSubtype="0" presetID="1" grpId="1" fill="hold">
                                  <p:stCondLst>
                                    <p:cond delay="0"/>
                                  </p:stCondLst>
                                  <p:iterate type="el" backwards="0">
                                    <p:tmAbs val="0"/>
                                  </p:iterate>
                                  <p:childTnLst>
                                    <p:set>
                                      <p:cBhvr>
                                        <p:cTn id="30" fill="hold"/>
                                        <p:tgtEl>
                                          <p:spTgt spid="327">
                                            <p:txEl>
                                              <p:pRg st="3" end="3"/>
                                            </p:txEl>
                                          </p:spTgt>
                                        </p:tgtEl>
                                        <p:attrNameLst>
                                          <p:attrName>style.visibility</p:attrName>
                                        </p:attrNameLst>
                                      </p:cBhvr>
                                      <p:to>
                                        <p:strVal val="visible"/>
                                      </p:to>
                                    </p:set>
                                  </p:childTnLst>
                                </p:cTn>
                              </p:par>
                              <p:par>
                                <p:cTn id="31" presetClass="entr" nodeType="withEffect" presetSubtype="0" presetID="1" grpId="1" fill="hold">
                                  <p:stCondLst>
                                    <p:cond delay="0"/>
                                  </p:stCondLst>
                                  <p:iterate type="el" backwards="0">
                                    <p:tmAbs val="0"/>
                                  </p:iterate>
                                  <p:childTnLst>
                                    <p:set>
                                      <p:cBhvr>
                                        <p:cTn id="32" fill="hold"/>
                                        <p:tgtEl>
                                          <p:spTgt spid="327">
                                            <p:txEl>
                                              <p:pRg st="4" end="4"/>
                                            </p:txEl>
                                          </p:spTgt>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 fill="hold">
                                  <p:stCondLst>
                                    <p:cond delay="0"/>
                                  </p:stCondLst>
                                  <p:iterate type="el" backwards="0">
                                    <p:tmAbs val="0"/>
                                  </p:iterate>
                                  <p:childTnLst>
                                    <p:set>
                                      <p:cBhvr>
                                        <p:cTn id="35" fill="hold"/>
                                        <p:tgtEl>
                                          <p:spTgt spid="327">
                                            <p:txEl>
                                              <p:pRg st="5" end="5"/>
                                            </p:txEl>
                                          </p:spTgt>
                                        </p:tgtEl>
                                        <p:attrNameLst>
                                          <p:attrName>style.visibility</p:attrName>
                                        </p:attrNameLst>
                                      </p:cBhvr>
                                      <p:to>
                                        <p:strVal val="visible"/>
                                      </p:to>
                                    </p:set>
                                  </p:childTnLst>
                                </p:cTn>
                              </p:par>
                              <p:par>
                                <p:cTn id="36" presetClass="entr" nodeType="withEffect" presetSubtype="0" presetID="1" grpId="1" fill="hold">
                                  <p:stCondLst>
                                    <p:cond delay="0"/>
                                  </p:stCondLst>
                                  <p:iterate type="el" backwards="0">
                                    <p:tmAbs val="0"/>
                                  </p:iterate>
                                  <p:childTnLst>
                                    <p:set>
                                      <p:cBhvr>
                                        <p:cTn id="37" fill="hold"/>
                                        <p:tgtEl>
                                          <p:spTgt spid="327">
                                            <p:txEl>
                                              <p:pRg st="6" end="6"/>
                                            </p:txEl>
                                          </p:spTgt>
                                        </p:tgtEl>
                                        <p:attrNameLst>
                                          <p:attrName>style.visibility</p:attrName>
                                        </p:attrNameLst>
                                      </p:cBhvr>
                                      <p:to>
                                        <p:strVal val="visible"/>
                                      </p:to>
                                    </p:set>
                                  </p:childTnLst>
                                </p:cTn>
                              </p:par>
                              <p:par>
                                <p:cTn id="38" presetClass="entr" nodeType="withEffect" presetSubtype="0" presetID="1" grpId="1" fill="hold">
                                  <p:stCondLst>
                                    <p:cond delay="0"/>
                                  </p:stCondLst>
                                  <p:iterate type="el" backwards="0">
                                    <p:tmAbs val="0"/>
                                  </p:iterate>
                                  <p:childTnLst>
                                    <p:set>
                                      <p:cBhvr>
                                        <p:cTn id="39" fill="hold"/>
                                        <p:tgtEl>
                                          <p:spTgt spid="327">
                                            <p:txEl>
                                              <p:pRg st="7" end="7"/>
                                            </p:txEl>
                                          </p:spTgt>
                                        </p:tgtEl>
                                        <p:attrNameLst>
                                          <p:attrName>style.visibility</p:attrName>
                                        </p:attrNameLst>
                                      </p:cBhvr>
                                      <p:to>
                                        <p:strVal val="visible"/>
                                      </p:to>
                                    </p:set>
                                  </p:childTnLst>
                                </p:cTn>
                              </p:par>
                              <p:par>
                                <p:cTn id="40" presetClass="entr" nodeType="withEffect" presetSubtype="0" presetID="1" grpId="1" fill="hold">
                                  <p:stCondLst>
                                    <p:cond delay="0"/>
                                  </p:stCondLst>
                                  <p:iterate type="el" backwards="0">
                                    <p:tmAbs val="0"/>
                                  </p:iterate>
                                  <p:childTnLst>
                                    <p:set>
                                      <p:cBhvr>
                                        <p:cTn id="41" fill="hold"/>
                                        <p:tgtEl>
                                          <p:spTgt spid="327">
                                            <p:txEl>
                                              <p:pRg st="8" end="8"/>
                                            </p:txEl>
                                          </p:spTgt>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 fill="hold">
                                  <p:stCondLst>
                                    <p:cond delay="0"/>
                                  </p:stCondLst>
                                  <p:iterate type="el" backwards="0">
                                    <p:tmAbs val="0"/>
                                  </p:iterate>
                                  <p:childTnLst>
                                    <p:set>
                                      <p:cBhvr>
                                        <p:cTn id="44" fill="hold"/>
                                        <p:tgtEl>
                                          <p:spTgt spid="327">
                                            <p:txEl>
                                              <p:pRg st="9" end="9"/>
                                            </p:txEl>
                                          </p:spTgt>
                                        </p:tgtEl>
                                        <p:attrNameLst>
                                          <p:attrName>style.visibility</p:attrName>
                                        </p:attrNameLst>
                                      </p:cBhvr>
                                      <p:to>
                                        <p:strVal val="visible"/>
                                      </p:to>
                                    </p:set>
                                  </p:childTnLst>
                                </p:cTn>
                              </p:par>
                              <p:par>
                                <p:cTn id="45" presetClass="entr" nodeType="withEffect" presetSubtype="0" presetID="1" grpId="1" fill="hold">
                                  <p:stCondLst>
                                    <p:cond delay="0"/>
                                  </p:stCondLst>
                                  <p:iterate type="el" backwards="0">
                                    <p:tmAbs val="0"/>
                                  </p:iterate>
                                  <p:childTnLst>
                                    <p:set>
                                      <p:cBhvr>
                                        <p:cTn id="46" fill="hold"/>
                                        <p:tgtEl>
                                          <p:spTgt spid="327">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3"/>
      <p:bldP build="whole" bldLvl="1" animBg="1" rev="0" advAuto="0" spid="329" grpId="4"/>
      <p:bldP build="whole" bldLvl="1" animBg="1" rev="0" advAuto="0" spid="330" grpId="5"/>
      <p:bldP build="p" bldLvl="1" animBg="1" rev="0" advAuto="0" spid="327" grpId="1"/>
      <p:bldP build="whole" bldLvl="1" animBg="1" rev="0" advAuto="0" spid="328"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304800" y="285750"/>
            <a:ext cx="8534400" cy="742950"/>
          </a:xfrm>
          <a:prstGeom prst="rect">
            <a:avLst/>
          </a:prstGeom>
        </p:spPr>
        <p:txBody>
          <a:bodyPr/>
          <a:lstStyle>
            <a:lvl1pPr algn="ctr">
              <a:defRPr sz="3600"/>
            </a:lvl1pPr>
          </a:lstStyle>
          <a:p>
            <a:pPr/>
            <a:r>
              <a:t>A “Virtual Lab” For Behavioral Experiments</a:t>
            </a:r>
          </a:p>
        </p:txBody>
      </p:sp>
      <p:sp>
        <p:nvSpPr>
          <p:cNvPr id="334" name="Shape 334"/>
          <p:cNvSpPr/>
          <p:nvPr>
            <p:ph type="body" sz="half" idx="1"/>
          </p:nvPr>
        </p:nvSpPr>
        <p:spPr>
          <a:xfrm>
            <a:off x="762000" y="1143000"/>
            <a:ext cx="7772400" cy="1428750"/>
          </a:xfrm>
          <a:prstGeom prst="rect">
            <a:avLst/>
          </a:prstGeom>
        </p:spPr>
        <p:txBody>
          <a:bodyPr/>
          <a:lstStyle/>
          <a:p>
            <a:pPr marL="175260" indent="-175260" defTabSz="877823">
              <a:lnSpc>
                <a:spcPct val="90000"/>
              </a:lnSpc>
              <a:defRPr sz="2304"/>
            </a:pPr>
            <a:r>
              <a:t>Amazon Mechanical Turk started in 2005</a:t>
            </a:r>
          </a:p>
          <a:p>
            <a:pPr lvl="1" marL="438911" indent="-175260" defTabSz="877823">
              <a:lnSpc>
                <a:spcPct val="90000"/>
              </a:lnSpc>
              <a:spcBef>
                <a:spcPts val="400"/>
              </a:spcBef>
              <a:defRPr sz="1919"/>
            </a:pPr>
            <a:r>
              <a:t>Since developed into generic </a:t>
            </a:r>
            <a:r>
              <a:t>“</a:t>
            </a:r>
            <a:r>
              <a:t>crowd-sourcing</a:t>
            </a:r>
            <a:r>
              <a:t>”</a:t>
            </a:r>
            <a:r>
              <a:t> site</a:t>
            </a:r>
          </a:p>
          <a:p>
            <a:pPr marL="175260" indent="-175260" defTabSz="877823">
              <a:lnSpc>
                <a:spcPct val="90000"/>
              </a:lnSpc>
              <a:defRPr sz="2304"/>
            </a:pPr>
            <a:r>
              <a:t>Now also a platform for recruiting and paying subjects</a:t>
            </a:r>
          </a:p>
          <a:p>
            <a:pPr lvl="1" marL="438911" indent="-175260" defTabSz="877823">
              <a:lnSpc>
                <a:spcPct val="90000"/>
              </a:lnSpc>
              <a:spcBef>
                <a:spcPts val="400"/>
              </a:spcBef>
              <a:defRPr sz="1919"/>
            </a:pPr>
            <a:r>
              <a:t>Hundreds of behavioral experiments since 2008</a:t>
            </a:r>
          </a:p>
        </p:txBody>
      </p:sp>
      <p:pic>
        <p:nvPicPr>
          <p:cNvPr id="335" name="image29.png"/>
          <p:cNvPicPr>
            <a:picLocks noChangeAspect="1"/>
          </p:cNvPicPr>
          <p:nvPr/>
        </p:nvPicPr>
        <p:blipFill>
          <a:blip r:embed="rId3">
            <a:extLst/>
          </a:blip>
          <a:stretch>
            <a:fillRect/>
          </a:stretch>
        </p:blipFill>
        <p:spPr>
          <a:xfrm>
            <a:off x="457200" y="2686050"/>
            <a:ext cx="4800600" cy="1771650"/>
          </a:xfrm>
          <a:prstGeom prst="rect">
            <a:avLst/>
          </a:prstGeom>
          <a:ln w="12700">
            <a:miter lim="400000"/>
          </a:ln>
        </p:spPr>
      </p:pic>
      <p:pic>
        <p:nvPicPr>
          <p:cNvPr id="336" name="image30.png" descr="lab_shure_meeker.tiff"/>
          <p:cNvPicPr>
            <a:picLocks noChangeAspect="1"/>
          </p:cNvPicPr>
          <p:nvPr/>
        </p:nvPicPr>
        <p:blipFill>
          <a:blip r:embed="rId4">
            <a:extLst/>
          </a:blip>
          <a:stretch>
            <a:fillRect/>
          </a:stretch>
        </p:blipFill>
        <p:spPr>
          <a:xfrm>
            <a:off x="5715000" y="2571750"/>
            <a:ext cx="3214689" cy="2000250"/>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0" name="Shape 340"/>
          <p:cNvSpPr/>
          <p:nvPr>
            <p:ph type="title"/>
          </p:nvPr>
        </p:nvSpPr>
        <p:spPr>
          <a:prstGeom prst="rect">
            <a:avLst/>
          </a:prstGeom>
        </p:spPr>
        <p:txBody>
          <a:bodyPr/>
          <a:lstStyle>
            <a:lvl1pPr algn="ctr"/>
          </a:lstStyle>
          <a:p>
            <a:pPr/>
            <a:r>
              <a:t>Crisis Mapping as “Model Problem” </a:t>
            </a:r>
          </a:p>
        </p:txBody>
      </p:sp>
      <p:pic>
        <p:nvPicPr>
          <p:cNvPr id="341" name="image31.png"/>
          <p:cNvPicPr>
            <a:picLocks noChangeAspect="1"/>
          </p:cNvPicPr>
          <p:nvPr/>
        </p:nvPicPr>
        <p:blipFill>
          <a:blip r:embed="rId2">
            <a:extLst/>
          </a:blip>
          <a:stretch>
            <a:fillRect/>
          </a:stretch>
        </p:blipFill>
        <p:spPr>
          <a:xfrm>
            <a:off x="4824414" y="1543050"/>
            <a:ext cx="4243388" cy="2946799"/>
          </a:xfrm>
          <a:prstGeom prst="rect">
            <a:avLst/>
          </a:prstGeom>
          <a:ln w="12700">
            <a:miter lim="400000"/>
          </a:ln>
        </p:spPr>
      </p:pic>
      <p:pic>
        <p:nvPicPr>
          <p:cNvPr id="342" name="image32.png"/>
          <p:cNvPicPr>
            <a:picLocks noChangeAspect="1"/>
          </p:cNvPicPr>
          <p:nvPr/>
        </p:nvPicPr>
        <p:blipFill>
          <a:blip r:embed="rId3">
            <a:extLst/>
          </a:blip>
          <a:stretch>
            <a:fillRect/>
          </a:stretch>
        </p:blipFill>
        <p:spPr>
          <a:xfrm>
            <a:off x="1" y="1657350"/>
            <a:ext cx="4879976" cy="2676525"/>
          </a:xfrm>
          <a:prstGeom prst="rect">
            <a:avLst/>
          </a:prstGeom>
          <a:ln w="12700">
            <a:miter lim="400000"/>
          </a:ln>
        </p:spPr>
      </p:pic>
      <p:sp>
        <p:nvSpPr>
          <p:cNvPr id="343" name="Shape 343"/>
          <p:cNvSpPr/>
          <p:nvPr/>
        </p:nvSpPr>
        <p:spPr>
          <a:xfrm>
            <a:off x="76201" y="4629150"/>
            <a:ext cx="659230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 real task, natively online, simple yet “complex”</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media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428750"/>
            <a:ext cx="9144000" cy="2743200"/>
          </a:xfrm>
          <a:prstGeom prst="rect">
            <a:avLst/>
          </a:prstGeom>
          <a:ln w="12700">
            <a:miter lim="400000"/>
          </a:ln>
        </p:spPr>
      </p:pic>
      <p:sp>
        <p:nvSpPr>
          <p:cNvPr id="346" name="Shape 346"/>
          <p:cNvSpPr/>
          <p:nvPr>
            <p:ph type="title"/>
          </p:nvPr>
        </p:nvSpPr>
        <p:spPr>
          <a:xfrm>
            <a:off x="304800" y="400050"/>
            <a:ext cx="8610600" cy="742950"/>
          </a:xfrm>
          <a:prstGeom prst="rect">
            <a:avLst/>
          </a:prstGeom>
        </p:spPr>
        <p:txBody>
          <a:bodyPr/>
          <a:lstStyle/>
          <a:p>
            <a:pPr algn="ctr" defTabSz="566927">
              <a:defRPr spc="-62" sz="2232"/>
            </a:pPr>
            <a:r>
              <a:t>Crisis Mapping in the Lab</a:t>
            </a:r>
            <a:br/>
            <a:r>
              <a:t>Mao, Mason, Suri, Watts (</a:t>
            </a:r>
            <a:r>
              <a:rPr i="1"/>
              <a:t>PLoS One,</a:t>
            </a:r>
            <a:r>
              <a:t> 2016)</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8466" fill="hold"/>
                                        <p:tgtEl>
                                          <p:spTgt spid="34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4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34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title"/>
          </p:nvPr>
        </p:nvSpPr>
        <p:spPr>
          <a:prstGeom prst="rect">
            <a:avLst/>
          </a:prstGeom>
        </p:spPr>
        <p:txBody>
          <a:bodyPr/>
          <a:lstStyle>
            <a:lvl1pPr algn="ctr"/>
          </a:lstStyle>
          <a:p>
            <a:pPr/>
            <a:r>
              <a:t>Field vs. Lab</a:t>
            </a:r>
          </a:p>
        </p:txBody>
      </p:sp>
      <p:pic>
        <p:nvPicPr>
          <p:cNvPr id="349" name="image34.png"/>
          <p:cNvPicPr>
            <a:picLocks noChangeAspect="1"/>
          </p:cNvPicPr>
          <p:nvPr/>
        </p:nvPicPr>
        <p:blipFill>
          <a:blip r:embed="rId2">
            <a:extLst/>
          </a:blip>
          <a:stretch>
            <a:fillRect/>
          </a:stretch>
        </p:blipFill>
        <p:spPr>
          <a:xfrm>
            <a:off x="577850" y="1200150"/>
            <a:ext cx="7956550" cy="2838450"/>
          </a:xfrm>
          <a:prstGeom prst="rect">
            <a:avLst/>
          </a:prstGeom>
          <a:ln w="12700">
            <a:miter lim="400000"/>
          </a:ln>
        </p:spPr>
      </p:pic>
      <p:sp>
        <p:nvSpPr>
          <p:cNvPr id="350" name="Shape 350"/>
          <p:cNvSpPr/>
          <p:nvPr/>
        </p:nvSpPr>
        <p:spPr>
          <a:xfrm>
            <a:off x="26468387" y="14141053"/>
            <a:ext cx="5889626"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SBTF, 2012</a:t>
            </a:r>
          </a:p>
        </p:txBody>
      </p:sp>
      <p:sp>
        <p:nvSpPr>
          <p:cNvPr id="351" name="Shape 351"/>
          <p:cNvSpPr/>
          <p:nvPr/>
        </p:nvSpPr>
        <p:spPr>
          <a:xfrm>
            <a:off x="30279975" y="14141053"/>
            <a:ext cx="5889625"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Team of 16 people in 1 hour</a:t>
            </a:r>
          </a:p>
        </p:txBody>
      </p:sp>
      <p:sp>
        <p:nvSpPr>
          <p:cNvPr id="352" name="Shape 352"/>
          <p:cNvSpPr/>
          <p:nvPr/>
        </p:nvSpPr>
        <p:spPr>
          <a:xfrm>
            <a:off x="609600" y="4171949"/>
            <a:ext cx="3509626"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SBTF: 18-32 volunteers</a:t>
            </a:r>
          </a:p>
          <a:p>
            <a:pPr/>
            <a:r>
              <a:t>Over 12 hours, Dec 2012</a:t>
            </a:r>
          </a:p>
        </p:txBody>
      </p:sp>
      <p:sp>
        <p:nvSpPr>
          <p:cNvPr id="353" name="Shape 353"/>
          <p:cNvSpPr/>
          <p:nvPr/>
        </p:nvSpPr>
        <p:spPr>
          <a:xfrm>
            <a:off x="26620787" y="14255353"/>
            <a:ext cx="5889626"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SBTF, 2012</a:t>
            </a:r>
          </a:p>
        </p:txBody>
      </p:sp>
      <p:sp>
        <p:nvSpPr>
          <p:cNvPr id="354" name="Shape 354"/>
          <p:cNvSpPr/>
          <p:nvPr/>
        </p:nvSpPr>
        <p:spPr>
          <a:xfrm>
            <a:off x="30432375" y="14255353"/>
            <a:ext cx="5889625"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Team of 16 people in 1 hour</a:t>
            </a:r>
          </a:p>
        </p:txBody>
      </p:sp>
      <p:sp>
        <p:nvSpPr>
          <p:cNvPr id="355" name="Shape 355"/>
          <p:cNvSpPr/>
          <p:nvPr/>
        </p:nvSpPr>
        <p:spPr>
          <a:xfrm>
            <a:off x="4800600" y="4177353"/>
            <a:ext cx="3657600"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Experiment:16 “Turkers” </a:t>
            </a:r>
          </a:p>
          <a:p>
            <a:pPr/>
            <a:r>
              <a:t>Over 1 Hour, Aug 2014</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title"/>
          </p:nvPr>
        </p:nvSpPr>
        <p:spPr>
          <a:xfrm>
            <a:off x="533400" y="171450"/>
            <a:ext cx="8458200" cy="628650"/>
          </a:xfrm>
          <a:prstGeom prst="rect">
            <a:avLst/>
          </a:prstGeom>
        </p:spPr>
        <p:txBody>
          <a:bodyPr/>
          <a:lstStyle>
            <a:lvl1pPr algn="ctr">
              <a:defRPr sz="3600"/>
            </a:lvl1pPr>
          </a:lstStyle>
          <a:p>
            <a:pPr/>
            <a:r>
              <a:t>Highly Instrumented Environment</a:t>
            </a:r>
          </a:p>
        </p:txBody>
      </p:sp>
      <p:pic>
        <p:nvPicPr>
          <p:cNvPr id="358" name="image35.png"/>
          <p:cNvPicPr>
            <a:picLocks noChangeAspect="1"/>
          </p:cNvPicPr>
          <p:nvPr/>
        </p:nvPicPr>
        <p:blipFill>
          <a:blip r:embed="rId3">
            <a:extLst/>
          </a:blip>
          <a:stretch>
            <a:fillRect/>
          </a:stretch>
        </p:blipFill>
        <p:spPr>
          <a:xfrm>
            <a:off x="12701" y="1200150"/>
            <a:ext cx="6406551" cy="2743200"/>
          </a:xfrm>
          <a:prstGeom prst="rect">
            <a:avLst/>
          </a:prstGeom>
          <a:ln w="12700">
            <a:miter lim="400000"/>
          </a:ln>
        </p:spPr>
      </p:pic>
      <p:graphicFrame>
        <p:nvGraphicFramePr>
          <p:cNvPr id="359" name="Table 359"/>
          <p:cNvGraphicFramePr/>
          <p:nvPr/>
        </p:nvGraphicFramePr>
        <p:xfrm>
          <a:off x="457201" y="4114800"/>
          <a:ext cx="3200400" cy="80010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97159"/>
                <a:gridCol w="821094"/>
                <a:gridCol w="833064"/>
                <a:gridCol w="286608"/>
                <a:gridCol w="662474"/>
              </a:tblGrid>
              <a:tr h="253802">
                <a:tc gridSpan="2">
                  <a:txBody>
                    <a:bodyPr/>
                    <a:lstStyle/>
                    <a:p>
                      <a:pPr algn="ctr">
                        <a:defRPr sz="1800">
                          <a:solidFill>
                            <a:srgbClr val="000000"/>
                          </a:solidFill>
                        </a:defRPr>
                      </a:pPr>
                      <a:r>
                        <a:rPr sz="900">
                          <a:solidFill>
                            <a:srgbClr val="FFFFFF"/>
                          </a:solidFill>
                        </a:rPr>
                        <a:t>Filter</a:t>
                      </a:r>
                    </a:p>
                  </a:txBody>
                  <a:tcPr marL="34290" marR="34290" marT="34290" marB="34290" anchor="t" anchorCtr="0" horzOverflow="overflow">
                    <a:solidFill>
                      <a:srgbClr val="D62728"/>
                    </a:solidFill>
                  </a:tcPr>
                </a:tc>
                <a:tc hMerge="1">
                  <a:tcPr/>
                </a:tc>
                <a:tc>
                  <a:txBody>
                    <a:bodyPr/>
                    <a:lstStyle/>
                    <a:p>
                      <a:pPr algn="ctr">
                        <a:defRPr sz="1800">
                          <a:solidFill>
                            <a:srgbClr val="000000"/>
                          </a:solidFill>
                        </a:defRPr>
                      </a:pPr>
                      <a:r>
                        <a:rPr sz="900">
                          <a:solidFill>
                            <a:srgbClr val="FFFFFF"/>
                          </a:solidFill>
                        </a:rPr>
                        <a:t>Check</a:t>
                      </a:r>
                    </a:p>
                  </a:txBody>
                  <a:tcPr marL="34290" marR="34290" marT="34290" marB="34290" anchor="t" anchorCtr="0" horzOverflow="overflow">
                    <a:solidFill>
                      <a:srgbClr val="9467BD"/>
                    </a:solidFill>
                  </a:tcPr>
                </a:tc>
                <a:tc gridSpan="2">
                  <a:txBody>
                    <a:bodyPr/>
                    <a:lstStyle/>
                    <a:p>
                      <a:pPr algn="ctr">
                        <a:defRPr sz="1800">
                          <a:solidFill>
                            <a:srgbClr val="000000"/>
                          </a:solidFill>
                        </a:defRPr>
                      </a:pPr>
                      <a:r>
                        <a:rPr sz="900">
                          <a:solidFill>
                            <a:srgbClr val="FFFFFF"/>
                          </a:solidFill>
                        </a:rPr>
                        <a:t>Verify</a:t>
                      </a:r>
                    </a:p>
                  </a:txBody>
                  <a:tcPr marL="34290" marR="34290" marT="34290" marB="34290" anchor="t" anchorCtr="0" horzOverflow="overflow">
                    <a:solidFill>
                      <a:srgbClr val="FE7E0D"/>
                    </a:solidFill>
                  </a:tcPr>
                </a:tc>
                <a:tc hMerge="1">
                  <a:tcPr/>
                </a:tc>
              </a:tr>
              <a:tr h="292496">
                <a:tc>
                  <a:txBody>
                    <a:bodyPr/>
                    <a:lstStyle/>
                    <a:p>
                      <a:pPr algn="ctr">
                        <a:defRPr sz="1800">
                          <a:solidFill>
                            <a:srgbClr val="000000"/>
                          </a:solidFill>
                        </a:defRPr>
                      </a:pPr>
                      <a:r>
                        <a:rPr sz="900">
                          <a:solidFill>
                            <a:srgbClr val="FFFFFF"/>
                          </a:solidFill>
                        </a:rPr>
                        <a:t>Edit</a:t>
                      </a:r>
                    </a:p>
                  </a:txBody>
                  <a:tcPr marL="34290" marR="34290" marT="34290" marB="34290" anchor="t" anchorCtr="0" horzOverflow="overflow">
                    <a:solidFill>
                      <a:srgbClr val="1D76B4"/>
                    </a:solidFill>
                  </a:tcPr>
                </a:tc>
                <a:tc>
                  <a:txBody>
                    <a:bodyPr/>
                    <a:lstStyle/>
                    <a:p>
                      <a:pPr algn="ctr">
                        <a:defRPr sz="1800">
                          <a:solidFill>
                            <a:srgbClr val="000000"/>
                          </a:solidFill>
                        </a:defRPr>
                      </a:pPr>
                      <a:r>
                        <a:rPr sz="900">
                          <a:solidFill>
                            <a:srgbClr val="FFFFFF"/>
                          </a:solidFill>
                        </a:rPr>
                        <a:t>Classify</a:t>
                      </a:r>
                    </a:p>
                  </a:txBody>
                  <a:tcPr marL="34290" marR="34290" marT="34290" marB="34290" anchor="t" anchorCtr="0" horzOverflow="overflow">
                    <a:solidFill>
                      <a:srgbClr val="BBBC21"/>
                    </a:solidFill>
                  </a:tcPr>
                </a:tc>
                <a:tc gridSpan="2">
                  <a:txBody>
                    <a:bodyPr/>
                    <a:lstStyle/>
                    <a:p>
                      <a:pPr algn="ctr">
                        <a:defRPr sz="1800">
                          <a:solidFill>
                            <a:srgbClr val="000000"/>
                          </a:solidFill>
                        </a:defRPr>
                      </a:pPr>
                      <a:r>
                        <a:rPr sz="900">
                          <a:solidFill>
                            <a:srgbClr val="FFFFFF"/>
                          </a:solidFill>
                        </a:rPr>
                        <a:t>Geolocate</a:t>
                      </a:r>
                    </a:p>
                  </a:txBody>
                  <a:tcPr marL="34290" marR="34290" marT="34290" marB="34290" anchor="t" anchorCtr="0" horzOverflow="overflow">
                    <a:solidFill>
                      <a:srgbClr val="15BCCE"/>
                    </a:solidFill>
                  </a:tcPr>
                </a:tc>
                <a:tc hMerge="1">
                  <a:tcPr/>
                </a:tc>
                <a:tc>
                  <a:txBody>
                    <a:bodyPr/>
                    <a:lstStyle/>
                    <a:p>
                      <a:pPr algn="ctr">
                        <a:defRPr sz="1800">
                          <a:solidFill>
                            <a:srgbClr val="000000"/>
                          </a:solidFill>
                        </a:defRPr>
                      </a:pPr>
                      <a:r>
                        <a:rPr sz="900">
                          <a:solidFill>
                            <a:srgbClr val="FFFFFF"/>
                          </a:solidFill>
                        </a:rPr>
                        <a:t>Save</a:t>
                      </a:r>
                    </a:p>
                  </a:txBody>
                  <a:tcPr marL="34290" marR="34290" marT="34290" marB="34290" anchor="t" anchorCtr="0" horzOverflow="overflow">
                    <a:solidFill>
                      <a:srgbClr val="35A235"/>
                    </a:solidFill>
                  </a:tcPr>
                </a:tc>
              </a:tr>
              <a:tr h="253802">
                <a:tc gridSpan="2">
                  <a:txBody>
                    <a:bodyPr/>
                    <a:lstStyle/>
                    <a:p>
                      <a:pPr algn="ctr">
                        <a:defRPr sz="1800">
                          <a:solidFill>
                            <a:srgbClr val="000000"/>
                          </a:solidFill>
                        </a:defRPr>
                      </a:pPr>
                      <a:r>
                        <a:rPr sz="900">
                          <a:solidFill>
                            <a:srgbClr val="FFFFFF"/>
                          </a:solidFill>
                        </a:rPr>
                        <a:t>Chat</a:t>
                      </a:r>
                    </a:p>
                  </a:txBody>
                  <a:tcPr marL="34290" marR="34290" marT="34290" marB="34290" anchor="t" anchorCtr="0" horzOverflow="overflow">
                    <a:solidFill>
                      <a:srgbClr val="E377C2"/>
                    </a:solidFill>
                  </a:tcPr>
                </a:tc>
                <a:tc hMerge="1">
                  <a:tcPr/>
                </a:tc>
                <a:tc gridSpan="3">
                  <a:txBody>
                    <a:bodyPr/>
                    <a:lstStyle/>
                    <a:p>
                      <a:pPr algn="ctr">
                        <a:defRPr sz="1800">
                          <a:solidFill>
                            <a:srgbClr val="000000"/>
                          </a:solidFill>
                        </a:defRPr>
                      </a:pPr>
                      <a:r>
                        <a:rPr sz="900">
                          <a:solidFill>
                            <a:srgbClr val="292934"/>
                          </a:solidFill>
                        </a:rPr>
                        <a:t>Directed Chat</a:t>
                      </a:r>
                    </a:p>
                  </a:txBody>
                  <a:tcPr marL="34290" marR="34290" marT="34290" marB="34290" anchor="t" anchorCtr="0" horzOverflow="overflow">
                    <a:solidFill>
                      <a:srgbClr val="E377C2"/>
                    </a:solidFill>
                  </a:tcPr>
                </a:tc>
                <a:tc hMerge="1">
                  <a:tcPr/>
                </a:tc>
                <a:tc hMerge="1">
                  <a:tcPr/>
                </a:tc>
              </a:tr>
            </a:tbl>
          </a:graphicData>
        </a:graphic>
      </p:graphicFrame>
      <p:pic>
        <p:nvPicPr>
          <p:cNvPr id="360" name="image36.png"/>
          <p:cNvPicPr>
            <a:picLocks noChangeAspect="1"/>
          </p:cNvPicPr>
          <p:nvPr/>
        </p:nvPicPr>
        <p:blipFill>
          <a:blip r:embed="rId4">
            <a:extLst/>
          </a:blip>
          <a:stretch>
            <a:fillRect/>
          </a:stretch>
        </p:blipFill>
        <p:spPr>
          <a:xfrm>
            <a:off x="6781800" y="914400"/>
            <a:ext cx="1809626" cy="1428751"/>
          </a:xfrm>
          <a:prstGeom prst="rect">
            <a:avLst/>
          </a:prstGeom>
          <a:ln w="12700">
            <a:miter lim="400000"/>
          </a:ln>
        </p:spPr>
      </p:pic>
      <p:pic>
        <p:nvPicPr>
          <p:cNvPr id="361" name="image37.png"/>
          <p:cNvPicPr>
            <a:picLocks noChangeAspect="1"/>
          </p:cNvPicPr>
          <p:nvPr/>
        </p:nvPicPr>
        <p:blipFill>
          <a:blip r:embed="rId5">
            <a:extLst/>
          </a:blip>
          <a:stretch>
            <a:fillRect/>
          </a:stretch>
        </p:blipFill>
        <p:spPr>
          <a:xfrm>
            <a:off x="6629400" y="2743200"/>
            <a:ext cx="2286000" cy="1808227"/>
          </a:xfrm>
          <a:prstGeom prst="rect">
            <a:avLst/>
          </a:prstGeom>
          <a:ln w="12700">
            <a:miter lim="400000"/>
          </a:ln>
        </p:spPr>
      </p:pic>
      <p:sp>
        <p:nvSpPr>
          <p:cNvPr id="362" name="Shape 362"/>
          <p:cNvSpPr/>
          <p:nvPr/>
        </p:nvSpPr>
        <p:spPr>
          <a:xfrm>
            <a:off x="6781800" y="2343149"/>
            <a:ext cx="173046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Division of labor</a:t>
            </a:r>
          </a:p>
        </p:txBody>
      </p:sp>
      <p:sp>
        <p:nvSpPr>
          <p:cNvPr id="363" name="Shape 363"/>
          <p:cNvSpPr/>
          <p:nvPr/>
        </p:nvSpPr>
        <p:spPr>
          <a:xfrm>
            <a:off x="4883096" y="4466451"/>
            <a:ext cx="2556233"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Communication network</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7" name="Shape 367"/>
          <p:cNvSpPr/>
          <p:nvPr>
            <p:ph type="title"/>
          </p:nvPr>
        </p:nvSpPr>
        <p:spPr>
          <a:prstGeom prst="rect">
            <a:avLst/>
          </a:prstGeom>
        </p:spPr>
        <p:txBody>
          <a:bodyPr/>
          <a:lstStyle/>
          <a:p>
            <a:pPr/>
            <a:r>
              <a:t>Experiment setup</a:t>
            </a:r>
          </a:p>
        </p:txBody>
      </p:sp>
      <p:graphicFrame>
        <p:nvGraphicFramePr>
          <p:cNvPr id="368" name="Table 368"/>
          <p:cNvGraphicFramePr/>
          <p:nvPr/>
        </p:nvGraphicFramePr>
        <p:xfrm>
          <a:off x="4824412" y="1369219"/>
          <a:ext cx="3557590" cy="2632710"/>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185863"/>
                <a:gridCol w="1185863"/>
                <a:gridCol w="1185863"/>
              </a:tblGrid>
              <a:tr h="685800">
                <a:tc>
                  <a:txBody>
                    <a:bodyPr/>
                    <a:lstStyle/>
                    <a:p>
                      <a:pPr>
                        <a:defRPr b="0" sz="1800">
                          <a:solidFill>
                            <a:srgbClr val="000000"/>
                          </a:solidFill>
                        </a:defRPr>
                      </a:pPr>
                      <a:r>
                        <a:rPr b="1" sz="1400">
                          <a:solidFill>
                            <a:srgbClr val="FFFFFF"/>
                          </a:solidFill>
                        </a:rPr>
                        <a:t>Group Size</a:t>
                      </a:r>
                    </a:p>
                  </a:txBody>
                  <a:tcPr marL="34290" marR="34290" marT="34290" marB="34290" anchor="t" anchorCtr="0" horzOverflow="overflow"/>
                </a:tc>
                <a:tc>
                  <a:txBody>
                    <a:bodyPr/>
                    <a:lstStyle/>
                    <a:p>
                      <a:pPr>
                        <a:defRPr b="0" sz="1800">
                          <a:solidFill>
                            <a:srgbClr val="000000"/>
                          </a:solidFill>
                        </a:defRPr>
                      </a:pPr>
                      <a:r>
                        <a:rPr b="1" sz="1400">
                          <a:solidFill>
                            <a:srgbClr val="FFFFFF"/>
                          </a:solidFill>
                        </a:rPr>
                        <a:t># Groups</a:t>
                      </a:r>
                    </a:p>
                  </a:txBody>
                  <a:tcPr marL="34290" marR="34290" marT="34290" marB="34290" anchor="t" anchorCtr="0" horzOverflow="overflow"/>
                </a:tc>
                <a:tc>
                  <a:txBody>
                    <a:bodyPr/>
                    <a:lstStyle/>
                    <a:p>
                      <a:pPr>
                        <a:defRPr b="0" sz="1800">
                          <a:solidFill>
                            <a:srgbClr val="000000"/>
                          </a:solidFill>
                        </a:defRPr>
                      </a:pPr>
                      <a:r>
                        <a:rPr b="1" sz="1400">
                          <a:solidFill>
                            <a:srgbClr val="FFFFFF"/>
                          </a:solidFill>
                        </a:rPr>
                        <a:t># Individuals</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1</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18</a:t>
                      </a:r>
                    </a:p>
                  </a:txBody>
                  <a:tcPr marL="34290" marR="34290" marT="34290" marB="34290" anchor="t" anchorCtr="0" horzOverflow="overflow"/>
                </a:tc>
                <a:tc>
                  <a:txBody>
                    <a:bodyPr/>
                    <a:lstStyle/>
                    <a:p>
                      <a:pPr>
                        <a:defRPr sz="1800">
                          <a:solidFill>
                            <a:srgbClr val="000000"/>
                          </a:solidFill>
                        </a:defRPr>
                      </a:pPr>
                      <a:r>
                        <a:rPr sz="1400">
                          <a:solidFill>
                            <a:srgbClr val="292934"/>
                          </a:solidFill>
                        </a:rPr>
                        <a:t>21</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2</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11</a:t>
                      </a:r>
                    </a:p>
                  </a:txBody>
                  <a:tcPr marL="34290" marR="34290" marT="34290" marB="34290" anchor="t" anchorCtr="0" horzOverflow="overflow"/>
                </a:tc>
                <a:tc>
                  <a:txBody>
                    <a:bodyPr/>
                    <a:lstStyle/>
                    <a:p>
                      <a:pPr>
                        <a:defRPr sz="1800">
                          <a:solidFill>
                            <a:srgbClr val="000000"/>
                          </a:solidFill>
                        </a:defRPr>
                      </a:pPr>
                      <a:r>
                        <a:rPr sz="1400">
                          <a:solidFill>
                            <a:srgbClr val="292934"/>
                          </a:solidFill>
                        </a:rPr>
                        <a:t>22</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4</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6</a:t>
                      </a:r>
                    </a:p>
                  </a:txBody>
                  <a:tcPr marL="34290" marR="34290" marT="34290" marB="34290" anchor="t" anchorCtr="0" horzOverflow="overflow"/>
                </a:tc>
                <a:tc>
                  <a:txBody>
                    <a:bodyPr/>
                    <a:lstStyle/>
                    <a:p>
                      <a:pPr>
                        <a:defRPr sz="1800">
                          <a:solidFill>
                            <a:srgbClr val="000000"/>
                          </a:solidFill>
                        </a:defRPr>
                      </a:pPr>
                      <a:r>
                        <a:rPr sz="1400">
                          <a:solidFill>
                            <a:srgbClr val="292934"/>
                          </a:solidFill>
                        </a:rPr>
                        <a:t>24</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8</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4</a:t>
                      </a:r>
                    </a:p>
                  </a:txBody>
                  <a:tcPr marL="34290" marR="34290" marT="34290" marB="34290" anchor="t" anchorCtr="0" horzOverflow="overflow"/>
                </a:tc>
                <a:tc>
                  <a:txBody>
                    <a:bodyPr/>
                    <a:lstStyle/>
                    <a:p>
                      <a:pPr>
                        <a:defRPr sz="1800">
                          <a:solidFill>
                            <a:srgbClr val="000000"/>
                          </a:solidFill>
                        </a:defRPr>
                      </a:pPr>
                      <a:r>
                        <a:rPr sz="1400">
                          <a:solidFill>
                            <a:srgbClr val="292934"/>
                          </a:solidFill>
                        </a:rPr>
                        <a:t>31</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16</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4</a:t>
                      </a:r>
                    </a:p>
                  </a:txBody>
                  <a:tcPr marL="34290" marR="34290" marT="34290" marB="34290" anchor="t" anchorCtr="0" horzOverflow="overflow"/>
                </a:tc>
                <a:tc>
                  <a:txBody>
                    <a:bodyPr/>
                    <a:lstStyle/>
                    <a:p>
                      <a:pPr>
                        <a:defRPr sz="1800">
                          <a:solidFill>
                            <a:srgbClr val="000000"/>
                          </a:solidFill>
                        </a:defRPr>
                      </a:pPr>
                      <a:r>
                        <a:rPr sz="1400">
                          <a:solidFill>
                            <a:srgbClr val="292934"/>
                          </a:solidFill>
                        </a:rPr>
                        <a:t>59</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32</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4</a:t>
                      </a:r>
                    </a:p>
                  </a:txBody>
                  <a:tcPr marL="34290" marR="34290" marT="34290" marB="34290" anchor="t" anchorCtr="0" horzOverflow="overflow"/>
                </a:tc>
                <a:tc>
                  <a:txBody>
                    <a:bodyPr/>
                    <a:lstStyle/>
                    <a:p>
                      <a:pPr>
                        <a:defRPr sz="1800">
                          <a:solidFill>
                            <a:srgbClr val="000000"/>
                          </a:solidFill>
                        </a:defRPr>
                      </a:pPr>
                      <a:r>
                        <a:rPr sz="1400">
                          <a:solidFill>
                            <a:srgbClr val="292934"/>
                          </a:solidFill>
                        </a:rPr>
                        <a:t>123</a:t>
                      </a:r>
                    </a:p>
                  </a:txBody>
                  <a:tcPr marL="34290" marR="34290" marT="34290" marB="34290" anchor="t" anchorCtr="0" horzOverflow="overflow"/>
                </a:tc>
              </a:tr>
              <a:tr h="278130">
                <a:tc>
                  <a:txBody>
                    <a:bodyPr/>
                    <a:lstStyle/>
                    <a:p>
                      <a:pPr>
                        <a:defRPr sz="1800">
                          <a:solidFill>
                            <a:srgbClr val="000000"/>
                          </a:solidFill>
                        </a:defRPr>
                      </a:pPr>
                      <a:r>
                        <a:rPr sz="1400">
                          <a:solidFill>
                            <a:srgbClr val="292934"/>
                          </a:solidFill>
                        </a:rPr>
                        <a:t>Total</a:t>
                      </a:r>
                    </a:p>
                  </a:txBody>
                  <a:tcPr marL="34290" marR="34290" marT="34290" marB="34290" anchor="t" anchorCtr="0" horzOverflow="overflow"/>
                </a:tc>
                <a:tc>
                  <a:txBody>
                    <a:bodyPr/>
                    <a:lstStyle/>
                    <a:p>
                      <a:pPr>
                        <a:defRPr sz="1800">
                          <a:solidFill>
                            <a:srgbClr val="000000"/>
                          </a:solidFill>
                        </a:defRPr>
                      </a:pPr>
                      <a:r>
                        <a:rPr b="1" sz="1400">
                          <a:solidFill>
                            <a:srgbClr val="292934"/>
                          </a:solidFill>
                        </a:rPr>
                        <a:t>47</a:t>
                      </a:r>
                    </a:p>
                  </a:txBody>
                  <a:tcPr marL="34290" marR="34290" marT="34290" marB="34290" anchor="t" anchorCtr="0" horzOverflow="overflow"/>
                </a:tc>
                <a:tc>
                  <a:txBody>
                    <a:bodyPr/>
                    <a:lstStyle/>
                    <a:p>
                      <a:pPr>
                        <a:defRPr sz="1800">
                          <a:solidFill>
                            <a:srgbClr val="000000"/>
                          </a:solidFill>
                        </a:defRPr>
                      </a:pPr>
                      <a:r>
                        <a:rPr sz="1400">
                          <a:solidFill>
                            <a:srgbClr val="292934"/>
                          </a:solidFill>
                        </a:rPr>
                        <a:t>280</a:t>
                      </a:r>
                    </a:p>
                  </a:txBody>
                  <a:tcPr marL="34290" marR="34290" marT="34290" marB="34290" anchor="t" anchorCtr="0" horzOverflow="overflow"/>
                </a:tc>
              </a:tr>
            </a:tbl>
          </a:graphicData>
        </a:graphic>
      </p:graphicFrame>
      <p:sp>
        <p:nvSpPr>
          <p:cNvPr id="369" name="Shape 369"/>
          <p:cNvSpPr/>
          <p:nvPr>
            <p:ph type="sldNum" sz="quarter" idx="4294967295"/>
          </p:nvPr>
        </p:nvSpPr>
        <p:spPr>
          <a:xfrm>
            <a:off x="7620000" y="-6894"/>
            <a:ext cx="301908"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0" name="Shape 370"/>
          <p:cNvSpPr/>
          <p:nvPr>
            <p:ph type="body" sz="half" idx="1"/>
          </p:nvPr>
        </p:nvSpPr>
        <p:spPr>
          <a:xfrm>
            <a:off x="457200" y="1255013"/>
            <a:ext cx="4038600" cy="3538730"/>
          </a:xfrm>
          <a:prstGeom prst="rect">
            <a:avLst/>
          </a:prstGeom>
        </p:spPr>
        <p:txBody>
          <a:bodyPr/>
          <a:lstStyle/>
          <a:p>
            <a:pPr marL="182562" indent="-182562">
              <a:spcBef>
                <a:spcPts val="400"/>
              </a:spcBef>
              <a:defRPr sz="2000"/>
            </a:pPr>
            <a:r>
              <a:t>Users trained on the task with an interactive tutorial</a:t>
            </a:r>
          </a:p>
          <a:p>
            <a:pPr marL="182562" indent="-182562">
              <a:spcBef>
                <a:spcPts val="400"/>
              </a:spcBef>
              <a:defRPr sz="2000"/>
            </a:pPr>
            <a:r>
              <a:t>Experiment sessions with randomized assignment to groups of different sizes</a:t>
            </a:r>
          </a:p>
          <a:p>
            <a:pPr marL="182562" indent="-182562">
              <a:spcBef>
                <a:spcPts val="400"/>
              </a:spcBef>
              <a:defRPr sz="2000"/>
            </a:pPr>
            <a:r>
              <a:t>Each group allowed 1 hour to work together</a:t>
            </a:r>
          </a:p>
          <a:p>
            <a:pPr marL="182562" indent="-182562">
              <a:spcBef>
                <a:spcPts val="400"/>
              </a:spcBef>
              <a:defRPr sz="2000"/>
            </a:pPr>
            <a:r>
              <a:t>Payment based on individual effort and group performance</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prstGeom prst="rect">
            <a:avLst/>
          </a:prstGeom>
        </p:spPr>
        <p:txBody>
          <a:bodyPr/>
          <a:lstStyle/>
          <a:p>
            <a:pPr/>
            <a:r>
              <a:t>Quantifying team performance</a:t>
            </a:r>
          </a:p>
        </p:txBody>
      </p:sp>
      <p:sp>
        <p:nvSpPr>
          <p:cNvPr id="375" name="Shape 375"/>
          <p:cNvSpPr/>
          <p:nvPr>
            <p:ph type="body" idx="1"/>
          </p:nvPr>
        </p:nvSpPr>
        <p:spPr>
          <a:prstGeom prst="rect">
            <a:avLst/>
          </a:prstGeom>
        </p:spPr>
        <p:txBody>
          <a:bodyPr/>
          <a:lstStyle/>
          <a:p>
            <a:pPr>
              <a:defRPr b="1"/>
            </a:pPr>
            <a:r>
              <a:t>Construct “gold standard” map</a:t>
            </a:r>
          </a:p>
          <a:p>
            <a:pPr lvl="1" marL="457200" indent="-182562">
              <a:spcBef>
                <a:spcPts val="400"/>
              </a:spcBef>
              <a:defRPr sz="2000"/>
            </a:pPr>
            <a:r>
              <a:t>Combine maps from all groups</a:t>
            </a:r>
          </a:p>
          <a:p>
            <a:pPr lvl="1" marL="457200" indent="-182562">
              <a:spcBef>
                <a:spcPts val="400"/>
              </a:spcBef>
              <a:defRPr sz="2000"/>
            </a:pPr>
            <a:r>
              <a:t>De-duplicate event reports and hand check for validity</a:t>
            </a:r>
          </a:p>
          <a:p>
            <a:pPr>
              <a:defRPr b="1"/>
            </a:pPr>
            <a:r>
              <a:t>Measure group accuracy versus gold standard</a:t>
            </a:r>
          </a:p>
          <a:p>
            <a:pPr lvl="1" marL="457200" indent="-182562">
              <a:spcBef>
                <a:spcPts val="400"/>
              </a:spcBef>
              <a:defRPr sz="2000"/>
            </a:pPr>
            <a:r>
              <a:t>Precision (P[event reported by group is in GS])</a:t>
            </a:r>
          </a:p>
          <a:p>
            <a:pPr lvl="1" marL="457200" indent="-182562">
              <a:spcBef>
                <a:spcPts val="400"/>
              </a:spcBef>
              <a:defRPr sz="2000"/>
            </a:pPr>
            <a:r>
              <a:t>Recall (P[event in GS is reported by group])</a:t>
            </a:r>
          </a:p>
          <a:p>
            <a:pPr lvl="1" marL="457200" indent="-182562">
              <a:spcBef>
                <a:spcPts val="400"/>
              </a:spcBef>
              <a:defRPr sz="2000"/>
            </a:pPr>
            <a:r>
              <a:t>F</a:t>
            </a:r>
            <a:r>
              <a:rPr baseline="-25000"/>
              <a:t>1</a:t>
            </a:r>
            <a:r>
              <a:t> score ( 2×P×R/(P+R) ) </a:t>
            </a:r>
          </a:p>
          <a:p>
            <a:pPr/>
            <a:r>
              <a:t>Since both false positives (incorrect reports) and false negatives (overlooked reports) matter, </a:t>
            </a:r>
            <a:r>
              <a:rPr b="1"/>
              <a:t>focus on F1 score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75">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375">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3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75">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375">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375">
                                            <p:txEl>
                                              <p:pRg st="5" end="5"/>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37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375">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75"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title"/>
          </p:nvPr>
        </p:nvSpPr>
        <p:spPr>
          <a:prstGeom prst="rect">
            <a:avLst/>
          </a:prstGeom>
        </p:spPr>
        <p:txBody>
          <a:bodyPr/>
          <a:lstStyle>
            <a:lvl1pPr algn="ctr"/>
          </a:lstStyle>
          <a:p>
            <a:pPr/>
            <a:r>
              <a:t>Group Size and Performance</a:t>
            </a:r>
          </a:p>
        </p:txBody>
      </p:sp>
      <p:pic>
        <p:nvPicPr>
          <p:cNvPr id="380" name="image38.png"/>
          <p:cNvPicPr>
            <a:picLocks noChangeAspect="1"/>
          </p:cNvPicPr>
          <p:nvPr/>
        </p:nvPicPr>
        <p:blipFill>
          <a:blip r:embed="rId2">
            <a:extLst/>
          </a:blip>
          <a:stretch>
            <a:fillRect/>
          </a:stretch>
        </p:blipFill>
        <p:spPr>
          <a:xfrm>
            <a:off x="31510287" y="11464528"/>
            <a:ext cx="3429001" cy="2601516"/>
          </a:xfrm>
          <a:prstGeom prst="rect">
            <a:avLst/>
          </a:prstGeom>
          <a:ln w="12700">
            <a:miter lim="400000"/>
          </a:ln>
        </p:spPr>
      </p:pic>
      <p:pic>
        <p:nvPicPr>
          <p:cNvPr id="381" name="image39.png"/>
          <p:cNvPicPr>
            <a:picLocks noChangeAspect="1"/>
          </p:cNvPicPr>
          <p:nvPr/>
        </p:nvPicPr>
        <p:blipFill>
          <a:blip r:embed="rId3">
            <a:extLst/>
          </a:blip>
          <a:stretch>
            <a:fillRect/>
          </a:stretch>
        </p:blipFill>
        <p:spPr>
          <a:xfrm>
            <a:off x="27643137" y="11464528"/>
            <a:ext cx="3540126" cy="2601516"/>
          </a:xfrm>
          <a:prstGeom prst="rect">
            <a:avLst/>
          </a:prstGeom>
          <a:ln w="12700">
            <a:miter lim="400000"/>
          </a:ln>
        </p:spPr>
      </p:pic>
      <p:pic>
        <p:nvPicPr>
          <p:cNvPr id="382" name="image38.png"/>
          <p:cNvPicPr>
            <a:picLocks noChangeAspect="1"/>
          </p:cNvPicPr>
          <p:nvPr/>
        </p:nvPicPr>
        <p:blipFill>
          <a:blip r:embed="rId2">
            <a:extLst/>
          </a:blip>
          <a:stretch>
            <a:fillRect/>
          </a:stretch>
        </p:blipFill>
        <p:spPr>
          <a:xfrm>
            <a:off x="31662687" y="11578828"/>
            <a:ext cx="3429001" cy="2601516"/>
          </a:xfrm>
          <a:prstGeom prst="rect">
            <a:avLst/>
          </a:prstGeom>
          <a:ln w="12700">
            <a:miter lim="400000"/>
          </a:ln>
        </p:spPr>
      </p:pic>
      <p:pic>
        <p:nvPicPr>
          <p:cNvPr id="383" name="image39.png"/>
          <p:cNvPicPr>
            <a:picLocks noChangeAspect="1"/>
          </p:cNvPicPr>
          <p:nvPr/>
        </p:nvPicPr>
        <p:blipFill>
          <a:blip r:embed="rId3">
            <a:extLst/>
          </a:blip>
          <a:stretch>
            <a:fillRect/>
          </a:stretch>
        </p:blipFill>
        <p:spPr>
          <a:xfrm>
            <a:off x="27795537" y="11578828"/>
            <a:ext cx="3540126" cy="2601516"/>
          </a:xfrm>
          <a:prstGeom prst="rect">
            <a:avLst/>
          </a:prstGeom>
          <a:ln w="12700">
            <a:miter lim="400000"/>
          </a:ln>
        </p:spPr>
      </p:pic>
      <p:pic>
        <p:nvPicPr>
          <p:cNvPr id="384" name="image38.png"/>
          <p:cNvPicPr>
            <a:picLocks noChangeAspect="1"/>
          </p:cNvPicPr>
          <p:nvPr/>
        </p:nvPicPr>
        <p:blipFill>
          <a:blip r:embed="rId2">
            <a:extLst/>
          </a:blip>
          <a:stretch>
            <a:fillRect/>
          </a:stretch>
        </p:blipFill>
        <p:spPr>
          <a:xfrm>
            <a:off x="31815087" y="11693128"/>
            <a:ext cx="3429001" cy="2601516"/>
          </a:xfrm>
          <a:prstGeom prst="rect">
            <a:avLst/>
          </a:prstGeom>
          <a:ln w="12700">
            <a:miter lim="400000"/>
          </a:ln>
        </p:spPr>
      </p:pic>
      <p:pic>
        <p:nvPicPr>
          <p:cNvPr id="385" name="image39.png"/>
          <p:cNvPicPr>
            <a:picLocks noChangeAspect="1"/>
          </p:cNvPicPr>
          <p:nvPr/>
        </p:nvPicPr>
        <p:blipFill>
          <a:blip r:embed="rId3">
            <a:extLst/>
          </a:blip>
          <a:stretch>
            <a:fillRect/>
          </a:stretch>
        </p:blipFill>
        <p:spPr>
          <a:xfrm>
            <a:off x="27947937" y="11693128"/>
            <a:ext cx="3540126" cy="2601516"/>
          </a:xfrm>
          <a:prstGeom prst="rect">
            <a:avLst/>
          </a:prstGeom>
          <a:ln w="12700">
            <a:miter lim="400000"/>
          </a:ln>
        </p:spPr>
      </p:pic>
      <p:pic>
        <p:nvPicPr>
          <p:cNvPr id="386" name="image40.png"/>
          <p:cNvPicPr>
            <a:picLocks noChangeAspect="1"/>
          </p:cNvPicPr>
          <p:nvPr/>
        </p:nvPicPr>
        <p:blipFill>
          <a:blip r:embed="rId4">
            <a:extLst/>
          </a:blip>
          <a:stretch>
            <a:fillRect/>
          </a:stretch>
        </p:blipFill>
        <p:spPr>
          <a:xfrm>
            <a:off x="25271412" y="14541104"/>
            <a:ext cx="4779963" cy="2834879"/>
          </a:xfrm>
          <a:prstGeom prst="rect">
            <a:avLst/>
          </a:prstGeom>
          <a:ln w="12700">
            <a:miter lim="400000"/>
          </a:ln>
        </p:spPr>
      </p:pic>
      <p:pic>
        <p:nvPicPr>
          <p:cNvPr id="387" name="image41.png"/>
          <p:cNvPicPr>
            <a:picLocks noChangeAspect="1"/>
          </p:cNvPicPr>
          <p:nvPr/>
        </p:nvPicPr>
        <p:blipFill>
          <a:blip r:embed="rId5">
            <a:extLst/>
          </a:blip>
          <a:stretch>
            <a:fillRect/>
          </a:stretch>
        </p:blipFill>
        <p:spPr>
          <a:xfrm>
            <a:off x="25023764" y="17797462"/>
            <a:ext cx="4814888" cy="2119314"/>
          </a:xfrm>
          <a:prstGeom prst="rect">
            <a:avLst/>
          </a:prstGeom>
          <a:ln w="12700">
            <a:miter lim="400000"/>
          </a:ln>
        </p:spPr>
      </p:pic>
      <p:pic>
        <p:nvPicPr>
          <p:cNvPr id="388" name="image42.png"/>
          <p:cNvPicPr>
            <a:picLocks noChangeAspect="1"/>
          </p:cNvPicPr>
          <p:nvPr/>
        </p:nvPicPr>
        <p:blipFill>
          <a:blip r:embed="rId6">
            <a:extLst/>
          </a:blip>
          <a:stretch>
            <a:fillRect/>
          </a:stretch>
        </p:blipFill>
        <p:spPr>
          <a:xfrm>
            <a:off x="32502475" y="14800659"/>
            <a:ext cx="1123950" cy="1157289"/>
          </a:xfrm>
          <a:prstGeom prst="rect">
            <a:avLst/>
          </a:prstGeom>
          <a:ln w="12700">
            <a:miter lim="400000"/>
          </a:ln>
        </p:spPr>
      </p:pic>
      <p:sp>
        <p:nvSpPr>
          <p:cNvPr id="389" name="Shape 389"/>
          <p:cNvSpPr/>
          <p:nvPr/>
        </p:nvSpPr>
        <p:spPr>
          <a:xfrm>
            <a:off x="29937075" y="14855428"/>
            <a:ext cx="2546350" cy="11482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Average performance vs. group size</a:t>
            </a:r>
          </a:p>
        </p:txBody>
      </p:sp>
      <p:sp>
        <p:nvSpPr>
          <p:cNvPr id="390" name="Shape 390"/>
          <p:cNvSpPr/>
          <p:nvPr/>
        </p:nvSpPr>
        <p:spPr>
          <a:xfrm>
            <a:off x="31249937" y="16165115"/>
            <a:ext cx="3382963" cy="792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Average performance vs. person-time</a:t>
            </a:r>
          </a:p>
        </p:txBody>
      </p:sp>
      <p:pic>
        <p:nvPicPr>
          <p:cNvPr id="391" name="image43.png"/>
          <p:cNvPicPr>
            <a:picLocks noChangeAspect="1"/>
          </p:cNvPicPr>
          <p:nvPr/>
        </p:nvPicPr>
        <p:blipFill>
          <a:blip r:embed="rId7">
            <a:extLst/>
          </a:blip>
          <a:stretch>
            <a:fillRect/>
          </a:stretch>
        </p:blipFill>
        <p:spPr>
          <a:xfrm>
            <a:off x="30254575" y="16789004"/>
            <a:ext cx="4905375" cy="3187304"/>
          </a:xfrm>
          <a:prstGeom prst="rect">
            <a:avLst/>
          </a:prstGeom>
          <a:ln w="12700">
            <a:miter lim="400000"/>
          </a:ln>
        </p:spPr>
      </p:pic>
      <p:pic>
        <p:nvPicPr>
          <p:cNvPr id="392" name="image40.png"/>
          <p:cNvPicPr>
            <a:picLocks noChangeAspect="1"/>
          </p:cNvPicPr>
          <p:nvPr/>
        </p:nvPicPr>
        <p:blipFill>
          <a:blip r:embed="rId4">
            <a:extLst/>
          </a:blip>
          <a:stretch>
            <a:fillRect/>
          </a:stretch>
        </p:blipFill>
        <p:spPr>
          <a:xfrm>
            <a:off x="25423812" y="14655404"/>
            <a:ext cx="4779963" cy="2834879"/>
          </a:xfrm>
          <a:prstGeom prst="rect">
            <a:avLst/>
          </a:prstGeom>
          <a:ln w="12700">
            <a:miter lim="400000"/>
          </a:ln>
        </p:spPr>
      </p:pic>
      <p:pic>
        <p:nvPicPr>
          <p:cNvPr id="393" name="image41.png"/>
          <p:cNvPicPr>
            <a:picLocks noChangeAspect="1"/>
          </p:cNvPicPr>
          <p:nvPr/>
        </p:nvPicPr>
        <p:blipFill>
          <a:blip r:embed="rId5">
            <a:extLst/>
          </a:blip>
          <a:stretch>
            <a:fillRect/>
          </a:stretch>
        </p:blipFill>
        <p:spPr>
          <a:xfrm>
            <a:off x="25176164" y="17911762"/>
            <a:ext cx="4814888" cy="2119314"/>
          </a:xfrm>
          <a:prstGeom prst="rect">
            <a:avLst/>
          </a:prstGeom>
          <a:ln w="12700">
            <a:miter lim="400000"/>
          </a:ln>
        </p:spPr>
      </p:pic>
      <p:pic>
        <p:nvPicPr>
          <p:cNvPr id="394" name="image42.png"/>
          <p:cNvPicPr>
            <a:picLocks noChangeAspect="1"/>
          </p:cNvPicPr>
          <p:nvPr/>
        </p:nvPicPr>
        <p:blipFill>
          <a:blip r:embed="rId6">
            <a:extLst/>
          </a:blip>
          <a:stretch>
            <a:fillRect/>
          </a:stretch>
        </p:blipFill>
        <p:spPr>
          <a:xfrm>
            <a:off x="32654875" y="14914959"/>
            <a:ext cx="1123950" cy="1157289"/>
          </a:xfrm>
          <a:prstGeom prst="rect">
            <a:avLst/>
          </a:prstGeom>
          <a:ln w="12700">
            <a:miter lim="400000"/>
          </a:ln>
        </p:spPr>
      </p:pic>
      <p:sp>
        <p:nvSpPr>
          <p:cNvPr id="395" name="Shape 395"/>
          <p:cNvSpPr/>
          <p:nvPr/>
        </p:nvSpPr>
        <p:spPr>
          <a:xfrm>
            <a:off x="30089475" y="14969728"/>
            <a:ext cx="2546350" cy="11482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Average performance vs. group size</a:t>
            </a:r>
          </a:p>
        </p:txBody>
      </p:sp>
      <p:sp>
        <p:nvSpPr>
          <p:cNvPr id="396" name="Shape 396"/>
          <p:cNvSpPr/>
          <p:nvPr/>
        </p:nvSpPr>
        <p:spPr>
          <a:xfrm>
            <a:off x="31402337" y="16279415"/>
            <a:ext cx="3382963" cy="792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Average performance vs. person-time</a:t>
            </a:r>
          </a:p>
        </p:txBody>
      </p:sp>
      <p:pic>
        <p:nvPicPr>
          <p:cNvPr id="397" name="image43.png"/>
          <p:cNvPicPr>
            <a:picLocks noChangeAspect="1"/>
          </p:cNvPicPr>
          <p:nvPr/>
        </p:nvPicPr>
        <p:blipFill>
          <a:blip r:embed="rId7">
            <a:extLst/>
          </a:blip>
          <a:stretch>
            <a:fillRect/>
          </a:stretch>
        </p:blipFill>
        <p:spPr>
          <a:xfrm>
            <a:off x="30406975" y="16903304"/>
            <a:ext cx="4905375" cy="3187304"/>
          </a:xfrm>
          <a:prstGeom prst="rect">
            <a:avLst/>
          </a:prstGeom>
          <a:ln w="12700">
            <a:miter lim="400000"/>
          </a:ln>
        </p:spPr>
      </p:pic>
      <p:pic>
        <p:nvPicPr>
          <p:cNvPr id="398" name="image42.png"/>
          <p:cNvPicPr>
            <a:picLocks noChangeAspect="1"/>
          </p:cNvPicPr>
          <p:nvPr/>
        </p:nvPicPr>
        <p:blipFill>
          <a:blip r:embed="rId6">
            <a:extLst/>
          </a:blip>
          <a:stretch>
            <a:fillRect/>
          </a:stretch>
        </p:blipFill>
        <p:spPr>
          <a:xfrm>
            <a:off x="32807275" y="15029259"/>
            <a:ext cx="1123950" cy="1157289"/>
          </a:xfrm>
          <a:prstGeom prst="rect">
            <a:avLst/>
          </a:prstGeom>
          <a:ln w="12700">
            <a:miter lim="400000"/>
          </a:ln>
        </p:spPr>
      </p:pic>
      <p:pic>
        <p:nvPicPr>
          <p:cNvPr id="399" name="image44.png" descr="f1_scatter_fit.pdf"/>
          <p:cNvPicPr>
            <a:picLocks noChangeAspect="1"/>
          </p:cNvPicPr>
          <p:nvPr/>
        </p:nvPicPr>
        <p:blipFill>
          <a:blip r:embed="rId8">
            <a:extLst/>
          </a:blip>
          <a:stretch>
            <a:fillRect/>
          </a:stretch>
        </p:blipFill>
        <p:spPr>
          <a:xfrm>
            <a:off x="685800" y="1485900"/>
            <a:ext cx="4419600" cy="2733675"/>
          </a:xfrm>
          <a:prstGeom prst="rect">
            <a:avLst/>
          </a:prstGeom>
          <a:ln w="12700">
            <a:miter lim="400000"/>
          </a:ln>
        </p:spPr>
      </p:pic>
      <p:pic>
        <p:nvPicPr>
          <p:cNvPr id="400" name="image45.png" descr="precision_scatter_fit.pdf"/>
          <p:cNvPicPr>
            <a:picLocks noChangeAspect="1"/>
          </p:cNvPicPr>
          <p:nvPr/>
        </p:nvPicPr>
        <p:blipFill>
          <a:blip r:embed="rId9">
            <a:extLst/>
          </a:blip>
          <a:stretch>
            <a:fillRect/>
          </a:stretch>
        </p:blipFill>
        <p:spPr>
          <a:xfrm>
            <a:off x="5729677" y="1314450"/>
            <a:ext cx="2423723" cy="1485900"/>
          </a:xfrm>
          <a:prstGeom prst="rect">
            <a:avLst/>
          </a:prstGeom>
          <a:ln w="12700">
            <a:miter lim="400000"/>
          </a:ln>
        </p:spPr>
      </p:pic>
      <p:pic>
        <p:nvPicPr>
          <p:cNvPr id="401" name="image46.png" descr="recall_scatter_fit.pdf"/>
          <p:cNvPicPr>
            <a:picLocks noChangeAspect="1"/>
          </p:cNvPicPr>
          <p:nvPr/>
        </p:nvPicPr>
        <p:blipFill>
          <a:blip r:embed="rId10">
            <a:extLst/>
          </a:blip>
          <a:stretch>
            <a:fillRect/>
          </a:stretch>
        </p:blipFill>
        <p:spPr>
          <a:xfrm>
            <a:off x="5759451" y="2914650"/>
            <a:ext cx="2393950" cy="1485900"/>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title"/>
          </p:nvPr>
        </p:nvSpPr>
        <p:spPr>
          <a:prstGeom prst="rect">
            <a:avLst/>
          </a:prstGeom>
        </p:spPr>
        <p:txBody>
          <a:bodyPr/>
          <a:lstStyle>
            <a:lvl1pPr algn="ctr"/>
          </a:lstStyle>
          <a:p>
            <a:pPr/>
            <a:r>
              <a:t>Effort diminishes, and also shifts</a:t>
            </a:r>
          </a:p>
        </p:txBody>
      </p:sp>
      <p:sp>
        <p:nvSpPr>
          <p:cNvPr id="404" name="Shape 404"/>
          <p:cNvSpPr/>
          <p:nvPr/>
        </p:nvSpPr>
        <p:spPr>
          <a:xfrm>
            <a:off x="914399" y="3968174"/>
            <a:ext cx="3180913"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pPr>
            <a:r>
              <a:t>Effort = sum of tasks, </a:t>
            </a:r>
          </a:p>
          <a:p>
            <a:pPr algn="ctr">
              <a:defRPr sz="1600"/>
            </a:pPr>
            <a:r>
              <a:t>weighted by average task-time</a:t>
            </a:r>
          </a:p>
        </p:txBody>
      </p:sp>
      <p:sp>
        <p:nvSpPr>
          <p:cNvPr id="405" name="Shape 405"/>
          <p:cNvSpPr/>
          <p:nvPr/>
        </p:nvSpPr>
        <p:spPr>
          <a:xfrm>
            <a:off x="4684727" y="4019549"/>
            <a:ext cx="4221620" cy="5419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pPr>
            <a:r>
              <a:t>Effort Allocation = % of group’s effort devoted</a:t>
            </a:r>
          </a:p>
          <a:p>
            <a:pPr algn="ctr">
              <a:defRPr sz="1600"/>
            </a:pPr>
            <a:r>
              <a:t> to one of four high-level sub-tasks</a:t>
            </a:r>
          </a:p>
        </p:txBody>
      </p:sp>
      <p:pic>
        <p:nvPicPr>
          <p:cNvPr id="406" name="image47.png"/>
          <p:cNvPicPr>
            <a:picLocks noChangeAspect="1"/>
          </p:cNvPicPr>
          <p:nvPr/>
        </p:nvPicPr>
        <p:blipFill>
          <a:blip r:embed="rId3">
            <a:extLst/>
          </a:blip>
          <a:stretch>
            <a:fillRect/>
          </a:stretch>
        </p:blipFill>
        <p:spPr>
          <a:xfrm>
            <a:off x="4629150" y="1387625"/>
            <a:ext cx="3886200" cy="2403325"/>
          </a:xfrm>
          <a:prstGeom prst="rect">
            <a:avLst/>
          </a:prstGeom>
          <a:ln w="12700">
            <a:miter lim="400000"/>
          </a:ln>
        </p:spPr>
      </p:pic>
      <p:pic>
        <p:nvPicPr>
          <p:cNvPr id="407" name="image48.png"/>
          <p:cNvPicPr>
            <a:picLocks noChangeAspect="1"/>
          </p:cNvPicPr>
          <p:nvPr/>
        </p:nvPicPr>
        <p:blipFill>
          <a:blip r:embed="rId4">
            <a:extLst/>
          </a:blip>
          <a:stretch>
            <a:fillRect/>
          </a:stretch>
        </p:blipFill>
        <p:spPr>
          <a:xfrm>
            <a:off x="457200" y="1352550"/>
            <a:ext cx="3886200" cy="2424684"/>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4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2"/>
      <p:bldP build="whole" bldLvl="1" animBg="1" rev="0" advAuto="0" spid="40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p:nvPr>
        </p:nvSpPr>
        <p:spPr>
          <a:xfrm>
            <a:off x="152400" y="171450"/>
            <a:ext cx="8915400" cy="742950"/>
          </a:xfrm>
          <a:prstGeom prst="rect">
            <a:avLst/>
          </a:prstGeom>
        </p:spPr>
        <p:txBody>
          <a:bodyPr/>
          <a:lstStyle>
            <a:lvl1pPr algn="ctr"/>
          </a:lstStyle>
          <a:p>
            <a:pPr/>
            <a:r>
              <a:t>Rise of Computational Social Science</a:t>
            </a:r>
          </a:p>
        </p:txBody>
      </p:sp>
      <p:sp>
        <p:nvSpPr>
          <p:cNvPr id="249" name="Shape 249"/>
          <p:cNvSpPr/>
          <p:nvPr>
            <p:ph type="body" idx="1"/>
          </p:nvPr>
        </p:nvSpPr>
        <p:spPr>
          <a:xfrm>
            <a:off x="609600" y="1123950"/>
            <a:ext cx="8001000" cy="3028950"/>
          </a:xfrm>
          <a:prstGeom prst="rect">
            <a:avLst/>
          </a:prstGeom>
        </p:spPr>
        <p:txBody>
          <a:bodyPr/>
          <a:lstStyle/>
          <a:p>
            <a:pPr marL="166132" indent="-166132" defTabSz="832104">
              <a:defRPr sz="2184"/>
            </a:pPr>
            <a:r>
              <a:t>Web is lifting these historical barriers</a:t>
            </a:r>
          </a:p>
          <a:p>
            <a:pPr lvl="1" marL="416052" indent="-166132" defTabSz="832104">
              <a:spcBef>
                <a:spcPts val="400"/>
              </a:spcBef>
              <a:defRPr sz="1820"/>
            </a:pPr>
            <a:r>
              <a:t>Dramatic increase in the </a:t>
            </a:r>
            <a:r>
              <a:rPr u="sng"/>
              <a:t>scale</a:t>
            </a:r>
            <a:r>
              <a:t>, </a:t>
            </a:r>
            <a:r>
              <a:rPr u="sng"/>
              <a:t>scope</a:t>
            </a:r>
            <a:r>
              <a:t> </a:t>
            </a:r>
            <a:r>
              <a:rPr i="1"/>
              <a:t>and</a:t>
            </a:r>
            <a:r>
              <a:t> </a:t>
            </a:r>
            <a:r>
              <a:rPr u="sng"/>
              <a:t>granularity</a:t>
            </a:r>
            <a:r>
              <a:t> of data</a:t>
            </a:r>
          </a:p>
          <a:p>
            <a:pPr lvl="2" marL="664527" indent="-166132" defTabSz="832104">
              <a:spcBef>
                <a:spcPts val="300"/>
              </a:spcBef>
              <a:defRPr sz="1638"/>
            </a:pPr>
            <a:r>
              <a:t>Email, e-commerce, search, social networking, social media, etc.</a:t>
            </a:r>
          </a:p>
          <a:p>
            <a:pPr lvl="1" marL="416052" indent="-166132" defTabSz="832104">
              <a:spcBef>
                <a:spcPts val="400"/>
              </a:spcBef>
              <a:defRPr sz="1820"/>
            </a:pPr>
            <a:r>
              <a:t>Web platforms also increasing the </a:t>
            </a:r>
            <a:r>
              <a:rPr u="sng"/>
              <a:t>speed</a:t>
            </a:r>
            <a:r>
              <a:t> and </a:t>
            </a:r>
            <a:r>
              <a:rPr u="sng"/>
              <a:t>scale</a:t>
            </a:r>
            <a:r>
              <a:t> of experiments</a:t>
            </a:r>
          </a:p>
          <a:p>
            <a:pPr lvl="2" marL="664527" indent="-166132" defTabSz="832104">
              <a:spcBef>
                <a:spcPts val="300"/>
              </a:spcBef>
              <a:defRPr sz="1638"/>
            </a:pPr>
            <a:r>
              <a:t>Traditional lab-style experiments + Field experiments</a:t>
            </a:r>
          </a:p>
          <a:p>
            <a:pPr lvl="2" marL="0" indent="498395" defTabSz="832104">
              <a:spcBef>
                <a:spcPts val="300"/>
              </a:spcBef>
              <a:buSzTx/>
              <a:buNone/>
              <a:defRPr sz="1638"/>
            </a:pPr>
          </a:p>
          <a:p>
            <a:pPr marL="166132" indent="-166132" defTabSz="832104">
              <a:defRPr sz="2184"/>
            </a:pPr>
            <a:r>
              <a:t>Result is a new field emerging at the intersection of social and computational sciences</a:t>
            </a:r>
          </a:p>
          <a:p>
            <a:pPr lvl="1" marL="416052" indent="-166132" defTabSz="832104">
              <a:spcBef>
                <a:spcPts val="400"/>
              </a:spcBef>
              <a:defRPr sz="1820"/>
            </a:pPr>
            <a:r>
              <a:t>“</a:t>
            </a:r>
            <a:r>
              <a:t>Computational Social Science</a:t>
            </a:r>
            <a:r>
              <a:t>”</a:t>
            </a:r>
            <a:r>
              <a:t> (Lazer et al 2009)</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49">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49">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49">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249">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249">
                                            <p:txEl>
                                              <p:pRg st="4" end="4"/>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24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49">
                                            <p:txEl>
                                              <p:pRg st="6" end="6"/>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249">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49"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title"/>
          </p:nvPr>
        </p:nvSpPr>
        <p:spPr>
          <a:xfrm>
            <a:off x="381000" y="228600"/>
            <a:ext cx="8229600" cy="742950"/>
          </a:xfrm>
          <a:prstGeom prst="rect">
            <a:avLst/>
          </a:prstGeom>
        </p:spPr>
        <p:txBody>
          <a:bodyPr/>
          <a:lstStyle>
            <a:lvl1pPr algn="ctr"/>
          </a:lstStyle>
          <a:p>
            <a:pPr/>
            <a:r>
              <a:t>But Collaboration Increases</a:t>
            </a:r>
          </a:p>
        </p:txBody>
      </p:sp>
      <p:sp>
        <p:nvSpPr>
          <p:cNvPr id="412" name="Shape 412"/>
          <p:cNvSpPr/>
          <p:nvPr/>
        </p:nvSpPr>
        <p:spPr>
          <a:xfrm>
            <a:off x="1066800" y="4286249"/>
            <a:ext cx="7467600" cy="7155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pPr>
            <a:r>
              <a:t>Collaboration =</a:t>
            </a:r>
          </a:p>
          <a:p>
            <a:pPr algn="ctr">
              <a:defRPr sz="2000"/>
            </a:pPr>
            <a:r>
              <a:t>(</a:t>
            </a:r>
            <a:r>
              <a:rPr i="1"/>
              <a:t>p</a:t>
            </a:r>
            <a:r>
              <a:rPr baseline="-25000" i="1"/>
              <a:t>k</a:t>
            </a:r>
            <a:r>
              <a:t> = fraction of effort devoted to event by </a:t>
            </a:r>
            <a:r>
              <a:rPr i="1"/>
              <a:t>k</a:t>
            </a:r>
            <a:r>
              <a:rPr baseline="30000"/>
              <a:t>th</a:t>
            </a:r>
            <a:r>
              <a:t> person)</a:t>
            </a:r>
          </a:p>
        </p:txBody>
      </p:sp>
      <p:pic>
        <p:nvPicPr>
          <p:cNvPr id="413" name="image49.pdf"/>
          <p:cNvPicPr>
            <a:picLocks noChangeAspect="1"/>
          </p:cNvPicPr>
          <p:nvPr/>
        </p:nvPicPr>
        <p:blipFill>
          <a:blip r:embed="rId2">
            <a:extLst/>
          </a:blip>
          <a:stretch>
            <a:fillRect/>
          </a:stretch>
        </p:blipFill>
        <p:spPr>
          <a:xfrm>
            <a:off x="5791200" y="4000501"/>
            <a:ext cx="1123950" cy="543243"/>
          </a:xfrm>
          <a:prstGeom prst="rect">
            <a:avLst/>
          </a:prstGeom>
          <a:ln w="12700">
            <a:miter lim="400000"/>
          </a:ln>
        </p:spPr>
      </p:pic>
      <p:pic>
        <p:nvPicPr>
          <p:cNvPr id="414" name="image50.png"/>
          <p:cNvPicPr>
            <a:picLocks noChangeAspect="1"/>
          </p:cNvPicPr>
          <p:nvPr/>
        </p:nvPicPr>
        <p:blipFill>
          <a:blip r:embed="rId3">
            <a:extLst/>
          </a:blip>
          <a:stretch>
            <a:fillRect/>
          </a:stretch>
        </p:blipFill>
        <p:spPr>
          <a:xfrm>
            <a:off x="1981200" y="1028700"/>
            <a:ext cx="4781550" cy="3022656"/>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title"/>
          </p:nvPr>
        </p:nvSpPr>
        <p:spPr>
          <a:xfrm>
            <a:off x="457200" y="171450"/>
            <a:ext cx="8229600" cy="742950"/>
          </a:xfrm>
          <a:prstGeom prst="rect">
            <a:avLst/>
          </a:prstGeom>
        </p:spPr>
        <p:txBody>
          <a:bodyPr/>
          <a:lstStyle>
            <a:lvl1pPr algn="ctr"/>
          </a:lstStyle>
          <a:p>
            <a:pPr/>
            <a:r>
              <a:t>How to Compare Group Sizes?</a:t>
            </a:r>
          </a:p>
        </p:txBody>
      </p:sp>
      <p:sp>
        <p:nvSpPr>
          <p:cNvPr id="417" name="Shape 417"/>
          <p:cNvSpPr/>
          <p:nvPr>
            <p:ph type="body" idx="1"/>
          </p:nvPr>
        </p:nvSpPr>
        <p:spPr>
          <a:xfrm>
            <a:off x="457200" y="1200150"/>
            <a:ext cx="6172200" cy="3657600"/>
          </a:xfrm>
          <a:prstGeom prst="rect">
            <a:avLst/>
          </a:prstGeom>
        </p:spPr>
        <p:txBody>
          <a:bodyPr/>
          <a:lstStyle/>
          <a:p>
            <a:pPr marL="180737" indent="-180737" defTabSz="905255">
              <a:spcBef>
                <a:spcPts val="400"/>
              </a:spcBef>
              <a:defRPr sz="1979"/>
            </a:pPr>
            <a:r>
              <a:t>Independent workers are more productive per-capita</a:t>
            </a:r>
          </a:p>
          <a:p>
            <a:pPr lvl="1" marL="452627" indent="-180737" defTabSz="905255">
              <a:spcBef>
                <a:spcPts val="400"/>
              </a:spcBef>
              <a:defRPr sz="1782"/>
            </a:pPr>
            <a:r>
              <a:t>They exert more effort</a:t>
            </a:r>
            <a:endParaRPr sz="1979"/>
          </a:p>
          <a:p>
            <a:pPr lvl="1" marL="452627" indent="-180737" defTabSz="905255">
              <a:spcBef>
                <a:spcPts val="400"/>
              </a:spcBef>
              <a:defRPr sz="1782"/>
            </a:pPr>
            <a:r>
              <a:t>Allocated larger % of effort to the harder sub-task</a:t>
            </a:r>
            <a:endParaRPr sz="1979"/>
          </a:p>
          <a:p>
            <a:pPr marL="180737" indent="-180737" defTabSz="905255">
              <a:spcBef>
                <a:spcPts val="400"/>
              </a:spcBef>
              <a:defRPr sz="1979"/>
            </a:pPr>
            <a:r>
              <a:t>But individuals in larger teams collaborate more</a:t>
            </a:r>
          </a:p>
          <a:p>
            <a:pPr lvl="1" marL="452627" indent="-180737" defTabSz="905255">
              <a:spcBef>
                <a:spcPts val="400"/>
              </a:spcBef>
              <a:defRPr sz="1782"/>
            </a:pPr>
            <a:r>
              <a:t>Could reduce errors and redundant effort</a:t>
            </a:r>
            <a:endParaRPr sz="1979"/>
          </a:p>
          <a:p>
            <a:pPr lvl="1" marL="452627" indent="-180737" defTabSz="905255">
              <a:spcBef>
                <a:spcPts val="400"/>
              </a:spcBef>
              <a:defRPr sz="1782"/>
            </a:pPr>
            <a:r>
              <a:t>These effects not counted in per-capita productivity</a:t>
            </a:r>
            <a:endParaRPr sz="1979"/>
          </a:p>
          <a:p>
            <a:pPr marL="180737" indent="-180737" defTabSz="905255">
              <a:spcBef>
                <a:spcPts val="400"/>
              </a:spcBef>
              <a:defRPr sz="1979"/>
            </a:pPr>
            <a:r>
              <a:t>To reconcile potentially competing effects</a:t>
            </a:r>
          </a:p>
          <a:p>
            <a:pPr lvl="1" marL="452627" indent="-180737" defTabSz="905255">
              <a:spcBef>
                <a:spcPts val="400"/>
              </a:spcBef>
              <a:defRPr sz="1782"/>
            </a:pPr>
            <a:r>
              <a:t>Create “synthetic” groups by combining output of N individuals (randomly sampled with replacement)</a:t>
            </a:r>
            <a:endParaRPr sz="1979"/>
          </a:p>
          <a:p>
            <a:pPr lvl="1" marL="452627" indent="-180737" defTabSz="905255">
              <a:spcBef>
                <a:spcPts val="400"/>
              </a:spcBef>
              <a:defRPr sz="1782"/>
            </a:pPr>
            <a:r>
              <a:t>Compare combined output with output of same-sized experimental team</a:t>
            </a:r>
          </a:p>
        </p:txBody>
      </p:sp>
      <p:grpSp>
        <p:nvGrpSpPr>
          <p:cNvPr id="427" name="Group 427"/>
          <p:cNvGrpSpPr/>
          <p:nvPr/>
        </p:nvGrpSpPr>
        <p:grpSpPr>
          <a:xfrm>
            <a:off x="7086600" y="1085850"/>
            <a:ext cx="1613567" cy="1371601"/>
            <a:chOff x="0" y="0"/>
            <a:chExt cx="1613566" cy="1371600"/>
          </a:xfrm>
        </p:grpSpPr>
        <p:pic>
          <p:nvPicPr>
            <p:cNvPr id="418" name="image38.png"/>
            <p:cNvPicPr>
              <a:picLocks noChangeAspect="1"/>
            </p:cNvPicPr>
            <p:nvPr/>
          </p:nvPicPr>
          <p:blipFill>
            <a:blip r:embed="rId2">
              <a:extLst/>
            </a:blip>
            <a:stretch>
              <a:fillRect/>
            </a:stretch>
          </p:blipFill>
          <p:spPr>
            <a:xfrm>
              <a:off x="345555" y="730739"/>
              <a:ext cx="995699" cy="640862"/>
            </a:xfrm>
            <a:prstGeom prst="rect">
              <a:avLst/>
            </a:prstGeom>
            <a:ln w="12700" cap="flat">
              <a:noFill/>
              <a:miter lim="400000"/>
            </a:ln>
            <a:effectLst/>
          </p:spPr>
        </p:pic>
        <p:pic>
          <p:nvPicPr>
            <p:cNvPr id="419" name="image51.gif" descr="http://images.clipartpanda.com/people-clipart-clip_art_toilet_men.gif"/>
            <p:cNvPicPr>
              <a:picLocks noChangeAspect="1"/>
            </p:cNvPicPr>
            <p:nvPr/>
          </p:nvPicPr>
          <p:blipFill>
            <a:blip r:embed="rId3">
              <a:extLst/>
            </a:blip>
            <a:stretch>
              <a:fillRect/>
            </a:stretch>
          </p:blipFill>
          <p:spPr>
            <a:xfrm>
              <a:off x="0" y="85222"/>
              <a:ext cx="195965" cy="322067"/>
            </a:xfrm>
            <a:prstGeom prst="rect">
              <a:avLst/>
            </a:prstGeom>
            <a:ln w="12700" cap="flat">
              <a:noFill/>
              <a:miter lim="400000"/>
            </a:ln>
            <a:effectLst/>
          </p:spPr>
        </p:pic>
        <p:pic>
          <p:nvPicPr>
            <p:cNvPr id="420" name="image51.gif" descr="http://images.clipartpanda.com/people-clipart-clip_art_toilet_men.gif"/>
            <p:cNvPicPr>
              <a:picLocks noChangeAspect="1"/>
            </p:cNvPicPr>
            <p:nvPr/>
          </p:nvPicPr>
          <p:blipFill>
            <a:blip r:embed="rId3">
              <a:extLst/>
            </a:blip>
            <a:stretch>
              <a:fillRect/>
            </a:stretch>
          </p:blipFill>
          <p:spPr>
            <a:xfrm>
              <a:off x="468078" y="0"/>
              <a:ext cx="195965" cy="322067"/>
            </a:xfrm>
            <a:prstGeom prst="rect">
              <a:avLst/>
            </a:prstGeom>
            <a:ln w="12700" cap="flat">
              <a:noFill/>
              <a:miter lim="400000"/>
            </a:ln>
            <a:effectLst/>
          </p:spPr>
        </p:pic>
        <p:pic>
          <p:nvPicPr>
            <p:cNvPr id="421" name="image51.gif" descr="http://images.clipartpanda.com/people-clipart-clip_art_toilet_men.gif"/>
            <p:cNvPicPr>
              <a:picLocks noChangeAspect="1"/>
            </p:cNvPicPr>
            <p:nvPr/>
          </p:nvPicPr>
          <p:blipFill>
            <a:blip r:embed="rId3">
              <a:extLst/>
            </a:blip>
            <a:stretch>
              <a:fillRect/>
            </a:stretch>
          </p:blipFill>
          <p:spPr>
            <a:xfrm>
              <a:off x="891341" y="161033"/>
              <a:ext cx="195965" cy="322067"/>
            </a:xfrm>
            <a:prstGeom prst="rect">
              <a:avLst/>
            </a:prstGeom>
            <a:ln w="12700" cap="flat">
              <a:noFill/>
              <a:miter lim="400000"/>
            </a:ln>
            <a:effectLst/>
          </p:spPr>
        </p:pic>
        <p:pic>
          <p:nvPicPr>
            <p:cNvPr id="422" name="image51.gif" descr="http://images.clipartpanda.com/people-clipart-clip_art_toilet_men.gif"/>
            <p:cNvPicPr>
              <a:picLocks noChangeAspect="1"/>
            </p:cNvPicPr>
            <p:nvPr/>
          </p:nvPicPr>
          <p:blipFill>
            <a:blip r:embed="rId3">
              <a:extLst/>
            </a:blip>
            <a:stretch>
              <a:fillRect/>
            </a:stretch>
          </p:blipFill>
          <p:spPr>
            <a:xfrm>
              <a:off x="1404235" y="62209"/>
              <a:ext cx="195965" cy="322068"/>
            </a:xfrm>
            <a:prstGeom prst="rect">
              <a:avLst/>
            </a:prstGeom>
            <a:ln w="12700" cap="flat">
              <a:noFill/>
              <a:miter lim="400000"/>
            </a:ln>
            <a:effectLst/>
          </p:spPr>
        </p:pic>
        <p:sp>
          <p:nvSpPr>
            <p:cNvPr id="423" name="Shape 423"/>
            <p:cNvSpPr/>
            <p:nvPr/>
          </p:nvSpPr>
          <p:spPr>
            <a:xfrm rot="4011979">
              <a:off x="168355" y="508719"/>
              <a:ext cx="315483" cy="261369"/>
            </a:xfrm>
            <a:prstGeom prst="rightArrow">
              <a:avLst>
                <a:gd name="adj1" fmla="val 50000"/>
                <a:gd name="adj2" fmla="val 50000"/>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24" name="Shape 424"/>
            <p:cNvSpPr/>
            <p:nvPr/>
          </p:nvSpPr>
          <p:spPr>
            <a:xfrm rot="4680011">
              <a:off x="506301" y="433114"/>
              <a:ext cx="315483" cy="261369"/>
            </a:xfrm>
            <a:prstGeom prst="rightArrow">
              <a:avLst>
                <a:gd name="adj1" fmla="val 50000"/>
                <a:gd name="adj2" fmla="val 50000"/>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25" name="Shape 425"/>
            <p:cNvSpPr/>
            <p:nvPr/>
          </p:nvSpPr>
          <p:spPr>
            <a:xfrm rot="5400000">
              <a:off x="847400" y="540744"/>
              <a:ext cx="315483" cy="261369"/>
            </a:xfrm>
            <a:prstGeom prst="rightArrow">
              <a:avLst>
                <a:gd name="adj1" fmla="val 50000"/>
                <a:gd name="adj2" fmla="val 50000"/>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26" name="Shape 426"/>
            <p:cNvSpPr/>
            <p:nvPr/>
          </p:nvSpPr>
          <p:spPr>
            <a:xfrm rot="6320986">
              <a:off x="1288047" y="505116"/>
              <a:ext cx="315483" cy="261369"/>
            </a:xfrm>
            <a:prstGeom prst="rightArrow">
              <a:avLst>
                <a:gd name="adj1" fmla="val 50000"/>
                <a:gd name="adj2" fmla="val 50000"/>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430" name="Group 430"/>
          <p:cNvGrpSpPr/>
          <p:nvPr/>
        </p:nvGrpSpPr>
        <p:grpSpPr>
          <a:xfrm>
            <a:off x="7386957" y="2686049"/>
            <a:ext cx="1299843" cy="1771652"/>
            <a:chOff x="0" y="0"/>
            <a:chExt cx="1299841" cy="1771650"/>
          </a:xfrm>
        </p:grpSpPr>
        <p:pic>
          <p:nvPicPr>
            <p:cNvPr id="428" name="image52.jpg" descr="http://sr.photos3.fotosearch.com/bthumb/CSP/CSP025/k0251445.jpg"/>
            <p:cNvPicPr>
              <a:picLocks noChangeAspect="1"/>
            </p:cNvPicPr>
            <p:nvPr/>
          </p:nvPicPr>
          <p:blipFill>
            <a:blip r:embed="rId4">
              <a:extLst/>
            </a:blip>
            <a:stretch>
              <a:fillRect/>
            </a:stretch>
          </p:blipFill>
          <p:spPr>
            <a:xfrm>
              <a:off x="0" y="-1"/>
              <a:ext cx="1299842" cy="912421"/>
            </a:xfrm>
            <a:prstGeom prst="rect">
              <a:avLst/>
            </a:prstGeom>
            <a:ln w="12700" cap="flat">
              <a:noFill/>
              <a:miter lim="400000"/>
            </a:ln>
            <a:effectLst/>
          </p:spPr>
        </p:pic>
        <p:pic>
          <p:nvPicPr>
            <p:cNvPr id="429" name="image38.png"/>
            <p:cNvPicPr>
              <a:picLocks noChangeAspect="1"/>
            </p:cNvPicPr>
            <p:nvPr/>
          </p:nvPicPr>
          <p:blipFill>
            <a:blip r:embed="rId2">
              <a:extLst/>
            </a:blip>
            <a:stretch>
              <a:fillRect/>
            </a:stretch>
          </p:blipFill>
          <p:spPr>
            <a:xfrm>
              <a:off x="0" y="848862"/>
              <a:ext cx="1299842" cy="922789"/>
            </a:xfrm>
            <a:prstGeom prst="rect">
              <a:avLst/>
            </a:prstGeom>
            <a:ln w="12700" cap="flat">
              <a:noFill/>
              <a:miter lim="400000"/>
            </a:ln>
            <a:effectLst/>
          </p:spPr>
        </p:pic>
      </p:grpSp>
      <p:sp>
        <p:nvSpPr>
          <p:cNvPr id="431" name="Shape 431"/>
          <p:cNvSpPr/>
          <p:nvPr/>
        </p:nvSpPr>
        <p:spPr>
          <a:xfrm>
            <a:off x="7179313" y="2571750"/>
            <a:ext cx="1489632"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Synthetic Team</a:t>
            </a:r>
          </a:p>
        </p:txBody>
      </p:sp>
      <p:sp>
        <p:nvSpPr>
          <p:cNvPr id="432" name="Shape 432"/>
          <p:cNvSpPr/>
          <p:nvPr/>
        </p:nvSpPr>
        <p:spPr>
          <a:xfrm>
            <a:off x="7086600" y="4572000"/>
            <a:ext cx="1839676"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Experimental Team</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17">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17">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41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17">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417">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41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17">
                                            <p:txEl>
                                              <p:pRg st="6" end="6"/>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417">
                                            <p:txEl>
                                              <p:pRg st="7" end="7"/>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417">
                                            <p:txEl>
                                              <p:pRg st="8" end="8"/>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2" fill="hold">
                                  <p:stCondLst>
                                    <p:cond delay="0"/>
                                  </p:stCondLst>
                                  <p:iterate type="el" backwards="0">
                                    <p:tmAbs val="0"/>
                                  </p:iterate>
                                  <p:childTnLst>
                                    <p:set>
                                      <p:cBhvr>
                                        <p:cTn id="31" fill="hold"/>
                                        <p:tgtEl>
                                          <p:spTgt spid="427"/>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3" fill="hold">
                                  <p:stCondLst>
                                    <p:cond delay="0"/>
                                  </p:stCondLst>
                                  <p:iterate type="el" backwards="0">
                                    <p:tmAbs val="0"/>
                                  </p:iterate>
                                  <p:childTnLst>
                                    <p:set>
                                      <p:cBhvr>
                                        <p:cTn id="34" fill="hold"/>
                                        <p:tgtEl>
                                          <p:spTgt spid="430"/>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4" fill="hold">
                                  <p:stCondLst>
                                    <p:cond delay="0"/>
                                  </p:stCondLst>
                                  <p:iterate type="el" backwards="0">
                                    <p:tmAbs val="0"/>
                                  </p:iterate>
                                  <p:childTnLst>
                                    <p:set>
                                      <p:cBhvr>
                                        <p:cTn id="37" fill="hold"/>
                                        <p:tgtEl>
                                          <p:spTgt spid="431"/>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5" fill="hold">
                                  <p:stCondLst>
                                    <p:cond delay="0"/>
                                  </p:stCondLst>
                                  <p:iterate type="el" backwards="0">
                                    <p:tmAbs val="0"/>
                                  </p:iterate>
                                  <p:childTnLst>
                                    <p:set>
                                      <p:cBhvr>
                                        <p:cTn id="40" fill="hold"/>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17" grpId="1"/>
      <p:bldP build="whole" bldLvl="1" animBg="1" rev="0" advAuto="0" spid="427" grpId="2"/>
      <p:bldP build="whole" bldLvl="1" animBg="1" rev="0" advAuto="0" spid="432" grpId="5"/>
      <p:bldP build="whole" bldLvl="1" animBg="1" rev="0" advAuto="0" spid="431" grpId="4"/>
      <p:bldP build="whole" bldLvl="1" animBg="1" rev="0" advAuto="0" spid="430" grpId="3"/>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title"/>
          </p:nvPr>
        </p:nvSpPr>
        <p:spPr>
          <a:xfrm>
            <a:off x="457200" y="285750"/>
            <a:ext cx="8229600" cy="742950"/>
          </a:xfrm>
          <a:prstGeom prst="rect">
            <a:avLst/>
          </a:prstGeom>
        </p:spPr>
        <p:txBody>
          <a:bodyPr/>
          <a:lstStyle>
            <a:lvl1pPr algn="ctr"/>
          </a:lstStyle>
          <a:p>
            <a:pPr/>
            <a:r>
              <a:t>Real vs. synthetic groups</a:t>
            </a:r>
          </a:p>
        </p:txBody>
      </p:sp>
      <p:pic>
        <p:nvPicPr>
          <p:cNvPr id="435" name="image53.png"/>
          <p:cNvPicPr>
            <a:picLocks noChangeAspect="1"/>
          </p:cNvPicPr>
          <p:nvPr/>
        </p:nvPicPr>
        <p:blipFill>
          <a:blip r:embed="rId3">
            <a:extLst/>
          </a:blip>
          <a:stretch>
            <a:fillRect/>
          </a:stretch>
        </p:blipFill>
        <p:spPr>
          <a:xfrm>
            <a:off x="533401" y="1325166"/>
            <a:ext cx="4793275" cy="2961084"/>
          </a:xfrm>
          <a:prstGeom prst="rect">
            <a:avLst/>
          </a:prstGeom>
          <a:ln w="12700">
            <a:miter lim="400000"/>
          </a:ln>
        </p:spPr>
      </p:pic>
      <p:pic>
        <p:nvPicPr>
          <p:cNvPr id="436" name="image54.png"/>
          <p:cNvPicPr>
            <a:picLocks noChangeAspect="1"/>
          </p:cNvPicPr>
          <p:nvPr/>
        </p:nvPicPr>
        <p:blipFill>
          <a:blip r:embed="rId4">
            <a:extLst/>
          </a:blip>
          <a:stretch>
            <a:fillRect/>
          </a:stretch>
        </p:blipFill>
        <p:spPr>
          <a:xfrm>
            <a:off x="6153429" y="1143000"/>
            <a:ext cx="2533371" cy="1600200"/>
          </a:xfrm>
          <a:prstGeom prst="rect">
            <a:avLst/>
          </a:prstGeom>
          <a:ln w="12700">
            <a:miter lim="400000"/>
          </a:ln>
        </p:spPr>
      </p:pic>
      <p:pic>
        <p:nvPicPr>
          <p:cNvPr id="437" name="image55.png"/>
          <p:cNvPicPr>
            <a:picLocks noChangeAspect="1"/>
          </p:cNvPicPr>
          <p:nvPr/>
        </p:nvPicPr>
        <p:blipFill>
          <a:blip r:embed="rId5">
            <a:extLst/>
          </a:blip>
          <a:stretch>
            <a:fillRect/>
          </a:stretch>
        </p:blipFill>
        <p:spPr>
          <a:xfrm>
            <a:off x="6167697" y="2792645"/>
            <a:ext cx="2595303" cy="1604773"/>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title"/>
          </p:nvPr>
        </p:nvSpPr>
        <p:spPr>
          <a:prstGeom prst="rect">
            <a:avLst/>
          </a:prstGeom>
        </p:spPr>
        <p:txBody>
          <a:bodyPr/>
          <a:lstStyle>
            <a:lvl1pPr algn="ctr"/>
          </a:lstStyle>
          <a:p>
            <a:pPr/>
            <a:r>
              <a:t>Summary</a:t>
            </a:r>
          </a:p>
        </p:txBody>
      </p:sp>
      <p:sp>
        <p:nvSpPr>
          <p:cNvPr id="442" name="Shape 442"/>
          <p:cNvSpPr/>
          <p:nvPr>
            <p:ph type="body" idx="1"/>
          </p:nvPr>
        </p:nvSpPr>
        <p:spPr>
          <a:xfrm>
            <a:off x="457200" y="1085850"/>
            <a:ext cx="8229600" cy="3657600"/>
          </a:xfrm>
          <a:prstGeom prst="rect">
            <a:avLst/>
          </a:prstGeom>
        </p:spPr>
        <p:txBody>
          <a:bodyPr/>
          <a:lstStyle/>
          <a:p>
            <a:pPr marL="178911" indent="-178911" defTabSz="896111">
              <a:defRPr sz="2352"/>
            </a:pPr>
            <a:r>
              <a:t>Individuals exert more effort by themselves than in groups</a:t>
            </a:r>
          </a:p>
          <a:p>
            <a:pPr lvl="1" marL="448055" indent="-178911" defTabSz="896111">
              <a:spcBef>
                <a:spcPts val="400"/>
              </a:spcBef>
              <a:defRPr sz="1960"/>
            </a:pPr>
            <a:r>
              <a:t>Consistent with social loafing, but </a:t>
            </a:r>
          </a:p>
          <a:p>
            <a:pPr lvl="2" marL="715645" indent="-178911" defTabSz="896111">
              <a:spcBef>
                <a:spcPts val="400"/>
              </a:spcBef>
              <a:defRPr sz="1764"/>
            </a:pPr>
            <a:r>
              <a:t>Extending concept to complex tasks</a:t>
            </a:r>
          </a:p>
          <a:p>
            <a:pPr lvl="2" marL="715645" indent="-178911" defTabSz="896111">
              <a:spcBef>
                <a:spcPts val="400"/>
              </a:spcBef>
              <a:defRPr sz="1764"/>
            </a:pPr>
            <a:r>
              <a:t>Interesting that economic incentives were independent of group size</a:t>
            </a:r>
          </a:p>
          <a:p>
            <a:pPr marL="178911" indent="-178911" defTabSz="896111">
              <a:defRPr sz="2352"/>
            </a:pPr>
            <a:r>
              <a:t>In spite of lower effort, ability of individuals in groups to coordinated ultimately allowed them to perform better</a:t>
            </a:r>
          </a:p>
          <a:p>
            <a:pPr lvl="1" marL="448055" indent="-178911" defTabSz="896111">
              <a:spcBef>
                <a:spcPts val="400"/>
              </a:spcBef>
              <a:defRPr sz="1960"/>
            </a:pPr>
            <a:r>
              <a:t>Many more ways to be wrong than to be right</a:t>
            </a:r>
          </a:p>
          <a:p>
            <a:pPr marL="178911" indent="-178911" defTabSz="896111">
              <a:defRPr sz="2352"/>
            </a:pPr>
            <a:r>
              <a:t>Especially striking that performance of largest groups was comparable to SBTF</a:t>
            </a:r>
          </a:p>
          <a:p>
            <a:pPr lvl="1" marL="448055" indent="-178911" defTabSz="896111">
              <a:spcBef>
                <a:spcPts val="400"/>
              </a:spcBef>
              <a:defRPr sz="1960"/>
            </a:pPr>
            <a:r>
              <a:t>Supports external validity + potential practical applications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4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42">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42">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442">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4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442">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44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42">
                                            <p:txEl>
                                              <p:pRg st="6" end="6"/>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44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42"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4" name="Shape 444"/>
          <p:cNvSpPr/>
          <p:nvPr>
            <p:ph type="title"/>
          </p:nvPr>
        </p:nvSpPr>
        <p:spPr>
          <a:prstGeom prst="rect">
            <a:avLst/>
          </a:prstGeom>
        </p:spPr>
        <p:txBody>
          <a:bodyPr/>
          <a:lstStyle>
            <a:lvl1pPr algn="ctr"/>
          </a:lstStyle>
          <a:p>
            <a:pPr/>
            <a:r>
              <a:t>Collective Intelligence in Teams</a:t>
            </a:r>
          </a:p>
        </p:txBody>
      </p:sp>
      <p:sp>
        <p:nvSpPr>
          <p:cNvPr id="445" name="Shape 445"/>
          <p:cNvSpPr/>
          <p:nvPr>
            <p:ph type="body" idx="1"/>
          </p:nvPr>
        </p:nvSpPr>
        <p:spPr>
          <a:xfrm>
            <a:off x="457200" y="1200150"/>
            <a:ext cx="6553200" cy="3657600"/>
          </a:xfrm>
          <a:prstGeom prst="rect">
            <a:avLst/>
          </a:prstGeom>
        </p:spPr>
        <p:txBody>
          <a:bodyPr/>
          <a:lstStyle/>
          <a:p>
            <a:pPr marL="182562" indent="-182562">
              <a:spcBef>
                <a:spcPts val="400"/>
              </a:spcBef>
              <a:defRPr sz="2000"/>
            </a:pPr>
            <a:r>
              <a:t>Understand why division of labor / returns to specialization either isn’t happening or isn’t helping</a:t>
            </a:r>
          </a:p>
          <a:p>
            <a:pPr lvl="1" marL="457200" indent="-182562">
              <a:spcBef>
                <a:spcPts val="400"/>
              </a:spcBef>
              <a:defRPr sz="1800"/>
            </a:pPr>
            <a:r>
              <a:t>More coaching? More time? More experienced workers?</a:t>
            </a:r>
            <a:endParaRPr sz="2000"/>
          </a:p>
          <a:p>
            <a:pPr lvl="1" marL="457200" indent="-182562">
              <a:spcBef>
                <a:spcPts val="400"/>
              </a:spcBef>
              <a:defRPr sz="1800"/>
            </a:pPr>
            <a:r>
              <a:t>Task itself doesn’t reward specialization? </a:t>
            </a:r>
            <a:endParaRPr sz="2000"/>
          </a:p>
          <a:p>
            <a:pPr marL="182562" indent="-182562">
              <a:spcBef>
                <a:spcPts val="400"/>
              </a:spcBef>
              <a:defRPr sz="2000"/>
            </a:pPr>
            <a:r>
              <a:t>Construct groups based on models of collaboration</a:t>
            </a:r>
          </a:p>
          <a:p>
            <a:pPr lvl="1" marL="457200" indent="-182562">
              <a:spcBef>
                <a:spcPts val="400"/>
              </a:spcBef>
              <a:defRPr sz="1800"/>
            </a:pPr>
            <a:r>
              <a:t>Effect of high/low performers on other high/low performers?</a:t>
            </a:r>
            <a:endParaRPr sz="2000"/>
          </a:p>
          <a:p>
            <a:pPr lvl="1" marL="457200" indent="-182562">
              <a:spcBef>
                <a:spcPts val="400"/>
              </a:spcBef>
              <a:defRPr sz="1800"/>
            </a:pPr>
            <a:r>
              <a:t>Importance of diversity/complementarity?</a:t>
            </a:r>
            <a:endParaRPr sz="2000"/>
          </a:p>
          <a:p>
            <a:pPr lvl="1" marL="457200" indent="-182562">
              <a:spcBef>
                <a:spcPts val="400"/>
              </a:spcBef>
              <a:defRPr sz="1800"/>
            </a:pPr>
            <a:r>
              <a:t>Importance of leadership?</a:t>
            </a:r>
            <a:endParaRPr sz="2000"/>
          </a:p>
          <a:p>
            <a:pPr marL="182562" indent="-182562">
              <a:spcBef>
                <a:spcPts val="400"/>
              </a:spcBef>
              <a:defRPr sz="2000"/>
            </a:pPr>
            <a:r>
              <a:t>Expand to other collaborative problem solving tasks</a:t>
            </a:r>
          </a:p>
          <a:p>
            <a:pPr marL="182562" indent="-182562">
              <a:spcBef>
                <a:spcPts val="400"/>
              </a:spcBef>
              <a:defRPr sz="2000"/>
            </a:pPr>
            <a:r>
              <a:t>Deploy platform in the field</a:t>
            </a:r>
          </a:p>
        </p:txBody>
      </p:sp>
      <p:pic>
        <p:nvPicPr>
          <p:cNvPr id="446" name="image56.png" descr="Digitial_Humanitarians.tiff"/>
          <p:cNvPicPr>
            <a:picLocks noChangeAspect="1"/>
          </p:cNvPicPr>
          <p:nvPr/>
        </p:nvPicPr>
        <p:blipFill>
          <a:blip r:embed="rId2">
            <a:extLst/>
          </a:blip>
          <a:stretch>
            <a:fillRect/>
          </a:stretch>
        </p:blipFill>
        <p:spPr>
          <a:xfrm>
            <a:off x="7391400" y="3028950"/>
            <a:ext cx="1308100" cy="1447800"/>
          </a:xfrm>
          <a:prstGeom prst="rect">
            <a:avLst/>
          </a:prstGeom>
          <a:ln w="12700">
            <a:miter lim="400000"/>
          </a:ln>
        </p:spPr>
      </p:pic>
      <p:pic>
        <p:nvPicPr>
          <p:cNvPr id="447" name="image25.png"/>
          <p:cNvPicPr>
            <a:picLocks noChangeAspect="1"/>
          </p:cNvPicPr>
          <p:nvPr/>
        </p:nvPicPr>
        <p:blipFill>
          <a:blip r:embed="rId3">
            <a:extLst/>
          </a:blip>
          <a:stretch>
            <a:fillRect/>
          </a:stretch>
        </p:blipFill>
        <p:spPr>
          <a:xfrm>
            <a:off x="7394575" y="1314450"/>
            <a:ext cx="1301750" cy="1487092"/>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45">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445">
                                            <p:txEl>
                                              <p:pRg st="0" end="0"/>
                                            </p:txEl>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445">
                                            <p:txEl>
                                              <p:pRg st="1" end="1"/>
                                            </p:txEl>
                                          </p:spTgt>
                                        </p:tgtEl>
                                        <p:attrNameLst>
                                          <p:attrName>style.visibility</p:attrName>
                                        </p:attrNameLst>
                                      </p:cBhvr>
                                      <p:to>
                                        <p:strVal val="visible"/>
                                      </p:to>
                                    </p:set>
                                  </p:childTnLst>
                                </p:cTn>
                              </p:par>
                              <p:par>
                                <p:cTn id="15" presetClass="entr" nodeType="withEffect" presetSubtype="0" presetID="1" grpId="2" fill="hold">
                                  <p:stCondLst>
                                    <p:cond delay="0"/>
                                  </p:stCondLst>
                                  <p:iterate type="el" backwards="0">
                                    <p:tmAbs val="0"/>
                                  </p:iterate>
                                  <p:childTnLst>
                                    <p:set>
                                      <p:cBhvr>
                                        <p:cTn id="16" fill="hold"/>
                                        <p:tgtEl>
                                          <p:spTgt spid="44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445">
                                            <p:txEl>
                                              <p:pRg st="3" end="3"/>
                                            </p:txEl>
                                          </p:spTgt>
                                        </p:tgtEl>
                                        <p:attrNameLst>
                                          <p:attrName>style.visibility</p:attrName>
                                        </p:attrNameLst>
                                      </p:cBhvr>
                                      <p:to>
                                        <p:strVal val="visible"/>
                                      </p:to>
                                    </p:set>
                                  </p:childTnLst>
                                </p:cTn>
                              </p:par>
                              <p:par>
                                <p:cTn id="21" presetClass="entr" nodeType="withEffect" presetSubtype="0" presetID="1" grpId="2" fill="hold">
                                  <p:stCondLst>
                                    <p:cond delay="0"/>
                                  </p:stCondLst>
                                  <p:iterate type="el" backwards="0">
                                    <p:tmAbs val="0"/>
                                  </p:iterate>
                                  <p:childTnLst>
                                    <p:set>
                                      <p:cBhvr>
                                        <p:cTn id="22" fill="hold"/>
                                        <p:tgtEl>
                                          <p:spTgt spid="445">
                                            <p:txEl>
                                              <p:pRg st="4" end="4"/>
                                            </p:txEl>
                                          </p:spTgt>
                                        </p:tgtEl>
                                        <p:attrNameLst>
                                          <p:attrName>style.visibility</p:attrName>
                                        </p:attrNameLst>
                                      </p:cBhvr>
                                      <p:to>
                                        <p:strVal val="visible"/>
                                      </p:to>
                                    </p:set>
                                  </p:childTnLst>
                                </p:cTn>
                              </p:par>
                              <p:par>
                                <p:cTn id="23" presetClass="entr" nodeType="withEffect" presetSubtype="0" presetID="1" grpId="2" fill="hold">
                                  <p:stCondLst>
                                    <p:cond delay="0"/>
                                  </p:stCondLst>
                                  <p:iterate type="el" backwards="0">
                                    <p:tmAbs val="0"/>
                                  </p:iterate>
                                  <p:childTnLst>
                                    <p:set>
                                      <p:cBhvr>
                                        <p:cTn id="24" fill="hold"/>
                                        <p:tgtEl>
                                          <p:spTgt spid="445">
                                            <p:txEl>
                                              <p:pRg st="5" end="5"/>
                                            </p:txEl>
                                          </p:spTgt>
                                        </p:tgtEl>
                                        <p:attrNameLst>
                                          <p:attrName>style.visibility</p:attrName>
                                        </p:attrNameLst>
                                      </p:cBhvr>
                                      <p:to>
                                        <p:strVal val="visible"/>
                                      </p:to>
                                    </p:set>
                                  </p:childTnLst>
                                </p:cTn>
                              </p:par>
                              <p:par>
                                <p:cTn id="25" presetClass="entr" nodeType="withEffect" presetSubtype="0" presetID="1" grpId="2" fill="hold">
                                  <p:stCondLst>
                                    <p:cond delay="0"/>
                                  </p:stCondLst>
                                  <p:iterate type="el" backwards="0">
                                    <p:tmAbs val="0"/>
                                  </p:iterate>
                                  <p:childTnLst>
                                    <p:set>
                                      <p:cBhvr>
                                        <p:cTn id="26" fill="hold"/>
                                        <p:tgtEl>
                                          <p:spTgt spid="44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2" fill="hold">
                                  <p:stCondLst>
                                    <p:cond delay="0"/>
                                  </p:stCondLst>
                                  <p:iterate type="el" backwards="0">
                                    <p:tmAbs val="0"/>
                                  </p:iterate>
                                  <p:childTnLst>
                                    <p:set>
                                      <p:cBhvr>
                                        <p:cTn id="30" fill="hold"/>
                                        <p:tgtEl>
                                          <p:spTgt spid="445">
                                            <p:txEl>
                                              <p:pRg st="7" end="7"/>
                                            </p:txEl>
                                          </p:spTgt>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3" fill="hold">
                                  <p:stCondLst>
                                    <p:cond delay="0"/>
                                  </p:stCondLst>
                                  <p:iterate type="el" backwards="0">
                                    <p:tmAbs val="0"/>
                                  </p:iterate>
                                  <p:childTnLst>
                                    <p:set>
                                      <p:cBhvr>
                                        <p:cTn id="33" fill="hold"/>
                                        <p:tgtEl>
                                          <p:spTgt spid="446"/>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2" fill="hold">
                                  <p:stCondLst>
                                    <p:cond delay="0"/>
                                  </p:stCondLst>
                                  <p:iterate type="el" backwards="0">
                                    <p:tmAbs val="0"/>
                                  </p:iterate>
                                  <p:childTnLst>
                                    <p:set>
                                      <p:cBhvr>
                                        <p:cTn id="36" fill="hold"/>
                                        <p:tgtEl>
                                          <p:spTgt spid="44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45" grpId="2"/>
      <p:bldP build="whole" bldLvl="1" animBg="1" rev="0" advAuto="0" spid="446" grpId="3"/>
      <p:bldP build="whole" bldLvl="1" animBg="1" rev="0" advAuto="0" spid="447"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title"/>
          </p:nvPr>
        </p:nvSpPr>
        <p:spPr>
          <a:xfrm>
            <a:off x="457200" y="228600"/>
            <a:ext cx="8229600" cy="742950"/>
          </a:xfrm>
          <a:prstGeom prst="rect">
            <a:avLst/>
          </a:prstGeom>
        </p:spPr>
        <p:txBody>
          <a:bodyPr/>
          <a:lstStyle>
            <a:lvl1pPr algn="ctr"/>
          </a:lstStyle>
          <a:p>
            <a:pPr/>
            <a:r>
              <a:t>From Science to Policy?</a:t>
            </a:r>
          </a:p>
        </p:txBody>
      </p:sp>
      <p:sp>
        <p:nvSpPr>
          <p:cNvPr id="450" name="Shape 450"/>
          <p:cNvSpPr/>
          <p:nvPr>
            <p:ph type="body" idx="1"/>
          </p:nvPr>
        </p:nvSpPr>
        <p:spPr>
          <a:prstGeom prst="rect">
            <a:avLst/>
          </a:prstGeom>
        </p:spPr>
        <p:txBody>
          <a:bodyPr/>
          <a:lstStyle/>
          <a:p>
            <a:pPr/>
            <a:r>
              <a:t>Past 15 years witnessed remarkable progress in social scientific data and modes of analysis</a:t>
            </a:r>
          </a:p>
          <a:p>
            <a:pPr lvl="1" marL="457200" indent="-182562">
              <a:spcBef>
                <a:spcPts val="400"/>
              </a:spcBef>
              <a:defRPr sz="2000"/>
            </a:pPr>
            <a:r>
              <a:t>Also many new conferences, research centers, journals, etc. </a:t>
            </a:r>
          </a:p>
          <a:p>
            <a:pPr/>
            <a:r>
              <a:t>But surprisingly little impact on social policy</a:t>
            </a:r>
          </a:p>
          <a:p>
            <a:pPr lvl="1" marL="457200" indent="-182562">
              <a:spcBef>
                <a:spcPts val="400"/>
              </a:spcBef>
              <a:defRPr sz="2000"/>
            </a:pPr>
            <a:r>
              <a:t>Systemic risk in financial systems, dynamics of emerging epidemics, factors affecting cultural change, organizational performance, or political polarization and conflict</a:t>
            </a:r>
          </a:p>
          <a:p>
            <a:pPr/>
            <a:r>
              <a:t>Need not just more data but better data</a:t>
            </a:r>
          </a:p>
          <a:p>
            <a:pPr lvl="1" marL="457200" indent="-182562">
              <a:spcBef>
                <a:spcPts val="400"/>
              </a:spcBef>
              <a:defRPr sz="2000"/>
            </a:pPr>
            <a:r>
              <a:t>Better instrumentation, larger virtual labs, more collaboration between computational and social science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0">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450">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45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50">
                                            <p:txEl>
                                              <p:pRg st="4" end="4"/>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45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50"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ctrTitle"/>
          </p:nvPr>
        </p:nvSpPr>
        <p:spPr>
          <a:xfrm>
            <a:off x="685800" y="1200149"/>
            <a:ext cx="7848600" cy="1273971"/>
          </a:xfrm>
          <a:prstGeom prst="rect">
            <a:avLst/>
          </a:prstGeom>
        </p:spPr>
        <p:txBody>
          <a:bodyPr/>
          <a:lstStyle/>
          <a:p>
            <a:pPr/>
            <a:r>
              <a:t>Thank you</a:t>
            </a:r>
          </a:p>
        </p:txBody>
      </p:sp>
      <p:sp>
        <p:nvSpPr>
          <p:cNvPr id="453" name="Shape 453"/>
          <p:cNvSpPr/>
          <p:nvPr>
            <p:ph type="subTitle" sz="quarter" idx="1"/>
          </p:nvPr>
        </p:nvSpPr>
        <p:spPr>
          <a:xfrm>
            <a:off x="685800" y="2628900"/>
            <a:ext cx="7848600" cy="704850"/>
          </a:xfrm>
          <a:prstGeom prst="rect">
            <a:avLst/>
          </a:prstGeom>
        </p:spPr>
        <p:txBody>
          <a:bodyPr/>
          <a:lstStyle/>
          <a:p>
            <a:pPr>
              <a:spcBef>
                <a:spcPts val="400"/>
              </a:spcBef>
              <a:defRPr sz="1800"/>
            </a:pPr>
            <a:r>
              <a:rPr u="sng">
                <a:solidFill>
                  <a:srgbClr val="0000FF"/>
                </a:solidFill>
                <a:uFill>
                  <a:solidFill>
                    <a:srgbClr val="0000FF"/>
                  </a:solidFill>
                </a:uFill>
                <a:hlinkClick r:id="rId2" invalidUrl="" action="" tgtFrame="" tooltip="" history="1" highlightClick="0" endSnd="0"/>
              </a:rPr>
              <a:t>http://research.microsoft.com/en-us/people/duncan/</a:t>
            </a:r>
          </a:p>
          <a:p>
            <a:pPr>
              <a:spcBef>
                <a:spcPts val="400"/>
              </a:spcBef>
              <a:defRPr sz="1800"/>
            </a:pPr>
            <a:r>
              <a:rPr u="sng">
                <a:solidFill>
                  <a:srgbClr val="0000FF"/>
                </a:solidFill>
                <a:uFill>
                  <a:solidFill>
                    <a:srgbClr val="0000FF"/>
                  </a:solidFill>
                </a:uFill>
                <a:hlinkClick r:id="rId3" invalidUrl="" action="" tgtFrame="" tooltip="" history="1" highlightClick="0" endSnd="0"/>
              </a:rPr>
              <a:t>http://everythingisobvious.com</a:t>
            </a:r>
            <a:r>
              <a:t> </a:t>
            </a:r>
          </a:p>
        </p:txBody>
      </p:sp>
      <p:pic>
        <p:nvPicPr>
          <p:cNvPr id="454" name="image57.jpg" descr="EverythingIsObvious_paperbackcover.jpg"/>
          <p:cNvPicPr>
            <a:picLocks noChangeAspect="1"/>
          </p:cNvPicPr>
          <p:nvPr/>
        </p:nvPicPr>
        <p:blipFill>
          <a:blip r:embed="rId4">
            <a:extLst/>
          </a:blip>
          <a:stretch>
            <a:fillRect/>
          </a:stretch>
        </p:blipFill>
        <p:spPr>
          <a:xfrm>
            <a:off x="3995737" y="3409950"/>
            <a:ext cx="1185863" cy="1676400"/>
          </a:xfrm>
          <a:prstGeom prst="rect">
            <a:avLst/>
          </a:prstGeom>
          <a:ln w="12700">
            <a:miter lim="400000"/>
          </a:ln>
        </p:spPr>
      </p:pic>
      <p:pic>
        <p:nvPicPr>
          <p:cNvPr id="455" name="image58.png"/>
          <p:cNvPicPr>
            <a:picLocks noChangeAspect="1"/>
          </p:cNvPicPr>
          <p:nvPr/>
        </p:nvPicPr>
        <p:blipFill>
          <a:blip r:embed="rId5">
            <a:extLst/>
          </a:blip>
          <a:stretch>
            <a:fillRect/>
          </a:stretch>
        </p:blipFill>
        <p:spPr>
          <a:xfrm>
            <a:off x="2439988" y="3409950"/>
            <a:ext cx="1217613" cy="1676400"/>
          </a:xfrm>
          <a:prstGeom prst="rect">
            <a:avLst/>
          </a:prstGeom>
          <a:ln w="12700">
            <a:miter lim="400000"/>
          </a:ln>
        </p:spPr>
      </p:pic>
      <p:pic>
        <p:nvPicPr>
          <p:cNvPr id="456" name="image59.png"/>
          <p:cNvPicPr>
            <a:picLocks noChangeAspect="1"/>
          </p:cNvPicPr>
          <p:nvPr/>
        </p:nvPicPr>
        <p:blipFill>
          <a:blip r:embed="rId6">
            <a:extLst/>
          </a:blip>
          <a:stretch>
            <a:fillRect/>
          </a:stretch>
        </p:blipFill>
        <p:spPr>
          <a:xfrm>
            <a:off x="771526" y="3409950"/>
            <a:ext cx="1209676" cy="1676400"/>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ctrTitle"/>
          </p:nvPr>
        </p:nvSpPr>
        <p:spPr>
          <a:xfrm>
            <a:off x="685800" y="1028699"/>
            <a:ext cx="7848600" cy="1445421"/>
          </a:xfrm>
          <a:prstGeom prst="rect">
            <a:avLst/>
          </a:prstGeom>
        </p:spPr>
        <p:txBody>
          <a:bodyPr/>
          <a:lstStyle/>
          <a:p>
            <a:pPr/>
            <a:r>
              <a:t>Challenges for css</a:t>
            </a:r>
          </a:p>
        </p:txBody>
      </p:sp>
      <p:sp>
        <p:nvSpPr>
          <p:cNvPr id="459" name="Shape 459"/>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title"/>
          </p:nvPr>
        </p:nvSpPr>
        <p:spPr>
          <a:prstGeom prst="rect">
            <a:avLst/>
          </a:prstGeom>
        </p:spPr>
        <p:txBody>
          <a:bodyPr/>
          <a:lstStyle>
            <a:lvl1pPr algn="ctr"/>
          </a:lstStyle>
          <a:p>
            <a:pPr/>
            <a:r>
              <a:t>Improving on Found Data</a:t>
            </a:r>
          </a:p>
        </p:txBody>
      </p:sp>
      <p:sp>
        <p:nvSpPr>
          <p:cNvPr id="462" name="Shape 462"/>
          <p:cNvSpPr/>
          <p:nvPr>
            <p:ph type="body" idx="1"/>
          </p:nvPr>
        </p:nvSpPr>
        <p:spPr>
          <a:prstGeom prst="rect">
            <a:avLst/>
          </a:prstGeom>
        </p:spPr>
        <p:txBody>
          <a:bodyPr/>
          <a:lstStyle/>
          <a:p>
            <a:pPr>
              <a:spcBef>
                <a:spcPts val="400"/>
              </a:spcBef>
              <a:defRPr sz="1800"/>
            </a:pPr>
            <a:r>
              <a:t>Origins of “found data” as byproduct of everyday activity comes with serious disadvantages for social science</a:t>
            </a:r>
          </a:p>
          <a:p>
            <a:pPr lvl="1" marL="457200" indent="-182562">
              <a:spcBef>
                <a:spcPts val="300"/>
              </a:spcBef>
              <a:defRPr sz="1600"/>
            </a:pPr>
            <a:r>
              <a:t>Siloed across disconnected commercial platforms</a:t>
            </a:r>
            <a:endParaRPr sz="2000"/>
          </a:p>
          <a:p>
            <a:pPr lvl="2" marL="730250" indent="-182562">
              <a:spcBef>
                <a:spcPts val="300"/>
              </a:spcBef>
              <a:defRPr sz="1400"/>
            </a:pPr>
            <a:r>
              <a:t>Even simple question like “when do people change their minds and why”? requires data from multiple platforms</a:t>
            </a:r>
            <a:endParaRPr sz="1800"/>
          </a:p>
          <a:p>
            <a:pPr lvl="1" marL="457200" indent="-182562">
              <a:spcBef>
                <a:spcPts val="300"/>
              </a:spcBef>
              <a:defRPr sz="1600"/>
            </a:pPr>
            <a:r>
              <a:t>Outcome variables of interest often not instrumented by default</a:t>
            </a:r>
            <a:endParaRPr sz="2000"/>
          </a:p>
          <a:p>
            <a:pPr lvl="2" marL="730250" indent="-182562">
              <a:spcBef>
                <a:spcPts val="300"/>
              </a:spcBef>
              <a:defRPr sz="1400"/>
            </a:pPr>
            <a:r>
              <a:t>We study RTs because that’s what we can observe</a:t>
            </a:r>
            <a:endParaRPr sz="1800"/>
          </a:p>
          <a:p>
            <a:pPr lvl="1" marL="457200" indent="-182562">
              <a:spcBef>
                <a:spcPts val="300"/>
              </a:spcBef>
              <a:defRPr sz="1600"/>
            </a:pPr>
            <a:r>
              <a:t>Privacy and IP concerns make data difficult/impossible to share</a:t>
            </a:r>
            <a:endParaRPr sz="2000"/>
          </a:p>
          <a:p>
            <a:pPr lvl="1" marL="457200" indent="-182562">
              <a:spcBef>
                <a:spcPts val="300"/>
              </a:spcBef>
              <a:defRPr sz="1600"/>
            </a:pPr>
            <a:r>
              <a:t>Algorithmic optimization increasing “algorithmic confounding”</a:t>
            </a:r>
            <a:endParaRPr sz="2000"/>
          </a:p>
          <a:p>
            <a:pPr>
              <a:spcBef>
                <a:spcPts val="400"/>
              </a:spcBef>
              <a:defRPr sz="1800"/>
            </a:pPr>
            <a:r>
              <a:t>Need better systems for collecting, joining, sharing data</a:t>
            </a:r>
          </a:p>
          <a:p>
            <a:pPr lvl="1" marL="457200" indent="-182562">
              <a:spcBef>
                <a:spcPts val="300"/>
              </a:spcBef>
              <a:defRPr sz="1600"/>
            </a:pPr>
            <a:r>
              <a:t>A “social supercollider” for joining commercial data?</a:t>
            </a:r>
            <a:endParaRPr sz="2000"/>
          </a:p>
          <a:p>
            <a:pPr lvl="1" marL="457200" indent="-182562">
              <a:spcBef>
                <a:spcPts val="300"/>
              </a:spcBef>
              <a:defRPr sz="1600"/>
            </a:pPr>
            <a:r>
              <a:t>Social scientists may have to build their own instruments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2">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62">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462">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462">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462">
                                            <p:txEl>
                                              <p:pRg st="4" end="4"/>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462">
                                            <p:txEl>
                                              <p:pRg st="5" end="5"/>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46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62">
                                            <p:txEl>
                                              <p:pRg st="7" end="7"/>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462">
                                            <p:txEl>
                                              <p:pRg st="8" end="8"/>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462">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62"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81" name="Group 481"/>
          <p:cNvGrpSpPr/>
          <p:nvPr/>
        </p:nvGrpSpPr>
        <p:grpSpPr>
          <a:xfrm>
            <a:off x="4648200" y="1714500"/>
            <a:ext cx="4396147" cy="2309854"/>
            <a:chOff x="0" y="0"/>
            <a:chExt cx="4396146" cy="2309853"/>
          </a:xfrm>
        </p:grpSpPr>
        <p:sp>
          <p:nvSpPr>
            <p:cNvPr id="464" name="Shape 464"/>
            <p:cNvSpPr/>
            <p:nvPr/>
          </p:nvSpPr>
          <p:spPr>
            <a:xfrm>
              <a:off x="2345434" y="313724"/>
              <a:ext cx="168389" cy="136247"/>
            </a:xfrm>
            <a:prstGeom prst="ellipse">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sz="1200">
                  <a:solidFill>
                    <a:srgbClr val="FFFFFF"/>
                  </a:solidFill>
                </a:defRPr>
              </a:pPr>
            </a:p>
          </p:txBody>
        </p:sp>
        <p:sp>
          <p:nvSpPr>
            <p:cNvPr id="465" name="Shape 465"/>
            <p:cNvSpPr/>
            <p:nvPr/>
          </p:nvSpPr>
          <p:spPr>
            <a:xfrm>
              <a:off x="2526414" y="286544"/>
              <a:ext cx="1028017" cy="23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100"/>
              </a:lvl1pPr>
            </a:lstStyle>
            <a:p>
              <a:pPr/>
              <a:r>
                <a:t>Crisis mapping</a:t>
              </a:r>
            </a:p>
          </p:txBody>
        </p:sp>
        <p:sp>
          <p:nvSpPr>
            <p:cNvPr id="466" name="Shape 466"/>
            <p:cNvSpPr/>
            <p:nvPr/>
          </p:nvSpPr>
          <p:spPr>
            <a:xfrm>
              <a:off x="2888266" y="649115"/>
              <a:ext cx="1248085" cy="391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100"/>
              </a:lvl1pPr>
            </a:lstStyle>
            <a:p>
              <a:pPr/>
              <a:r>
                <a:t>Long-run cooperation</a:t>
              </a:r>
            </a:p>
          </p:txBody>
        </p:sp>
        <p:sp>
          <p:nvSpPr>
            <p:cNvPr id="467" name="Shape 467"/>
            <p:cNvSpPr/>
            <p:nvPr/>
          </p:nvSpPr>
          <p:spPr>
            <a:xfrm>
              <a:off x="0" y="1729677"/>
              <a:ext cx="1492413" cy="23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100"/>
              </a:lvl1pPr>
            </a:lstStyle>
            <a:p>
              <a:pPr/>
              <a:r>
                <a:t>Small-world</a:t>
              </a:r>
            </a:p>
          </p:txBody>
        </p:sp>
        <p:sp>
          <p:nvSpPr>
            <p:cNvPr id="468" name="Shape 468"/>
            <p:cNvSpPr/>
            <p:nvPr/>
          </p:nvSpPr>
          <p:spPr>
            <a:xfrm>
              <a:off x="1725054" y="0"/>
              <a:ext cx="639953" cy="2392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100" u="sng"/>
              </a:lvl1pPr>
            </a:lstStyle>
            <a:p>
              <a:pPr/>
              <a:r>
                <a:t>Realism</a:t>
              </a:r>
            </a:p>
          </p:txBody>
        </p:sp>
        <p:sp>
          <p:nvSpPr>
            <p:cNvPr id="469" name="Shape 469"/>
            <p:cNvSpPr/>
            <p:nvPr/>
          </p:nvSpPr>
          <p:spPr>
            <a:xfrm>
              <a:off x="1182222" y="2070583"/>
              <a:ext cx="469217" cy="23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100" u="sng"/>
              </a:lvl1pPr>
            </a:lstStyle>
            <a:p>
              <a:pPr/>
              <a:r>
                <a:t>Scale</a:t>
              </a:r>
            </a:p>
          </p:txBody>
        </p:sp>
        <p:sp>
          <p:nvSpPr>
            <p:cNvPr id="470" name="Shape 470"/>
            <p:cNvSpPr/>
            <p:nvPr/>
          </p:nvSpPr>
          <p:spPr>
            <a:xfrm>
              <a:off x="3717722" y="1290462"/>
              <a:ext cx="678425" cy="23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100" u="sng"/>
              </a:lvl1pPr>
            </a:lstStyle>
            <a:p>
              <a:pPr/>
              <a:r>
                <a:t>Duration</a:t>
              </a:r>
            </a:p>
          </p:txBody>
        </p:sp>
        <p:grpSp>
          <p:nvGrpSpPr>
            <p:cNvPr id="475" name="Group 475"/>
            <p:cNvGrpSpPr/>
            <p:nvPr/>
          </p:nvGrpSpPr>
          <p:grpSpPr>
            <a:xfrm>
              <a:off x="1492412" y="250979"/>
              <a:ext cx="2080543" cy="1737884"/>
              <a:chOff x="0" y="0"/>
              <a:chExt cx="2080542" cy="1737882"/>
            </a:xfrm>
          </p:grpSpPr>
          <p:sp>
            <p:nvSpPr>
              <p:cNvPr id="471" name="Shape 471"/>
              <p:cNvSpPr/>
              <p:nvPr/>
            </p:nvSpPr>
            <p:spPr>
              <a:xfrm flipV="1">
                <a:off x="640166" y="0"/>
                <a:ext cx="1" cy="1088433"/>
              </a:xfrm>
              <a:prstGeom prst="line">
                <a:avLst/>
              </a:prstGeom>
              <a:noFill/>
              <a:ln w="57150" cap="flat">
                <a:solidFill>
                  <a:srgbClr val="292934"/>
                </a:solidFill>
                <a:prstDash val="solid"/>
                <a:round/>
                <a:tailEnd type="triangle" w="med" len="med"/>
              </a:ln>
              <a:effectLst/>
            </p:spPr>
            <p:txBody>
              <a:bodyPr wrap="square" lIns="45719" tIns="45719" rIns="45719" bIns="45719" numCol="1" anchor="t">
                <a:noAutofit/>
              </a:bodyPr>
              <a:lstStyle/>
              <a:p>
                <a:pPr/>
              </a:p>
            </p:txBody>
          </p:sp>
          <p:sp>
            <p:nvSpPr>
              <p:cNvPr id="472" name="Shape 472"/>
              <p:cNvSpPr/>
              <p:nvPr/>
            </p:nvSpPr>
            <p:spPr>
              <a:xfrm>
                <a:off x="640166" y="1088432"/>
                <a:ext cx="1440377" cy="1"/>
              </a:xfrm>
              <a:prstGeom prst="line">
                <a:avLst/>
              </a:prstGeom>
              <a:noFill/>
              <a:ln w="57150" cap="flat">
                <a:solidFill>
                  <a:srgbClr val="292934"/>
                </a:solidFill>
                <a:prstDash val="solid"/>
                <a:round/>
                <a:tailEnd type="triangle" w="med" len="med"/>
              </a:ln>
              <a:effectLst/>
            </p:spPr>
            <p:txBody>
              <a:bodyPr wrap="square" lIns="45719" tIns="45719" rIns="45719" bIns="45719" numCol="1" anchor="t">
                <a:noAutofit/>
              </a:bodyPr>
              <a:lstStyle/>
              <a:p>
                <a:pPr/>
              </a:p>
            </p:txBody>
          </p:sp>
          <p:sp>
            <p:nvSpPr>
              <p:cNvPr id="473" name="Shape 473"/>
              <p:cNvSpPr/>
              <p:nvPr/>
            </p:nvSpPr>
            <p:spPr>
              <a:xfrm flipH="1">
                <a:off x="0" y="1088432"/>
                <a:ext cx="640167" cy="649452"/>
              </a:xfrm>
              <a:prstGeom prst="line">
                <a:avLst/>
              </a:prstGeom>
              <a:noFill/>
              <a:ln w="57150" cap="flat">
                <a:solidFill>
                  <a:srgbClr val="292934"/>
                </a:solidFill>
                <a:prstDash val="solid"/>
                <a:round/>
                <a:tailEnd type="triangle" w="med" len="med"/>
              </a:ln>
              <a:effectLst/>
            </p:spPr>
            <p:txBody>
              <a:bodyPr wrap="square" lIns="45719" tIns="45719" rIns="45719" bIns="45719" numCol="1" anchor="t">
                <a:noAutofit/>
              </a:bodyPr>
              <a:lstStyle/>
              <a:p>
                <a:pPr/>
              </a:p>
            </p:txBody>
          </p:sp>
          <p:sp>
            <p:nvSpPr>
              <p:cNvPr id="474" name="Shape 474"/>
              <p:cNvSpPr/>
              <p:nvPr/>
            </p:nvSpPr>
            <p:spPr>
              <a:xfrm>
                <a:off x="303839" y="858679"/>
                <a:ext cx="691947" cy="414929"/>
              </a:xfrm>
              <a:prstGeom prst="ellipse">
                <a:avLst/>
              </a:prstGeom>
              <a:noFill/>
              <a:ln w="28575" cap="flat">
                <a:solidFill>
                  <a:srgbClr val="FF0000"/>
                </a:solidFill>
                <a:prstDash val="dash"/>
                <a:round/>
              </a:ln>
              <a:effectLst/>
            </p:spPr>
            <p:txBody>
              <a:bodyPr wrap="square" lIns="45719" tIns="45719" rIns="45719" bIns="45719" numCol="1" anchor="ctr">
                <a:noAutofit/>
              </a:bodyPr>
              <a:lstStyle/>
              <a:p>
                <a:pPr algn="ctr">
                  <a:defRPr sz="1200">
                    <a:solidFill>
                      <a:srgbClr val="FFFFFF"/>
                    </a:solidFill>
                  </a:defRPr>
                </a:pPr>
              </a:p>
            </p:txBody>
          </p:sp>
        </p:grpSp>
        <p:sp>
          <p:nvSpPr>
            <p:cNvPr id="476" name="Shape 476"/>
            <p:cNvSpPr/>
            <p:nvPr/>
          </p:nvSpPr>
          <p:spPr>
            <a:xfrm>
              <a:off x="2190339" y="1478697"/>
              <a:ext cx="919421" cy="23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100">
                  <a:solidFill>
                    <a:srgbClr val="FF0000"/>
                  </a:solidFill>
                </a:defRPr>
              </a:lvl1pPr>
            </a:lstStyle>
            <a:p>
              <a:pPr/>
              <a:r>
                <a:t>Physical labs</a:t>
              </a:r>
            </a:p>
          </p:txBody>
        </p:sp>
        <p:sp>
          <p:nvSpPr>
            <p:cNvPr id="477" name="Shape 477"/>
            <p:cNvSpPr/>
            <p:nvPr/>
          </p:nvSpPr>
          <p:spPr>
            <a:xfrm>
              <a:off x="3431098" y="1066664"/>
              <a:ext cx="168389" cy="136247"/>
            </a:xfrm>
            <a:prstGeom prst="ellipse">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sz="1200">
                  <a:solidFill>
                    <a:srgbClr val="FFFFFF"/>
                  </a:solidFill>
                </a:defRPr>
              </a:pPr>
            </a:p>
          </p:txBody>
        </p:sp>
        <p:sp>
          <p:nvSpPr>
            <p:cNvPr id="478" name="Shape 478"/>
            <p:cNvSpPr/>
            <p:nvPr/>
          </p:nvSpPr>
          <p:spPr>
            <a:xfrm>
              <a:off x="1232449" y="1756858"/>
              <a:ext cx="168389" cy="136247"/>
            </a:xfrm>
            <a:prstGeom prst="ellipse">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sz="1200">
                  <a:solidFill>
                    <a:srgbClr val="FFFFFF"/>
                  </a:solidFill>
                </a:defRPr>
              </a:pPr>
            </a:p>
          </p:txBody>
        </p:sp>
        <p:sp>
          <p:nvSpPr>
            <p:cNvPr id="479" name="Shape 479"/>
            <p:cNvSpPr/>
            <p:nvPr/>
          </p:nvSpPr>
          <p:spPr>
            <a:xfrm>
              <a:off x="1569959" y="1505879"/>
              <a:ext cx="168389" cy="136247"/>
            </a:xfrm>
            <a:prstGeom prst="ellipse">
              <a:avLst/>
            </a:prstGeom>
            <a:solidFill>
              <a:schemeClr val="accent1"/>
            </a:solidFill>
            <a:ln w="26425" cap="flat">
              <a:solidFill>
                <a:srgbClr val="6B7670"/>
              </a:solidFill>
              <a:prstDash val="solid"/>
              <a:round/>
            </a:ln>
            <a:effectLst/>
          </p:spPr>
          <p:txBody>
            <a:bodyPr wrap="square" lIns="45719" tIns="45719" rIns="45719" bIns="45719" numCol="1" anchor="ctr">
              <a:noAutofit/>
            </a:bodyPr>
            <a:lstStyle/>
            <a:p>
              <a:pPr algn="ctr">
                <a:defRPr sz="1200">
                  <a:solidFill>
                    <a:srgbClr val="FFFFFF"/>
                  </a:solidFill>
                </a:defRPr>
              </a:pPr>
            </a:p>
          </p:txBody>
        </p:sp>
        <p:sp>
          <p:nvSpPr>
            <p:cNvPr id="480" name="Shape 480"/>
            <p:cNvSpPr/>
            <p:nvPr/>
          </p:nvSpPr>
          <p:spPr>
            <a:xfrm>
              <a:off x="387737" y="1478697"/>
              <a:ext cx="1492413" cy="23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100"/>
              </a:lvl1pPr>
            </a:lstStyle>
            <a:p>
              <a:pPr/>
              <a:r>
                <a:t>Music Lab</a:t>
              </a:r>
            </a:p>
          </p:txBody>
        </p:sp>
      </p:grpSp>
      <p:sp>
        <p:nvSpPr>
          <p:cNvPr id="482" name="Shape 482"/>
          <p:cNvSpPr/>
          <p:nvPr>
            <p:ph type="title"/>
          </p:nvPr>
        </p:nvSpPr>
        <p:spPr>
          <a:xfrm>
            <a:off x="457200" y="171450"/>
            <a:ext cx="8229600" cy="742950"/>
          </a:xfrm>
          <a:prstGeom prst="rect">
            <a:avLst/>
          </a:prstGeom>
        </p:spPr>
        <p:txBody>
          <a:bodyPr/>
          <a:lstStyle>
            <a:lvl1pPr algn="ctr">
              <a:defRPr sz="3600"/>
            </a:lvl1pPr>
          </a:lstStyle>
          <a:p>
            <a:pPr/>
            <a:r>
              <a:t>Expanding Design Space of Virtual Labs</a:t>
            </a:r>
          </a:p>
        </p:txBody>
      </p:sp>
      <p:sp>
        <p:nvSpPr>
          <p:cNvPr id="483" name="Shape 483"/>
          <p:cNvSpPr/>
          <p:nvPr/>
        </p:nvSpPr>
        <p:spPr>
          <a:xfrm>
            <a:off x="76200" y="1200150"/>
            <a:ext cx="5486400" cy="48220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82562" indent="-182562">
              <a:spcBef>
                <a:spcPts val="400"/>
              </a:spcBef>
              <a:buClr>
                <a:schemeClr val="accent1"/>
              </a:buClr>
              <a:buSzPct val="85000"/>
              <a:buFont typeface="Arial"/>
              <a:buChar char="•"/>
              <a:defRPr sz="2000"/>
            </a:pPr>
            <a:r>
              <a:t>Two main obstacles to progress</a:t>
            </a:r>
          </a:p>
          <a:p>
            <a:pPr lvl="1" marL="457200" indent="-182562">
              <a:spcBef>
                <a:spcPts val="400"/>
              </a:spcBef>
              <a:buClr>
                <a:schemeClr val="accent1"/>
              </a:buClr>
              <a:buSzPct val="85000"/>
              <a:buFont typeface="Arial"/>
              <a:buChar char="•"/>
              <a:defRPr sz="1800"/>
            </a:pPr>
            <a:r>
              <a:t>Recruiting and retaining subjects</a:t>
            </a:r>
            <a:endParaRPr sz="2000"/>
          </a:p>
          <a:p>
            <a:pPr lvl="2" marL="730250" indent="-182562">
              <a:spcBef>
                <a:spcPts val="300"/>
              </a:spcBef>
              <a:buClr>
                <a:schemeClr val="accent1"/>
              </a:buClr>
              <a:buSzPct val="90000"/>
              <a:buFont typeface="Arial"/>
              <a:buChar char="•"/>
              <a:defRPr sz="1600"/>
            </a:pPr>
            <a:r>
              <a:t>MT has ~ 3K workers, turnover every few months</a:t>
            </a:r>
          </a:p>
          <a:p>
            <a:pPr lvl="1" marL="457200" indent="-182562">
              <a:spcBef>
                <a:spcPts val="400"/>
              </a:spcBef>
              <a:buClr>
                <a:schemeClr val="accent1"/>
              </a:buClr>
              <a:buSzPct val="85000"/>
              <a:buFont typeface="Arial"/>
              <a:buChar char="•"/>
              <a:defRPr sz="1800"/>
            </a:pPr>
            <a:r>
              <a:t>Running experiments is still slow</a:t>
            </a:r>
            <a:endParaRPr sz="1000"/>
          </a:p>
          <a:p>
            <a:pPr marL="182562" indent="-182562">
              <a:spcBef>
                <a:spcPts val="400"/>
              </a:spcBef>
              <a:buClr>
                <a:schemeClr val="accent1"/>
              </a:buClr>
              <a:buSzPct val="85000"/>
              <a:buFont typeface="Arial"/>
              <a:buChar char="•"/>
              <a:defRPr sz="2000"/>
            </a:pPr>
            <a:r>
              <a:t>Three advances would help</a:t>
            </a:r>
          </a:p>
          <a:p>
            <a:pPr lvl="1" marL="457200" indent="-182562">
              <a:spcBef>
                <a:spcPts val="400"/>
              </a:spcBef>
              <a:buClr>
                <a:schemeClr val="accent1"/>
              </a:buClr>
              <a:buSzPct val="85000"/>
              <a:buFont typeface="Arial"/>
              <a:buChar char="•"/>
              <a:defRPr sz="1800"/>
            </a:pPr>
            <a:r>
              <a:t>Large standing subject panel</a:t>
            </a:r>
            <a:endParaRPr sz="2000"/>
          </a:p>
          <a:p>
            <a:pPr lvl="2" marL="730250" indent="-182562">
              <a:spcBef>
                <a:spcPts val="300"/>
              </a:spcBef>
              <a:buClr>
                <a:schemeClr val="accent1"/>
              </a:buClr>
              <a:buSzPct val="90000"/>
              <a:buFont typeface="Arial"/>
              <a:buChar char="•"/>
              <a:defRPr sz="1600"/>
            </a:pPr>
            <a:r>
              <a:t>Could study whole organizations, even “cultures”</a:t>
            </a:r>
          </a:p>
          <a:p>
            <a:pPr lvl="2" marL="730250" indent="-182562">
              <a:spcBef>
                <a:spcPts val="300"/>
              </a:spcBef>
              <a:buClr>
                <a:schemeClr val="accent1"/>
              </a:buClr>
              <a:buSzPct val="90000"/>
              <a:buFont typeface="Arial"/>
              <a:buChar char="•"/>
              <a:defRPr sz="1600"/>
            </a:pPr>
            <a:r>
              <a:t>Could resample individuals with known features</a:t>
            </a:r>
          </a:p>
          <a:p>
            <a:pPr lvl="1" marL="457200" indent="-182562">
              <a:spcBef>
                <a:spcPts val="400"/>
              </a:spcBef>
              <a:buClr>
                <a:schemeClr val="accent1"/>
              </a:buClr>
              <a:buSzPct val="85000"/>
              <a:buFont typeface="Arial"/>
              <a:buChar char="•"/>
              <a:defRPr sz="1800"/>
            </a:pPr>
            <a:r>
              <a:t>Moving from desktop to mobile</a:t>
            </a:r>
            <a:endParaRPr sz="2000"/>
          </a:p>
          <a:p>
            <a:pPr lvl="3" marL="730251" indent="-182562">
              <a:spcBef>
                <a:spcPts val="300"/>
              </a:spcBef>
              <a:buClr>
                <a:schemeClr val="accent1"/>
              </a:buClr>
              <a:buSzPct val="100000"/>
              <a:buFont typeface="Arial"/>
              <a:buChar char="•"/>
              <a:defRPr sz="1400"/>
            </a:pPr>
            <a:r>
              <a:t>Experiments could run for months not minutes</a:t>
            </a:r>
            <a:endParaRPr sz="1600"/>
          </a:p>
          <a:p>
            <a:pPr lvl="3" marL="730251" indent="-182562">
              <a:spcBef>
                <a:spcPts val="300"/>
              </a:spcBef>
              <a:buClr>
                <a:schemeClr val="accent1"/>
              </a:buClr>
              <a:buSzPct val="100000"/>
              <a:buFont typeface="Arial"/>
              <a:buChar char="•"/>
              <a:defRPr sz="1400"/>
            </a:pPr>
            <a:r>
              <a:t>Could exploit location and other sensor information</a:t>
            </a:r>
            <a:endParaRPr sz="1600"/>
          </a:p>
          <a:p>
            <a:pPr lvl="2" marL="455612" indent="-182562">
              <a:spcBef>
                <a:spcPts val="400"/>
              </a:spcBef>
              <a:buClr>
                <a:schemeClr val="accent1"/>
              </a:buClr>
              <a:buSzPct val="90000"/>
              <a:buFont typeface="Arial"/>
              <a:buChar char="•"/>
              <a:defRPr sz="1800"/>
            </a:pPr>
            <a:r>
              <a:t> Reusable and shareable code-base</a:t>
            </a:r>
          </a:p>
          <a:p>
            <a:pPr lvl="3" marL="730251" indent="-182562">
              <a:spcBef>
                <a:spcPts val="300"/>
              </a:spcBef>
              <a:buClr>
                <a:schemeClr val="accent1"/>
              </a:buClr>
              <a:buSzPct val="100000"/>
              <a:buFont typeface="Arial"/>
              <a:buChar char="•"/>
              <a:defRPr sz="1600"/>
            </a:pPr>
            <a:r>
              <a:rPr u="sng">
                <a:solidFill>
                  <a:srgbClr val="0000FF"/>
                </a:solidFill>
                <a:uFill>
                  <a:solidFill>
                    <a:srgbClr val="0000FF"/>
                  </a:solidFill>
                </a:uFill>
                <a:hlinkClick r:id="rId2" invalidUrl="" action="" tgtFrame="" tooltip="" history="1" highlightClick="0" endSnd="0"/>
              </a:rPr>
              <a:t>https://www.github.com/VirtualLab/turkserver-meteor</a:t>
            </a:r>
          </a:p>
          <a:p>
            <a:pPr lvl="2" marL="455612" indent="-182562">
              <a:spcBef>
                <a:spcPts val="500"/>
              </a:spcBef>
              <a:buClr>
                <a:schemeClr val="accent1"/>
              </a:buClr>
              <a:buSzPct val="90000"/>
              <a:buFont typeface="Arial"/>
              <a:buChar char="•"/>
              <a:defRPr sz="1800"/>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8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3">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483">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483">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48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1" fill="hold">
                                  <p:stCondLst>
                                    <p:cond delay="0"/>
                                  </p:stCondLst>
                                  <p:iterate type="el" backwards="0">
                                    <p:tmAbs val="0"/>
                                  </p:iterate>
                                  <p:childTnLst>
                                    <p:set>
                                      <p:cBhvr>
                                        <p:cTn id="21" fill="hold"/>
                                        <p:tgtEl>
                                          <p:spTgt spid="483">
                                            <p:txEl>
                                              <p:pRg st="4" end="4"/>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el" backwards="0">
                                    <p:tmAbs val="0"/>
                                  </p:iterate>
                                  <p:childTnLst>
                                    <p:set>
                                      <p:cBhvr>
                                        <p:cTn id="24" fill="hold"/>
                                        <p:tgtEl>
                                          <p:spTgt spid="483">
                                            <p:txEl>
                                              <p:pRg st="5" end="5"/>
                                            </p:txEl>
                                          </p:spTgt>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1" fill="hold">
                                  <p:stCondLst>
                                    <p:cond delay="0"/>
                                  </p:stCondLst>
                                  <p:iterate type="el" backwards="0">
                                    <p:tmAbs val="0"/>
                                  </p:iterate>
                                  <p:childTnLst>
                                    <p:set>
                                      <p:cBhvr>
                                        <p:cTn id="27" fill="hold"/>
                                        <p:tgtEl>
                                          <p:spTgt spid="483">
                                            <p:txEl>
                                              <p:pRg st="6" end="6"/>
                                            </p:txEl>
                                          </p:spTgt>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1" fill="hold">
                                  <p:stCondLst>
                                    <p:cond delay="0"/>
                                  </p:stCondLst>
                                  <p:iterate type="el" backwards="0">
                                    <p:tmAbs val="0"/>
                                  </p:iterate>
                                  <p:childTnLst>
                                    <p:set>
                                      <p:cBhvr>
                                        <p:cTn id="30" fill="hold"/>
                                        <p:tgtEl>
                                          <p:spTgt spid="48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483">
                                            <p:txEl>
                                              <p:pRg st="8" end="8"/>
                                            </p:txEl>
                                          </p:spTgt>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 fill="hold">
                                  <p:stCondLst>
                                    <p:cond delay="0"/>
                                  </p:stCondLst>
                                  <p:iterate type="el" backwards="0">
                                    <p:tmAbs val="0"/>
                                  </p:iterate>
                                  <p:childTnLst>
                                    <p:set>
                                      <p:cBhvr>
                                        <p:cTn id="37" fill="hold"/>
                                        <p:tgtEl>
                                          <p:spTgt spid="483">
                                            <p:txEl>
                                              <p:pRg st="9" end="9"/>
                                            </p:txEl>
                                          </p:spTgt>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 fill="hold">
                                  <p:stCondLst>
                                    <p:cond delay="0"/>
                                  </p:stCondLst>
                                  <p:iterate type="el" backwards="0">
                                    <p:tmAbs val="0"/>
                                  </p:iterate>
                                  <p:childTnLst>
                                    <p:set>
                                      <p:cBhvr>
                                        <p:cTn id="40" fill="hold"/>
                                        <p:tgtEl>
                                          <p:spTgt spid="483">
                                            <p:txEl>
                                              <p:pRg st="10" end="10"/>
                                            </p:txEl>
                                          </p:spTgt>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 fill="hold">
                                  <p:stCondLst>
                                    <p:cond delay="0"/>
                                  </p:stCondLst>
                                  <p:iterate type="el" backwards="0">
                                    <p:tmAbs val="0"/>
                                  </p:iterate>
                                  <p:childTnLst>
                                    <p:set>
                                      <p:cBhvr>
                                        <p:cTn id="43" fill="hold"/>
                                        <p:tgtEl>
                                          <p:spTgt spid="483">
                                            <p:txEl>
                                              <p:pRg st="11" end="11"/>
                                            </p:txEl>
                                          </p:spTgt>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 fill="hold">
                                  <p:stCondLst>
                                    <p:cond delay="0"/>
                                  </p:stCondLst>
                                  <p:iterate type="el" backwards="0">
                                    <p:tmAbs val="0"/>
                                  </p:iterate>
                                  <p:childTnLst>
                                    <p:set>
                                      <p:cBhvr>
                                        <p:cTn id="46" fill="hold"/>
                                        <p:tgtEl>
                                          <p:spTgt spid="483">
                                            <p:txEl>
                                              <p:pRg st="12" end="12"/>
                                            </p:txEl>
                                          </p:spTgt>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 fill="hold">
                                  <p:stCondLst>
                                    <p:cond delay="0"/>
                                  </p:stCondLst>
                                  <p:iterate type="el" backwards="0">
                                    <p:tmAbs val="0"/>
                                  </p:iterate>
                                  <p:childTnLst>
                                    <p:set>
                                      <p:cBhvr>
                                        <p:cTn id="49" fill="hold"/>
                                        <p:tgtEl>
                                          <p:spTgt spid="483">
                                            <p:txEl>
                                              <p:pRg st="13" end="13"/>
                                            </p:txEl>
                                          </p:spTgt>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 fill="hold">
                                  <p:stCondLst>
                                    <p:cond delay="0"/>
                                  </p:stCondLst>
                                  <p:iterate type="el" backwards="0">
                                    <p:tmAbs val="0"/>
                                  </p:iterate>
                                  <p:childTnLst>
                                    <p:set>
                                      <p:cBhvr>
                                        <p:cTn id="52" fill="hold"/>
                                        <p:tgtEl>
                                          <p:spTgt spid="483">
                                            <p:txEl>
                                              <p:pRg st="14" end="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3"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lvl1pPr algn="ctr"/>
          </a:lstStyle>
          <a:p>
            <a:pPr/>
            <a:r>
              <a:t>Outline for Rest of Talk</a:t>
            </a:r>
          </a:p>
        </p:txBody>
      </p:sp>
      <p:sp>
        <p:nvSpPr>
          <p:cNvPr id="252" name="Shape 252"/>
          <p:cNvSpPr/>
          <p:nvPr>
            <p:ph type="body" idx="1"/>
          </p:nvPr>
        </p:nvSpPr>
        <p:spPr>
          <a:xfrm>
            <a:off x="762000" y="1485900"/>
            <a:ext cx="7543800" cy="3371850"/>
          </a:xfrm>
          <a:prstGeom prst="rect">
            <a:avLst/>
          </a:prstGeom>
        </p:spPr>
        <p:txBody>
          <a:bodyPr/>
          <a:lstStyle/>
          <a:p>
            <a:pPr/>
            <a:r>
              <a:t>Will illustrate CSS with two types of examples</a:t>
            </a:r>
          </a:p>
          <a:p>
            <a:pPr lvl="1" marL="457200" indent="-182562">
              <a:spcBef>
                <a:spcPts val="400"/>
              </a:spcBef>
              <a:defRPr sz="2000"/>
            </a:pPr>
            <a:r>
              <a:t>Social contagion using “big data”</a:t>
            </a:r>
          </a:p>
          <a:p>
            <a:pPr lvl="1" marL="457200" indent="-182562">
              <a:spcBef>
                <a:spcPts val="400"/>
              </a:spcBef>
              <a:defRPr sz="2000"/>
            </a:pPr>
            <a:r>
              <a:t>Collective problem solving using “small data” from virtual labs</a:t>
            </a:r>
          </a:p>
          <a:p>
            <a:pPr lvl="1" marL="0" indent="274636">
              <a:spcBef>
                <a:spcPts val="400"/>
              </a:spcBef>
              <a:buSzTx/>
              <a:buNone/>
              <a:defRPr sz="2000"/>
            </a:pPr>
          </a:p>
          <a:p>
            <a:pPr/>
            <a:r>
              <a:t>Research motivated by old questions but brings new capabilities to bear</a:t>
            </a:r>
          </a:p>
          <a:p>
            <a:pPr marL="0" indent="0">
              <a:buSzTx/>
              <a:buNone/>
            </a:pPr>
          </a:p>
          <a:p>
            <a:pPr/>
            <a:r>
              <a:t>Research also highlights some challenges for CSS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52">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52">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52">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2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25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52">
                                            <p:txEl>
                                              <p:pRg st="5" end="5"/>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25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52"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title"/>
          </p:nvPr>
        </p:nvSpPr>
        <p:spPr>
          <a:prstGeom prst="rect">
            <a:avLst/>
          </a:prstGeom>
        </p:spPr>
        <p:txBody>
          <a:bodyPr/>
          <a:lstStyle>
            <a:lvl1pPr algn="ctr"/>
          </a:lstStyle>
          <a:p>
            <a:pPr/>
            <a:r>
              <a:t>Focus on Solving Problems</a:t>
            </a:r>
          </a:p>
        </p:txBody>
      </p:sp>
      <p:sp>
        <p:nvSpPr>
          <p:cNvPr id="486" name="Shape 486"/>
          <p:cNvSpPr/>
          <p:nvPr>
            <p:ph type="body" idx="1"/>
          </p:nvPr>
        </p:nvSpPr>
        <p:spPr>
          <a:prstGeom prst="rect">
            <a:avLst/>
          </a:prstGeom>
        </p:spPr>
        <p:txBody>
          <a:bodyPr/>
          <a:lstStyle/>
          <a:p>
            <a:pPr marL="178911" indent="-178911" defTabSz="896111">
              <a:defRPr sz="2352"/>
            </a:pPr>
            <a:r>
              <a:t>Social science is traditionally theory driven: “How does my theoretical framework inform problem X?”</a:t>
            </a:r>
          </a:p>
          <a:p>
            <a:pPr lvl="1" marL="448055" indent="-178911" defTabSz="896111">
              <a:spcBef>
                <a:spcPts val="400"/>
              </a:spcBef>
              <a:defRPr sz="1960"/>
            </a:pPr>
            <a:r>
              <a:t>Result is that for any problem we have many theories and perspectives but they are not compatible (or even comparable)</a:t>
            </a:r>
          </a:p>
          <a:p>
            <a:pPr marL="178911" indent="-178911" defTabSz="896111">
              <a:defRPr sz="2352"/>
            </a:pPr>
            <a:r>
              <a:t>A problem orientation would instead ask: “What do we know that can help us solve problem X?”</a:t>
            </a:r>
          </a:p>
          <a:p>
            <a:pPr lvl="1" marL="448055" indent="-178911" defTabSz="896111">
              <a:spcBef>
                <a:spcPts val="400"/>
              </a:spcBef>
              <a:defRPr sz="1960"/>
            </a:pPr>
            <a:r>
              <a:t>Naturally integrates disciplines and methodologies</a:t>
            </a:r>
          </a:p>
          <a:p>
            <a:pPr lvl="1" marL="448055" indent="-178911" defTabSz="896111">
              <a:spcBef>
                <a:spcPts val="400"/>
              </a:spcBef>
              <a:defRPr sz="1960"/>
            </a:pPr>
            <a:r>
              <a:t>Also has natural outcome metric (“Did we solve the problem?”)</a:t>
            </a:r>
          </a:p>
          <a:p>
            <a:pPr marL="178911" indent="-178911" defTabSz="896111">
              <a:defRPr sz="2352"/>
            </a:pPr>
            <a:r>
              <a:t>Challenge is identifying suitable (“goldilocks”) problems</a:t>
            </a:r>
          </a:p>
          <a:p>
            <a:pPr lvl="1" marL="448055" indent="-178911" defTabSz="896111">
              <a:spcBef>
                <a:spcPts val="400"/>
              </a:spcBef>
              <a:defRPr sz="1960"/>
            </a:pPr>
            <a:r>
              <a:t>Non-trivial but also not impossible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6">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486">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486">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4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486">
                                            <p:txEl>
                                              <p:pRg st="5" end="5"/>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48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86"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title"/>
          </p:nvPr>
        </p:nvSpPr>
        <p:spPr>
          <a:xfrm>
            <a:off x="439737" y="114300"/>
            <a:ext cx="8229601" cy="742950"/>
          </a:xfrm>
          <a:prstGeom prst="rect">
            <a:avLst/>
          </a:prstGeom>
        </p:spPr>
        <p:txBody>
          <a:bodyPr/>
          <a:lstStyle/>
          <a:p>
            <a:pPr algn="ctr"/>
            <a:r>
              <a:t>Adoption </a:t>
            </a:r>
            <a:r>
              <a:rPr>
                <a:latin typeface="Wingdings"/>
                <a:ea typeface="Wingdings"/>
                <a:cs typeface="Wingdings"/>
                <a:sym typeface="Wingdings"/>
              </a:rPr>
              <a:t> </a:t>
            </a:r>
            <a:r>
              <a:t>Contagion</a:t>
            </a:r>
          </a:p>
        </p:txBody>
      </p:sp>
      <p:sp>
        <p:nvSpPr>
          <p:cNvPr id="489" name="Shape 489"/>
          <p:cNvSpPr/>
          <p:nvPr>
            <p:ph type="body" idx="1"/>
          </p:nvPr>
        </p:nvSpPr>
        <p:spPr>
          <a:xfrm>
            <a:off x="457200" y="895350"/>
            <a:ext cx="7543800" cy="3394472"/>
          </a:xfrm>
          <a:prstGeom prst="rect">
            <a:avLst/>
          </a:prstGeom>
        </p:spPr>
        <p:txBody>
          <a:bodyPr/>
          <a:lstStyle/>
          <a:p>
            <a:pPr marL="158829" indent="-158829" defTabSz="795527">
              <a:lnSpc>
                <a:spcPct val="80000"/>
              </a:lnSpc>
              <a:spcBef>
                <a:spcPts val="400"/>
              </a:spcBef>
              <a:defRPr sz="1740"/>
            </a:pPr>
            <a:r>
              <a:t>Adoption of new products/ideas/behaviors a longstanding puzzle</a:t>
            </a:r>
          </a:p>
          <a:p>
            <a:pPr lvl="1" marL="397763" indent="-158829" defTabSz="795527">
              <a:lnSpc>
                <a:spcPct val="80000"/>
              </a:lnSpc>
              <a:spcBef>
                <a:spcPts val="300"/>
              </a:spcBef>
              <a:defRPr sz="1479"/>
            </a:pPr>
            <a:r>
              <a:t>Why do some things succeed and not others?</a:t>
            </a:r>
            <a:endParaRPr sz="1740"/>
          </a:p>
          <a:p>
            <a:pPr lvl="1" marL="397763" indent="-158829" defTabSz="795527">
              <a:lnSpc>
                <a:spcPct val="80000"/>
              </a:lnSpc>
              <a:spcBef>
                <a:spcPts val="300"/>
              </a:spcBef>
              <a:defRPr sz="1479"/>
            </a:pPr>
            <a:r>
              <a:t>What is the dynamics of success?</a:t>
            </a:r>
            <a:endParaRPr sz="1740"/>
          </a:p>
          <a:p>
            <a:pPr lvl="1" marL="0" indent="238934" defTabSz="795527">
              <a:lnSpc>
                <a:spcPct val="80000"/>
              </a:lnSpc>
              <a:spcBef>
                <a:spcPts val="400"/>
              </a:spcBef>
              <a:buSzTx/>
              <a:buNone/>
              <a:defRPr sz="1479"/>
            </a:pPr>
          </a:p>
          <a:p>
            <a:pPr marL="158829" indent="-158829" defTabSz="795527">
              <a:lnSpc>
                <a:spcPct val="80000"/>
              </a:lnSpc>
              <a:spcBef>
                <a:spcPts val="400"/>
              </a:spcBef>
              <a:defRPr sz="1740"/>
            </a:pPr>
            <a:r>
              <a:t>Adoption </a:t>
            </a:r>
            <a:r>
              <a:rPr>
                <a:latin typeface="Wingdings"/>
                <a:ea typeface="Wingdings"/>
                <a:cs typeface="Wingdings"/>
                <a:sym typeface="Wingdings"/>
              </a:rPr>
              <a:t> </a:t>
            </a:r>
            <a:r>
              <a:t>Contagion</a:t>
            </a:r>
          </a:p>
          <a:p>
            <a:pPr lvl="1" marL="397763" indent="-158829" defTabSz="795527">
              <a:lnSpc>
                <a:spcPct val="80000"/>
              </a:lnSpc>
              <a:spcBef>
                <a:spcPts val="300"/>
              </a:spcBef>
              <a:defRPr sz="1479"/>
            </a:pPr>
            <a:r>
              <a:t>People learn from, coordinate with, or simply copy each other</a:t>
            </a:r>
            <a:endParaRPr sz="1740"/>
          </a:p>
          <a:p>
            <a:pPr lvl="1" marL="397763" indent="-158829" defTabSz="795527">
              <a:lnSpc>
                <a:spcPct val="80000"/>
              </a:lnSpc>
              <a:spcBef>
                <a:spcPts val="300"/>
              </a:spcBef>
              <a:defRPr sz="1479"/>
            </a:pPr>
            <a:r>
              <a:t>Thus adoption can spread from individual to individual </a:t>
            </a:r>
            <a:endParaRPr sz="1740"/>
          </a:p>
          <a:p>
            <a:pPr lvl="1" marL="397763" indent="-158829" defTabSz="795527">
              <a:lnSpc>
                <a:spcPct val="80000"/>
              </a:lnSpc>
              <a:spcBef>
                <a:spcPts val="300"/>
              </a:spcBef>
              <a:defRPr sz="1479"/>
            </a:pPr>
            <a:r>
              <a:t>Disease metaphor long invoked to describe crowds, fads, etc.</a:t>
            </a:r>
            <a:endParaRPr sz="1740"/>
          </a:p>
          <a:p>
            <a:pPr lvl="2" marL="635317" indent="-158829" defTabSz="795527">
              <a:lnSpc>
                <a:spcPct val="80000"/>
              </a:lnSpc>
              <a:spcBef>
                <a:spcPts val="300"/>
              </a:spcBef>
              <a:defRPr sz="1305"/>
            </a:pPr>
            <a:r>
              <a:t>Charles Mackay (1841), Gustave Le Bon (1896)</a:t>
            </a:r>
            <a:endParaRPr sz="1566"/>
          </a:p>
          <a:p>
            <a:pPr lvl="2" marL="0" indent="476487" defTabSz="795527">
              <a:lnSpc>
                <a:spcPct val="80000"/>
              </a:lnSpc>
              <a:spcBef>
                <a:spcPts val="300"/>
              </a:spcBef>
              <a:buSzTx/>
              <a:buNone/>
              <a:defRPr sz="1479"/>
            </a:pPr>
          </a:p>
          <a:p>
            <a:pPr marL="158829" indent="-158829" defTabSz="795527">
              <a:lnSpc>
                <a:spcPct val="80000"/>
              </a:lnSpc>
              <a:spcBef>
                <a:spcPts val="400"/>
              </a:spcBef>
              <a:defRPr sz="1740"/>
            </a:pPr>
            <a:r>
              <a:t>Many models of social contagion…</a:t>
            </a:r>
          </a:p>
          <a:p>
            <a:pPr lvl="1" marL="397763" indent="-158829" defTabSz="795527">
              <a:lnSpc>
                <a:spcPct val="80000"/>
              </a:lnSpc>
              <a:spcBef>
                <a:spcPts val="300"/>
              </a:spcBef>
              <a:defRPr sz="1479"/>
            </a:pPr>
            <a:r>
              <a:t>“</a:t>
            </a:r>
            <a:r>
              <a:t>Disease</a:t>
            </a:r>
            <a:r>
              <a:t>”</a:t>
            </a:r>
            <a:r>
              <a:t> models (Bass ,1969)</a:t>
            </a:r>
            <a:endParaRPr sz="1740"/>
          </a:p>
          <a:p>
            <a:pPr lvl="1" marL="397763" indent="-158829" defTabSz="795527">
              <a:lnSpc>
                <a:spcPct val="80000"/>
              </a:lnSpc>
              <a:spcBef>
                <a:spcPts val="300"/>
              </a:spcBef>
              <a:defRPr sz="1479"/>
            </a:pPr>
            <a:r>
              <a:t>“</a:t>
            </a:r>
            <a:r>
              <a:t>Threshold</a:t>
            </a:r>
            <a:r>
              <a:t>”</a:t>
            </a:r>
            <a:r>
              <a:t> models (Granovetter,1978)</a:t>
            </a:r>
            <a:endParaRPr sz="1740"/>
          </a:p>
          <a:p>
            <a:pPr lvl="1" marL="397763" indent="-158829" defTabSz="795527">
              <a:lnSpc>
                <a:spcPct val="80000"/>
              </a:lnSpc>
              <a:spcBef>
                <a:spcPts val="300"/>
              </a:spcBef>
              <a:defRPr sz="1479"/>
            </a:pPr>
            <a:r>
              <a:t>“</a:t>
            </a:r>
            <a:r>
              <a:t>Learning</a:t>
            </a:r>
            <a:r>
              <a:t>”</a:t>
            </a:r>
            <a:r>
              <a:t> models (Bikhchandani et al, 1992)</a:t>
            </a:r>
            <a:endParaRPr sz="1740"/>
          </a:p>
          <a:p>
            <a:pPr lvl="1" marL="397763" indent="-158829" defTabSz="795527">
              <a:lnSpc>
                <a:spcPct val="80000"/>
              </a:lnSpc>
              <a:spcBef>
                <a:spcPts val="300"/>
              </a:spcBef>
              <a:defRPr sz="1479"/>
            </a:pPr>
            <a:r>
              <a:t>“</a:t>
            </a:r>
            <a:r>
              <a:t>Cascade</a:t>
            </a:r>
            <a:r>
              <a:t>”</a:t>
            </a:r>
            <a:r>
              <a:t> models (Kleinberg and Kempe, 2003)</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4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9">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89">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489">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48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489">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489">
                                            <p:txEl>
                                              <p:pRg st="5" end="5"/>
                                            </p:txEl>
                                          </p:spTgt>
                                        </p:tgtEl>
                                        <p:attrNameLst>
                                          <p:attrName>style.visibility</p:attrName>
                                        </p:attrNameLst>
                                      </p:cBhvr>
                                      <p:to>
                                        <p:strVal val="visible"/>
                                      </p:to>
                                    </p:set>
                                  </p:childTnLst>
                                </p:cTn>
                              </p:par>
                              <p:par>
                                <p:cTn id="21" presetClass="entr" nodeType="withEffect" presetSubtype="0" presetID="1" grpId="1" fill="hold">
                                  <p:stCondLst>
                                    <p:cond delay="0"/>
                                  </p:stCondLst>
                                  <p:iterate type="el" backwards="0">
                                    <p:tmAbs val="0"/>
                                  </p:iterate>
                                  <p:childTnLst>
                                    <p:set>
                                      <p:cBhvr>
                                        <p:cTn id="22" fill="hold"/>
                                        <p:tgtEl>
                                          <p:spTgt spid="489">
                                            <p:txEl>
                                              <p:pRg st="6" end="6"/>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489">
                                            <p:txEl>
                                              <p:pRg st="7" end="7"/>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489">
                                            <p:txEl>
                                              <p:pRg st="8" end="8"/>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489">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89">
                                            <p:txEl>
                                              <p:pRg st="10" end="10"/>
                                            </p:txEl>
                                          </p:spTgt>
                                        </p:tgtEl>
                                        <p:attrNameLst>
                                          <p:attrName>style.visibility</p:attrName>
                                        </p:attrNameLst>
                                      </p:cBhvr>
                                      <p:to>
                                        <p:strVal val="visible"/>
                                      </p:to>
                                    </p:set>
                                  </p:childTnLst>
                                </p:cTn>
                              </p:par>
                              <p:par>
                                <p:cTn id="33" presetClass="entr" nodeType="withEffect" presetSubtype="0" presetID="1" grpId="1" fill="hold">
                                  <p:stCondLst>
                                    <p:cond delay="0"/>
                                  </p:stCondLst>
                                  <p:iterate type="el" backwards="0">
                                    <p:tmAbs val="0"/>
                                  </p:iterate>
                                  <p:childTnLst>
                                    <p:set>
                                      <p:cBhvr>
                                        <p:cTn id="34" fill="hold"/>
                                        <p:tgtEl>
                                          <p:spTgt spid="489">
                                            <p:txEl>
                                              <p:pRg st="11" end="11"/>
                                            </p:txEl>
                                          </p:spTgt>
                                        </p:tgtEl>
                                        <p:attrNameLst>
                                          <p:attrName>style.visibility</p:attrName>
                                        </p:attrNameLst>
                                      </p:cBhvr>
                                      <p:to>
                                        <p:strVal val="visible"/>
                                      </p:to>
                                    </p:set>
                                  </p:childTnLst>
                                </p:cTn>
                              </p:par>
                              <p:par>
                                <p:cTn id="35" presetClass="entr" nodeType="withEffect" presetSubtype="0" presetID="1" grpId="1" fill="hold">
                                  <p:stCondLst>
                                    <p:cond delay="0"/>
                                  </p:stCondLst>
                                  <p:iterate type="el" backwards="0">
                                    <p:tmAbs val="0"/>
                                  </p:iterate>
                                  <p:childTnLst>
                                    <p:set>
                                      <p:cBhvr>
                                        <p:cTn id="36" fill="hold"/>
                                        <p:tgtEl>
                                          <p:spTgt spid="489">
                                            <p:txEl>
                                              <p:pRg st="12" end="12"/>
                                            </p:txEl>
                                          </p:spTgt>
                                        </p:tgtEl>
                                        <p:attrNameLst>
                                          <p:attrName>style.visibility</p:attrName>
                                        </p:attrNameLst>
                                      </p:cBhvr>
                                      <p:to>
                                        <p:strVal val="visible"/>
                                      </p:to>
                                    </p:set>
                                  </p:childTnLst>
                                </p:cTn>
                              </p:par>
                              <p:par>
                                <p:cTn id="37" presetClass="entr" nodeType="withEffect" presetSubtype="0" presetID="1" grpId="1" fill="hold">
                                  <p:stCondLst>
                                    <p:cond delay="0"/>
                                  </p:stCondLst>
                                  <p:iterate type="el" backwards="0">
                                    <p:tmAbs val="0"/>
                                  </p:iterate>
                                  <p:childTnLst>
                                    <p:set>
                                      <p:cBhvr>
                                        <p:cTn id="38" fill="hold"/>
                                        <p:tgtEl>
                                          <p:spTgt spid="489">
                                            <p:txEl>
                                              <p:pRg st="13" end="13"/>
                                            </p:txEl>
                                          </p:spTgt>
                                        </p:tgtEl>
                                        <p:attrNameLst>
                                          <p:attrName>style.visibility</p:attrName>
                                        </p:attrNameLst>
                                      </p:cBhvr>
                                      <p:to>
                                        <p:strVal val="visible"/>
                                      </p:to>
                                    </p:set>
                                  </p:childTnLst>
                                </p:cTn>
                              </p:par>
                              <p:par>
                                <p:cTn id="39" presetClass="entr" nodeType="withEffect" presetSubtype="0" presetID="1" grpId="1" fill="hold">
                                  <p:stCondLst>
                                    <p:cond delay="0"/>
                                  </p:stCondLst>
                                  <p:iterate type="el" backwards="0">
                                    <p:tmAbs val="0"/>
                                  </p:iterate>
                                  <p:childTnLst>
                                    <p:set>
                                      <p:cBhvr>
                                        <p:cTn id="40" fill="hold"/>
                                        <p:tgtEl>
                                          <p:spTgt spid="489">
                                            <p:txEl>
                                              <p:pRg st="14" end="1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89"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title"/>
          </p:nvPr>
        </p:nvSpPr>
        <p:spPr>
          <a:xfrm>
            <a:off x="457200" y="285750"/>
            <a:ext cx="8229600" cy="628650"/>
          </a:xfrm>
          <a:prstGeom prst="rect">
            <a:avLst/>
          </a:prstGeom>
        </p:spPr>
        <p:txBody>
          <a:bodyPr/>
          <a:lstStyle>
            <a:lvl1pPr algn="ctr">
              <a:defRPr sz="3600"/>
            </a:lvl1pPr>
          </a:lstStyle>
          <a:p>
            <a:pPr/>
            <a:r>
              <a:t>Behavioral Experiments in Physical Labs</a:t>
            </a:r>
          </a:p>
        </p:txBody>
      </p:sp>
      <p:pic>
        <p:nvPicPr>
          <p:cNvPr id="492" name="image60.png" descr="lab_shure_meeker.tiff"/>
          <p:cNvPicPr>
            <a:picLocks noChangeAspect="1"/>
          </p:cNvPicPr>
          <p:nvPr/>
        </p:nvPicPr>
        <p:blipFill>
          <a:blip r:embed="rId2">
            <a:extLst/>
          </a:blip>
          <a:stretch>
            <a:fillRect/>
          </a:stretch>
        </p:blipFill>
        <p:spPr>
          <a:xfrm>
            <a:off x="304800" y="1190827"/>
            <a:ext cx="2658535" cy="1654083"/>
          </a:xfrm>
          <a:prstGeom prst="rect">
            <a:avLst/>
          </a:prstGeom>
          <a:ln w="12700">
            <a:miter lim="400000"/>
          </a:ln>
        </p:spPr>
      </p:pic>
      <p:sp>
        <p:nvSpPr>
          <p:cNvPr id="493" name="Shape 493"/>
          <p:cNvSpPr/>
          <p:nvPr/>
        </p:nvSpPr>
        <p:spPr>
          <a:xfrm>
            <a:off x="3124200" y="1380351"/>
            <a:ext cx="109544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ca. 1960s</a:t>
            </a:r>
          </a:p>
        </p:txBody>
      </p:sp>
      <p:sp>
        <p:nvSpPr>
          <p:cNvPr id="494" name="Shape 494"/>
          <p:cNvSpPr/>
          <p:nvPr/>
        </p:nvSpPr>
        <p:spPr>
          <a:xfrm>
            <a:off x="457200" y="4114799"/>
            <a:ext cx="1095447"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r>
              <a:t>ca. 2000s</a:t>
            </a:r>
          </a:p>
        </p:txBody>
      </p:sp>
      <p:sp>
        <p:nvSpPr>
          <p:cNvPr id="495" name="Shape 495"/>
          <p:cNvSpPr/>
          <p:nvPr>
            <p:ph type="body" sz="half" idx="1"/>
          </p:nvPr>
        </p:nvSpPr>
        <p:spPr>
          <a:xfrm>
            <a:off x="4927600" y="1085850"/>
            <a:ext cx="4191000" cy="3492104"/>
          </a:xfrm>
          <a:prstGeom prst="rect">
            <a:avLst/>
          </a:prstGeom>
        </p:spPr>
        <p:txBody>
          <a:bodyPr/>
          <a:lstStyle/>
          <a:p>
            <a:pPr marL="0" indent="0">
              <a:lnSpc>
                <a:spcPct val="80000"/>
              </a:lnSpc>
              <a:spcBef>
                <a:spcPts val="300"/>
              </a:spcBef>
              <a:buSzTx/>
              <a:buNone/>
              <a:defRPr b="1" sz="1500"/>
            </a:pPr>
            <a:r>
              <a:t>Advantages:</a:t>
            </a:r>
          </a:p>
          <a:p>
            <a:pPr marL="285750" indent="-285750">
              <a:lnSpc>
                <a:spcPct val="80000"/>
              </a:lnSpc>
              <a:spcBef>
                <a:spcPts val="300"/>
              </a:spcBef>
              <a:defRPr sz="1500"/>
            </a:pPr>
            <a:r>
              <a:t>High degree of procedural control</a:t>
            </a:r>
          </a:p>
          <a:p>
            <a:pPr marL="285750" indent="-285750">
              <a:lnSpc>
                <a:spcPct val="80000"/>
              </a:lnSpc>
              <a:spcBef>
                <a:spcPts val="300"/>
              </a:spcBef>
              <a:defRPr sz="1500"/>
            </a:pPr>
            <a:r>
              <a:t>Optimized for causal inference</a:t>
            </a:r>
          </a:p>
          <a:p>
            <a:pPr marL="0" indent="0">
              <a:lnSpc>
                <a:spcPct val="80000"/>
              </a:lnSpc>
              <a:spcBef>
                <a:spcPts val="300"/>
              </a:spcBef>
              <a:buSzTx/>
              <a:buNone/>
              <a:defRPr sz="1500"/>
            </a:pPr>
          </a:p>
          <a:p>
            <a:pPr marL="0" indent="0">
              <a:lnSpc>
                <a:spcPct val="80000"/>
              </a:lnSpc>
              <a:spcBef>
                <a:spcPts val="300"/>
              </a:spcBef>
              <a:buSzTx/>
              <a:buNone/>
              <a:defRPr b="1" sz="1500"/>
            </a:pPr>
            <a:r>
              <a:t>Limitations</a:t>
            </a:r>
            <a:r>
              <a:rPr b="0"/>
              <a:t>:</a:t>
            </a:r>
          </a:p>
          <a:p>
            <a:pPr marL="285750" indent="-285750">
              <a:lnSpc>
                <a:spcPct val="80000"/>
              </a:lnSpc>
              <a:spcBef>
                <a:spcPts val="300"/>
              </a:spcBef>
              <a:defRPr sz="1500"/>
            </a:pPr>
            <a:r>
              <a:t>Artificial environment + interactions</a:t>
            </a:r>
          </a:p>
          <a:p>
            <a:pPr marL="285750" indent="-285750">
              <a:lnSpc>
                <a:spcPct val="80000"/>
              </a:lnSpc>
              <a:spcBef>
                <a:spcPts val="300"/>
              </a:spcBef>
              <a:defRPr sz="1500"/>
            </a:pPr>
            <a:r>
              <a:t>Simple tasks</a:t>
            </a:r>
          </a:p>
          <a:p>
            <a:pPr marL="285750" indent="-285750">
              <a:lnSpc>
                <a:spcPct val="80000"/>
              </a:lnSpc>
              <a:spcBef>
                <a:spcPts val="300"/>
              </a:spcBef>
              <a:defRPr sz="1500"/>
            </a:pPr>
            <a:r>
              <a:t>Small N </a:t>
            </a:r>
          </a:p>
          <a:p>
            <a:pPr marL="285750" indent="-285750">
              <a:lnSpc>
                <a:spcPct val="80000"/>
              </a:lnSpc>
              <a:spcBef>
                <a:spcPts val="300"/>
              </a:spcBef>
              <a:defRPr sz="1500"/>
            </a:pPr>
            <a:r>
              <a:t>WEIRD subjects, one use only</a:t>
            </a:r>
          </a:p>
          <a:p>
            <a:pPr marL="285750" indent="-285750">
              <a:lnSpc>
                <a:spcPct val="80000"/>
              </a:lnSpc>
              <a:spcBef>
                <a:spcPts val="300"/>
              </a:spcBef>
              <a:defRPr sz="1500"/>
            </a:pPr>
            <a:r>
              <a:t>Short duration (~1hr)</a:t>
            </a:r>
          </a:p>
          <a:p>
            <a:pPr marL="0" indent="0">
              <a:lnSpc>
                <a:spcPct val="80000"/>
              </a:lnSpc>
              <a:spcBef>
                <a:spcPts val="300"/>
              </a:spcBef>
              <a:buSzTx/>
              <a:buNone/>
              <a:defRPr sz="1500"/>
            </a:pPr>
          </a:p>
          <a:p>
            <a:pPr marL="0" indent="0">
              <a:lnSpc>
                <a:spcPct val="80000"/>
              </a:lnSpc>
              <a:spcBef>
                <a:spcPts val="300"/>
              </a:spcBef>
              <a:buSzTx/>
              <a:buNone/>
              <a:defRPr b="1" sz="1500"/>
            </a:pPr>
            <a:r>
              <a:t>Result:</a:t>
            </a:r>
          </a:p>
          <a:p>
            <a:pPr marL="182562" indent="-182562">
              <a:lnSpc>
                <a:spcPct val="80000"/>
              </a:lnSpc>
              <a:spcBef>
                <a:spcPts val="300"/>
              </a:spcBef>
              <a:defRPr sz="1500"/>
            </a:pPr>
            <a:r>
              <a:t>Good for testing specific theories but bad for external validity</a:t>
            </a:r>
          </a:p>
          <a:p>
            <a:pPr marL="182562" indent="-182562">
              <a:lnSpc>
                <a:spcPct val="80000"/>
              </a:lnSpc>
              <a:spcBef>
                <a:spcPts val="300"/>
              </a:spcBef>
              <a:defRPr sz="1500"/>
            </a:pPr>
            <a:r>
              <a:t>Also expensive and slow</a:t>
            </a:r>
          </a:p>
        </p:txBody>
      </p:sp>
      <p:pic>
        <p:nvPicPr>
          <p:cNvPr id="496" name="image61.png" descr="lab_drawing_fromkin.tiff"/>
          <p:cNvPicPr>
            <a:picLocks noChangeAspect="1"/>
          </p:cNvPicPr>
          <p:nvPr/>
        </p:nvPicPr>
        <p:blipFill>
          <a:blip r:embed="rId3">
            <a:extLst/>
          </a:blip>
          <a:stretch>
            <a:fillRect/>
          </a:stretch>
        </p:blipFill>
        <p:spPr>
          <a:xfrm>
            <a:off x="872067" y="2286000"/>
            <a:ext cx="2952053" cy="1257300"/>
          </a:xfrm>
          <a:prstGeom prst="rect">
            <a:avLst/>
          </a:prstGeom>
          <a:ln w="12700">
            <a:miter lim="400000"/>
          </a:ln>
        </p:spPr>
      </p:pic>
      <p:pic>
        <p:nvPicPr>
          <p:cNvPr id="497" name="image62.jpg" descr="http://media.dpn.s3.amazonaws.com/25275_07312012_whartonbehaviorlabjing014f.jpg"/>
          <p:cNvPicPr>
            <a:picLocks noChangeAspect="1"/>
          </p:cNvPicPr>
          <p:nvPr/>
        </p:nvPicPr>
        <p:blipFill>
          <a:blip r:embed="rId4">
            <a:extLst/>
          </a:blip>
          <a:stretch>
            <a:fillRect/>
          </a:stretch>
        </p:blipFill>
        <p:spPr>
          <a:xfrm>
            <a:off x="1862668" y="3314700"/>
            <a:ext cx="2843284" cy="1428750"/>
          </a:xfrm>
          <a:prstGeom prst="rect">
            <a:avLst/>
          </a:prstGeom>
          <a:ln w="12700">
            <a:miter lim="400000"/>
          </a:ln>
        </p:spPr>
      </p:pic>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title"/>
          </p:nvPr>
        </p:nvSpPr>
        <p:spPr>
          <a:prstGeom prst="rect">
            <a:avLst/>
          </a:prstGeom>
        </p:spPr>
        <p:txBody>
          <a:bodyPr/>
          <a:lstStyle>
            <a:lvl1pPr algn="ctr"/>
          </a:lstStyle>
          <a:p>
            <a:pPr/>
            <a:r>
              <a:t>Design Space of Virtual Labs</a:t>
            </a:r>
          </a:p>
        </p:txBody>
      </p:sp>
      <p:grpSp>
        <p:nvGrpSpPr>
          <p:cNvPr id="515" name="Group 515"/>
          <p:cNvGrpSpPr/>
          <p:nvPr/>
        </p:nvGrpSpPr>
        <p:grpSpPr>
          <a:xfrm>
            <a:off x="686019" y="1618817"/>
            <a:ext cx="8175545" cy="2923676"/>
            <a:chOff x="0" y="0"/>
            <a:chExt cx="8175544" cy="2923674"/>
          </a:xfrm>
        </p:grpSpPr>
        <p:pic>
          <p:nvPicPr>
            <p:cNvPr id="500" name="image63.jpg" descr="https://promutechinc.files.wordpress.com/2015/07/the-internet.jpg"/>
            <p:cNvPicPr>
              <a:picLocks noChangeAspect="1"/>
            </p:cNvPicPr>
            <p:nvPr/>
          </p:nvPicPr>
          <p:blipFill>
            <a:blip r:embed="rId2">
              <a:extLst/>
            </a:blip>
            <a:stretch>
              <a:fillRect/>
            </a:stretch>
          </p:blipFill>
          <p:spPr>
            <a:xfrm>
              <a:off x="0" y="762566"/>
              <a:ext cx="2773304" cy="959557"/>
            </a:xfrm>
            <a:prstGeom prst="rect">
              <a:avLst/>
            </a:prstGeom>
            <a:ln w="12700" cap="flat">
              <a:noFill/>
              <a:miter lim="400000"/>
            </a:ln>
            <a:effectLst/>
          </p:spPr>
        </p:pic>
        <p:sp>
          <p:nvSpPr>
            <p:cNvPr id="501" name="Shape 501"/>
            <p:cNvSpPr/>
            <p:nvPr/>
          </p:nvSpPr>
          <p:spPr>
            <a:xfrm flipV="1">
              <a:off x="3417631" y="411594"/>
              <a:ext cx="1" cy="963802"/>
            </a:xfrm>
            <a:prstGeom prst="line">
              <a:avLst/>
            </a:prstGeom>
            <a:noFill/>
            <a:ln w="57150" cap="flat">
              <a:solidFill>
                <a:srgbClr val="292934"/>
              </a:solidFill>
              <a:prstDash val="solid"/>
              <a:round/>
              <a:tailEnd type="triangle" w="med" len="med"/>
            </a:ln>
            <a:effectLst/>
          </p:spPr>
          <p:txBody>
            <a:bodyPr wrap="square" lIns="45719" tIns="45719" rIns="45719" bIns="45719" numCol="1" anchor="t">
              <a:noAutofit/>
            </a:bodyPr>
            <a:lstStyle/>
            <a:p>
              <a:pPr/>
            </a:p>
          </p:txBody>
        </p:sp>
        <p:sp>
          <p:nvSpPr>
            <p:cNvPr id="502" name="Shape 502"/>
            <p:cNvSpPr/>
            <p:nvPr/>
          </p:nvSpPr>
          <p:spPr>
            <a:xfrm>
              <a:off x="3417631" y="1375395"/>
              <a:ext cx="1385093" cy="1"/>
            </a:xfrm>
            <a:prstGeom prst="line">
              <a:avLst/>
            </a:prstGeom>
            <a:noFill/>
            <a:ln w="57150" cap="flat">
              <a:solidFill>
                <a:srgbClr val="292934"/>
              </a:solidFill>
              <a:prstDash val="solid"/>
              <a:round/>
              <a:tailEnd type="triangle" w="med" len="med"/>
            </a:ln>
            <a:effectLst/>
          </p:spPr>
          <p:txBody>
            <a:bodyPr wrap="square" lIns="45719" tIns="45719" rIns="45719" bIns="45719" numCol="1" anchor="t">
              <a:noAutofit/>
            </a:bodyPr>
            <a:lstStyle/>
            <a:p>
              <a:pPr/>
            </a:p>
          </p:txBody>
        </p:sp>
        <p:sp>
          <p:nvSpPr>
            <p:cNvPr id="503" name="Shape 503"/>
            <p:cNvSpPr/>
            <p:nvPr/>
          </p:nvSpPr>
          <p:spPr>
            <a:xfrm>
              <a:off x="2838816" y="24198"/>
              <a:ext cx="1078345"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b="1" sz="2000" u="sng"/>
              </a:lvl1pPr>
            </a:lstStyle>
            <a:p>
              <a:pPr/>
              <a:r>
                <a:t>Realism</a:t>
              </a:r>
            </a:p>
          </p:txBody>
        </p:sp>
        <p:sp>
          <p:nvSpPr>
            <p:cNvPr id="504" name="Shape 504"/>
            <p:cNvSpPr/>
            <p:nvPr/>
          </p:nvSpPr>
          <p:spPr>
            <a:xfrm>
              <a:off x="2514381" y="2038782"/>
              <a:ext cx="767914"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000" u="sng"/>
              </a:lvl1pPr>
            </a:lstStyle>
            <a:p>
              <a:pPr/>
              <a:r>
                <a:t>Scale</a:t>
              </a:r>
            </a:p>
          </p:txBody>
        </p:sp>
        <p:sp>
          <p:nvSpPr>
            <p:cNvPr id="505" name="Shape 505"/>
            <p:cNvSpPr/>
            <p:nvPr/>
          </p:nvSpPr>
          <p:spPr>
            <a:xfrm>
              <a:off x="4915987" y="1224349"/>
              <a:ext cx="1148295"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000" u="sng"/>
              </a:lvl1pPr>
            </a:lstStyle>
            <a:p>
              <a:pPr/>
              <a:r>
                <a:t>Duration</a:t>
              </a:r>
            </a:p>
          </p:txBody>
        </p:sp>
        <p:sp>
          <p:nvSpPr>
            <p:cNvPr id="506" name="Shape 506"/>
            <p:cNvSpPr/>
            <p:nvPr/>
          </p:nvSpPr>
          <p:spPr>
            <a:xfrm>
              <a:off x="3084938" y="1191687"/>
              <a:ext cx="665389" cy="367417"/>
            </a:xfrm>
            <a:prstGeom prst="ellipse">
              <a:avLst/>
            </a:prstGeom>
            <a:noFill/>
            <a:ln w="28575" cap="flat">
              <a:solidFill>
                <a:srgbClr val="FF0000"/>
              </a:solidFill>
              <a:prstDash val="dash"/>
              <a:round/>
            </a:ln>
            <a:effectLst/>
          </p:spPr>
          <p:txBody>
            <a:bodyPr wrap="square" lIns="45719" tIns="45719" rIns="45719" bIns="45719" numCol="1" anchor="ctr">
              <a:noAutofit/>
            </a:bodyPr>
            <a:lstStyle/>
            <a:p>
              <a:pPr algn="ctr">
                <a:defRPr>
                  <a:solidFill>
                    <a:srgbClr val="FFFFFF"/>
                  </a:solidFill>
                </a:defRPr>
              </a:pPr>
            </a:p>
          </p:txBody>
        </p:sp>
        <p:sp>
          <p:nvSpPr>
            <p:cNvPr id="507" name="Shape 507"/>
            <p:cNvSpPr/>
            <p:nvPr/>
          </p:nvSpPr>
          <p:spPr>
            <a:xfrm>
              <a:off x="3519938" y="1500618"/>
              <a:ext cx="1586469"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2000">
                  <a:solidFill>
                    <a:srgbClr val="FF0000"/>
                  </a:solidFill>
                </a:defRPr>
              </a:lvl1pPr>
            </a:lstStyle>
            <a:p>
              <a:pPr/>
              <a:r>
                <a:t>Physical labs</a:t>
              </a:r>
            </a:p>
          </p:txBody>
        </p:sp>
        <p:sp>
          <p:nvSpPr>
            <p:cNvPr id="508" name="Shape 508"/>
            <p:cNvSpPr/>
            <p:nvPr/>
          </p:nvSpPr>
          <p:spPr>
            <a:xfrm>
              <a:off x="5142764" y="1554032"/>
              <a:ext cx="3032781"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285750" indent="-285750">
                <a:buSzPct val="100000"/>
                <a:buFont typeface="Arial"/>
                <a:buChar char="•"/>
                <a:defRPr sz="1600"/>
              </a:pPr>
              <a:r>
                <a:t>Longer periods of time</a:t>
              </a:r>
            </a:p>
            <a:p>
              <a:pPr marL="285750" indent="-285750">
                <a:buSzPct val="100000"/>
                <a:buFont typeface="Arial"/>
                <a:buChar char="•"/>
                <a:defRPr sz="1600"/>
              </a:pPr>
              <a:r>
                <a:t>Fewer constraints on location</a:t>
              </a:r>
            </a:p>
          </p:txBody>
        </p:sp>
        <p:sp>
          <p:nvSpPr>
            <p:cNvPr id="509" name="Shape 509"/>
            <p:cNvSpPr/>
            <p:nvPr/>
          </p:nvSpPr>
          <p:spPr>
            <a:xfrm>
              <a:off x="1828580" y="2381682"/>
              <a:ext cx="2366229" cy="541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285750" indent="-285750">
                <a:buSzPct val="100000"/>
                <a:buFont typeface="Arial"/>
                <a:buChar char="•"/>
                <a:defRPr sz="1600"/>
              </a:pPr>
              <a:r>
                <a:t>Larger samples</a:t>
              </a:r>
            </a:p>
            <a:p>
              <a:pPr marL="285750" indent="-285750">
                <a:buSzPct val="100000"/>
                <a:buFont typeface="Arial"/>
                <a:buChar char="•"/>
                <a:defRPr sz="1600"/>
              </a:pPr>
              <a:r>
                <a:t>More diverse subjects</a:t>
              </a:r>
            </a:p>
          </p:txBody>
        </p:sp>
        <p:sp>
          <p:nvSpPr>
            <p:cNvPr id="510" name="Shape 510"/>
            <p:cNvSpPr/>
            <p:nvPr/>
          </p:nvSpPr>
          <p:spPr>
            <a:xfrm>
              <a:off x="4020204" y="0"/>
              <a:ext cx="2693651" cy="541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marL="285750" indent="-285750">
                <a:buSzPct val="100000"/>
                <a:buFont typeface="Arial"/>
                <a:buChar char="•"/>
                <a:defRPr sz="1600"/>
              </a:pPr>
              <a:r>
                <a:t>More naturalistic tasks</a:t>
              </a:r>
            </a:p>
            <a:p>
              <a:pPr marL="285750" indent="-285750">
                <a:buSzPct val="100000"/>
                <a:buFont typeface="Arial"/>
                <a:buChar char="•"/>
                <a:defRPr sz="1600"/>
              </a:pPr>
              <a:r>
                <a:t>More realistic interactions</a:t>
              </a:r>
            </a:p>
          </p:txBody>
        </p:sp>
        <p:sp>
          <p:nvSpPr>
            <p:cNvPr id="511" name="Shape 511"/>
            <p:cNvSpPr/>
            <p:nvPr/>
          </p:nvSpPr>
          <p:spPr>
            <a:xfrm flipV="1">
              <a:off x="3677097" y="654096"/>
              <a:ext cx="433080" cy="496576"/>
            </a:xfrm>
            <a:prstGeom prst="line">
              <a:avLst/>
            </a:prstGeom>
            <a:noFill/>
            <a:ln w="38100" cap="flat">
              <a:solidFill>
                <a:srgbClr val="0070C0"/>
              </a:solidFill>
              <a:prstDash val="solid"/>
              <a:round/>
              <a:tailEnd type="triangle" w="med" len="med"/>
            </a:ln>
            <a:effectLst/>
          </p:spPr>
          <p:txBody>
            <a:bodyPr wrap="square" lIns="45719" tIns="45719" rIns="45719" bIns="45719" numCol="1" anchor="t">
              <a:noAutofit/>
            </a:bodyPr>
            <a:lstStyle/>
            <a:p>
              <a:pPr/>
            </a:p>
          </p:txBody>
        </p:sp>
        <p:sp>
          <p:nvSpPr>
            <p:cNvPr id="512" name="Shape 512"/>
            <p:cNvSpPr/>
            <p:nvPr/>
          </p:nvSpPr>
          <p:spPr>
            <a:xfrm>
              <a:off x="3572703" y="1640418"/>
              <a:ext cx="206474" cy="394624"/>
            </a:xfrm>
            <a:prstGeom prst="line">
              <a:avLst/>
            </a:prstGeom>
            <a:noFill/>
            <a:ln w="38100" cap="flat">
              <a:solidFill>
                <a:srgbClr val="0070C0"/>
              </a:solidFill>
              <a:prstDash val="solid"/>
              <a:round/>
              <a:tailEnd type="triangle" w="med" len="med"/>
            </a:ln>
            <a:effectLst/>
          </p:spPr>
          <p:txBody>
            <a:bodyPr wrap="square" lIns="45719" tIns="45719" rIns="45719" bIns="45719" numCol="1" anchor="t">
              <a:noAutofit/>
            </a:bodyPr>
            <a:lstStyle/>
            <a:p>
              <a:pPr/>
            </a:p>
          </p:txBody>
        </p:sp>
        <p:sp>
          <p:nvSpPr>
            <p:cNvPr id="513" name="Shape 513"/>
            <p:cNvSpPr/>
            <p:nvPr/>
          </p:nvSpPr>
          <p:spPr>
            <a:xfrm flipH="1" flipV="1">
              <a:off x="2148505" y="1120893"/>
              <a:ext cx="878970" cy="196646"/>
            </a:xfrm>
            <a:prstGeom prst="line">
              <a:avLst/>
            </a:prstGeom>
            <a:noFill/>
            <a:ln w="38100" cap="flat">
              <a:solidFill>
                <a:srgbClr val="0070C0"/>
              </a:solidFill>
              <a:prstDash val="solid"/>
              <a:round/>
              <a:tailEnd type="triangle" w="med" len="med"/>
            </a:ln>
            <a:effectLst/>
          </p:spPr>
          <p:txBody>
            <a:bodyPr wrap="square" lIns="45719" tIns="45719" rIns="45719" bIns="45719" numCol="1" anchor="t">
              <a:noAutofit/>
            </a:bodyPr>
            <a:lstStyle/>
            <a:p>
              <a:pPr/>
            </a:p>
          </p:txBody>
        </p:sp>
        <p:sp>
          <p:nvSpPr>
            <p:cNvPr id="514" name="Shape 514"/>
            <p:cNvSpPr/>
            <p:nvPr/>
          </p:nvSpPr>
          <p:spPr>
            <a:xfrm>
              <a:off x="228381" y="209982"/>
              <a:ext cx="2188924" cy="5419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sz="1600">
                  <a:solidFill>
                    <a:srgbClr val="0070C0"/>
                  </a:solidFill>
                </a:defRPr>
              </a:pPr>
              <a:r>
                <a:t>Virtual labs</a:t>
              </a:r>
              <a:r>
                <a:rPr b="0"/>
                <a:t>: using the Internet as a lab</a:t>
              </a:r>
            </a:p>
          </p:txBody>
        </p:sp>
      </p:grpSp>
      <p:sp>
        <p:nvSpPr>
          <p:cNvPr id="516" name="Shape 516"/>
          <p:cNvSpPr/>
          <p:nvPr/>
        </p:nvSpPr>
        <p:spPr>
          <a:xfrm flipH="1">
            <a:off x="3581399" y="2971800"/>
            <a:ext cx="544553" cy="628651"/>
          </a:xfrm>
          <a:prstGeom prst="line">
            <a:avLst/>
          </a:prstGeom>
          <a:ln w="57150">
            <a:solidFill>
              <a:srgbClr val="292934"/>
            </a:solidFill>
            <a:tailEnd type="triangle"/>
          </a:ln>
        </p:spPr>
        <p:txBody>
          <a:bodyPr lIns="45719" rIns="45719"/>
          <a:lstStyle/>
          <a:p>
            <a:pP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ctrTitle"/>
          </p:nvPr>
        </p:nvSpPr>
        <p:spPr>
          <a:xfrm>
            <a:off x="685800" y="1028699"/>
            <a:ext cx="7848600" cy="1445421"/>
          </a:xfrm>
          <a:prstGeom prst="rect">
            <a:avLst/>
          </a:prstGeom>
        </p:spPr>
        <p:txBody>
          <a:bodyPr/>
          <a:lstStyle>
            <a:lvl1pPr defTabSz="786384">
              <a:defRPr spc="-86" sz="4644"/>
            </a:lvl1pPr>
          </a:lstStyle>
          <a:p>
            <a:pPr/>
            <a:r>
              <a:t>Social contagion using “big Data”</a:t>
            </a:r>
          </a:p>
        </p:txBody>
      </p:sp>
      <p:sp>
        <p:nvSpPr>
          <p:cNvPr id="255" name="Shape 255"/>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xfrm>
            <a:off x="427037" y="228600"/>
            <a:ext cx="8229601" cy="742950"/>
          </a:xfrm>
          <a:prstGeom prst="rect">
            <a:avLst/>
          </a:prstGeom>
        </p:spPr>
        <p:txBody>
          <a:bodyPr/>
          <a:lstStyle>
            <a:lvl1pPr algn="ctr">
              <a:defRPr sz="3200"/>
            </a:lvl1pPr>
          </a:lstStyle>
          <a:p>
            <a:pPr/>
            <a:r>
              <a:t>Mental Model of Contagion</a:t>
            </a:r>
          </a:p>
        </p:txBody>
      </p:sp>
      <p:pic>
        <p:nvPicPr>
          <p:cNvPr id="258" name="image5.jpg" descr="diffusion.jpeg"/>
          <p:cNvPicPr>
            <a:picLocks noChangeAspect="1"/>
          </p:cNvPicPr>
          <p:nvPr/>
        </p:nvPicPr>
        <p:blipFill>
          <a:blip r:embed="rId3">
            <a:extLst/>
          </a:blip>
          <a:stretch>
            <a:fillRect/>
          </a:stretch>
        </p:blipFill>
        <p:spPr>
          <a:xfrm>
            <a:off x="152400" y="1269205"/>
            <a:ext cx="4572000" cy="2771776"/>
          </a:xfrm>
          <a:prstGeom prst="rect">
            <a:avLst/>
          </a:prstGeom>
          <a:ln>
            <a:solidFill>
              <a:srgbClr val="292934"/>
            </a:solidFill>
            <a:miter/>
          </a:ln>
        </p:spPr>
      </p:pic>
      <p:pic>
        <p:nvPicPr>
          <p:cNvPr id="259" name="image6.png"/>
          <p:cNvPicPr>
            <a:picLocks noChangeAspect="1"/>
          </p:cNvPicPr>
          <p:nvPr/>
        </p:nvPicPr>
        <p:blipFill>
          <a:blip r:embed="rId4">
            <a:extLst/>
          </a:blip>
          <a:stretch>
            <a:fillRect/>
          </a:stretch>
        </p:blipFill>
        <p:spPr>
          <a:xfrm>
            <a:off x="4800600" y="1257300"/>
            <a:ext cx="4191000" cy="2782492"/>
          </a:xfrm>
          <a:prstGeom prst="rect">
            <a:avLst/>
          </a:prstGeom>
          <a:ln>
            <a:solidFill>
              <a:srgbClr val="292934"/>
            </a:solidFill>
            <a:miter/>
          </a:ln>
        </p:spPr>
      </p:pic>
      <p:sp>
        <p:nvSpPr>
          <p:cNvPr id="260" name="Shape 260"/>
          <p:cNvSpPr/>
          <p:nvPr/>
        </p:nvSpPr>
        <p:spPr>
          <a:xfrm>
            <a:off x="381000" y="4171949"/>
            <a:ext cx="8382000" cy="792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r>
              <a:t>“Contagion” implies large, multi-step, peer to peer spread</a:t>
            </a:r>
          </a:p>
          <a:p>
            <a:pPr algn="ctr"/>
            <a:r>
              <a:t>(aka “Diffusion,” “Going Viral,” “Social epidemics,” etc.)</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p:nvPr>
        </p:nvSpPr>
        <p:spPr>
          <a:xfrm>
            <a:off x="228600" y="171450"/>
            <a:ext cx="8915400" cy="742950"/>
          </a:xfrm>
          <a:prstGeom prst="rect">
            <a:avLst/>
          </a:prstGeom>
        </p:spPr>
        <p:txBody>
          <a:bodyPr/>
          <a:lstStyle>
            <a:lvl1pPr algn="ctr">
              <a:defRPr sz="3600"/>
            </a:lvl1pPr>
          </a:lstStyle>
          <a:p>
            <a:pPr/>
            <a:r>
              <a:t>But Diffusion Data Often Looks Like This</a:t>
            </a:r>
          </a:p>
        </p:txBody>
      </p:sp>
      <p:pic>
        <p:nvPicPr>
          <p:cNvPr id="265" name="image7.png" descr="coleman_diffusion.tiff"/>
          <p:cNvPicPr>
            <a:picLocks noChangeAspect="1"/>
          </p:cNvPicPr>
          <p:nvPr/>
        </p:nvPicPr>
        <p:blipFill>
          <a:blip r:embed="rId2">
            <a:extLst/>
          </a:blip>
          <a:stretch>
            <a:fillRect/>
          </a:stretch>
        </p:blipFill>
        <p:spPr>
          <a:xfrm>
            <a:off x="762001" y="1206103"/>
            <a:ext cx="2740026" cy="2645569"/>
          </a:xfrm>
          <a:prstGeom prst="rect">
            <a:avLst/>
          </a:prstGeom>
          <a:ln w="12700">
            <a:miter lim="400000"/>
          </a:ln>
        </p:spPr>
      </p:pic>
      <p:sp>
        <p:nvSpPr>
          <p:cNvPr id="266" name="Shape 266"/>
          <p:cNvSpPr/>
          <p:nvPr/>
        </p:nvSpPr>
        <p:spPr>
          <a:xfrm>
            <a:off x="762001" y="4057651"/>
            <a:ext cx="285161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Coleman, Katz, and Menzel (1957)</a:t>
            </a:r>
          </a:p>
        </p:txBody>
      </p:sp>
      <p:pic>
        <p:nvPicPr>
          <p:cNvPr id="267" name="image8.png"/>
          <p:cNvPicPr>
            <a:picLocks noChangeAspect="1"/>
          </p:cNvPicPr>
          <p:nvPr/>
        </p:nvPicPr>
        <p:blipFill>
          <a:blip r:embed="rId3">
            <a:extLst/>
          </a:blip>
          <a:stretch>
            <a:fillRect/>
          </a:stretch>
        </p:blipFill>
        <p:spPr>
          <a:xfrm>
            <a:off x="4035425" y="1200150"/>
            <a:ext cx="4660900" cy="2806303"/>
          </a:xfrm>
          <a:prstGeom prst="rect">
            <a:avLst/>
          </a:prstGeom>
          <a:ln w="12700">
            <a:miter lim="400000"/>
          </a:ln>
        </p:spPr>
      </p:pic>
      <p:sp>
        <p:nvSpPr>
          <p:cNvPr id="268" name="Shape 268"/>
          <p:cNvSpPr/>
          <p:nvPr/>
        </p:nvSpPr>
        <p:spPr>
          <a:xfrm>
            <a:off x="5483225" y="4057651"/>
            <a:ext cx="1240654"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r>
              <a:t>Rogers (1963)</a:t>
            </a:r>
          </a:p>
        </p:txBody>
      </p:sp>
      <p:sp>
        <p:nvSpPr>
          <p:cNvPr id="269" name="Shape 269"/>
          <p:cNvSpPr/>
          <p:nvPr/>
        </p:nvSpPr>
        <p:spPr>
          <a:xfrm>
            <a:off x="789206" y="4457700"/>
            <a:ext cx="744062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“S-shaped curve” interpreted as evidence of contagion</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Shape 271"/>
          <p:cNvSpPr/>
          <p:nvPr>
            <p:ph type="title"/>
          </p:nvPr>
        </p:nvSpPr>
        <p:spPr>
          <a:prstGeom prst="rect">
            <a:avLst/>
          </a:prstGeom>
        </p:spPr>
        <p:txBody>
          <a:bodyPr/>
          <a:lstStyle>
            <a:lvl1pPr algn="ctr"/>
          </a:lstStyle>
          <a:p>
            <a:pPr/>
            <a:r>
              <a:t>Two Problems with S-Shaped Curves</a:t>
            </a:r>
          </a:p>
        </p:txBody>
      </p:sp>
      <p:sp>
        <p:nvSpPr>
          <p:cNvPr id="272" name="Shape 272"/>
          <p:cNvSpPr/>
          <p:nvPr>
            <p:ph type="body" idx="1"/>
          </p:nvPr>
        </p:nvSpPr>
        <p:spPr>
          <a:xfrm>
            <a:off x="381000" y="1371600"/>
            <a:ext cx="8153400" cy="3314700"/>
          </a:xfrm>
          <a:prstGeom prst="rect">
            <a:avLst/>
          </a:prstGeom>
        </p:spPr>
        <p:txBody>
          <a:bodyPr/>
          <a:lstStyle/>
          <a:p>
            <a:pPr marL="0" indent="0" defTabSz="877823">
              <a:buSzTx/>
              <a:buNone/>
              <a:defRPr sz="2304"/>
            </a:pPr>
            <a:r>
              <a:t>1. Could result from many processes</a:t>
            </a:r>
          </a:p>
          <a:p>
            <a:pPr lvl="1" marL="438911" indent="-175260" defTabSz="877823">
              <a:spcBef>
                <a:spcPts val="400"/>
              </a:spcBef>
              <a:defRPr sz="1919"/>
            </a:pPr>
            <a:r>
              <a:t>Population heterogeneity (Chatterjee &amp; Eliashberg, 1990)</a:t>
            </a:r>
          </a:p>
          <a:p>
            <a:pPr lvl="1" marL="438911" indent="-175260" defTabSz="877823">
              <a:spcBef>
                <a:spcPts val="400"/>
              </a:spcBef>
              <a:defRPr sz="1919"/>
            </a:pPr>
            <a:r>
              <a:t>Marketing efforts (Van den Bulte &amp; Lilien, 2001)</a:t>
            </a:r>
          </a:p>
          <a:p>
            <a:pPr marL="0" indent="0" defTabSz="877823">
              <a:buSzTx/>
              <a:buNone/>
              <a:defRPr sz="2304"/>
            </a:pPr>
            <a:r>
              <a:t>2. Typically collected only for </a:t>
            </a:r>
            <a:r>
              <a:t>“</a:t>
            </a:r>
            <a:r>
              <a:t>successful</a:t>
            </a:r>
            <a:r>
              <a:t>”</a:t>
            </a:r>
            <a:r>
              <a:t> diffusion events</a:t>
            </a:r>
          </a:p>
          <a:p>
            <a:pPr lvl="1" marL="438911" indent="-175260" defTabSz="877823">
              <a:spcBef>
                <a:spcPts val="400"/>
              </a:spcBef>
              <a:defRPr sz="1919"/>
            </a:pPr>
            <a:r>
              <a:t>Many (most) attempts at diffusion fail</a:t>
            </a:r>
          </a:p>
          <a:p>
            <a:pPr lvl="1" marL="0" indent="263651" defTabSz="877823">
              <a:spcBef>
                <a:spcPts val="400"/>
              </a:spcBef>
              <a:buSzTx/>
              <a:buNone/>
              <a:defRPr sz="1919"/>
            </a:pPr>
          </a:p>
          <a:p>
            <a:pPr marL="175260" indent="-175260" defTabSz="877823">
              <a:defRPr sz="2304"/>
            </a:pPr>
            <a:r>
              <a:t>To understand the mechanisms of social contagion, need:</a:t>
            </a:r>
          </a:p>
          <a:p>
            <a:pPr lvl="1" marL="438911" indent="-175260" defTabSz="877823">
              <a:spcBef>
                <a:spcPts val="400"/>
              </a:spcBef>
              <a:defRPr sz="1919"/>
            </a:pPr>
            <a:r>
              <a:t>Individual-level (i.e. person-to-person) observations</a:t>
            </a:r>
          </a:p>
          <a:p>
            <a:pPr lvl="1" marL="438911" indent="-175260" defTabSz="877823">
              <a:spcBef>
                <a:spcPts val="400"/>
              </a:spcBef>
              <a:defRPr sz="1919"/>
            </a:pPr>
            <a:r>
              <a:t>Unsuccessful “attempts” as well as successes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2">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72">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7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2">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272">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27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72">
                                            <p:txEl>
                                              <p:pRg st="6" end="6"/>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272">
                                            <p:txEl>
                                              <p:pRg st="7" end="7"/>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272">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7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xfrm>
            <a:off x="381000" y="171450"/>
            <a:ext cx="8229600" cy="742950"/>
          </a:xfrm>
          <a:prstGeom prst="rect">
            <a:avLst/>
          </a:prstGeom>
        </p:spPr>
        <p:txBody>
          <a:bodyPr/>
          <a:lstStyle>
            <a:lvl1pPr algn="ctr">
              <a:defRPr sz="3600"/>
            </a:lvl1pPr>
          </a:lstStyle>
          <a:p>
            <a:pPr/>
            <a:r>
              <a:t>Web Potentially Resolves Both Problems</a:t>
            </a:r>
          </a:p>
        </p:txBody>
      </p:sp>
      <p:sp>
        <p:nvSpPr>
          <p:cNvPr id="275" name="Shape 275"/>
          <p:cNvSpPr/>
          <p:nvPr>
            <p:ph type="body" idx="1"/>
          </p:nvPr>
        </p:nvSpPr>
        <p:spPr>
          <a:xfrm>
            <a:off x="457200" y="1200150"/>
            <a:ext cx="8001000" cy="3657600"/>
          </a:xfrm>
          <a:prstGeom prst="rect">
            <a:avLst/>
          </a:prstGeom>
        </p:spPr>
        <p:txBody>
          <a:bodyPr/>
          <a:lstStyle/>
          <a:p>
            <a:pPr/>
            <a:r>
              <a:t>Individual-level diffusion data now available online</a:t>
            </a:r>
          </a:p>
          <a:p>
            <a:pPr lvl="1" marL="457200" indent="-182562">
              <a:spcBef>
                <a:spcPts val="400"/>
              </a:spcBef>
              <a:defRPr sz="2000"/>
            </a:pPr>
            <a:r>
              <a:t>Epidemics in Blog Space (Adar and Adam, 05)</a:t>
            </a:r>
          </a:p>
          <a:p>
            <a:pPr lvl="1" marL="457200" indent="-182562">
              <a:spcBef>
                <a:spcPts val="400"/>
              </a:spcBef>
              <a:defRPr sz="2000"/>
            </a:pPr>
            <a:r>
              <a:t>Cascades of recommendations (Leskovec et al, 06, 07)</a:t>
            </a:r>
          </a:p>
          <a:p>
            <a:pPr lvl="1" marL="457200" indent="-182562">
              <a:spcBef>
                <a:spcPts val="400"/>
              </a:spcBef>
              <a:defRPr sz="2000"/>
            </a:pPr>
            <a:r>
              <a:t>Transmission of Gestures in 2</a:t>
            </a:r>
            <a:r>
              <a:rPr baseline="30000"/>
              <a:t>nd</a:t>
            </a:r>
            <a:r>
              <a:t> Life (Baksy et al, 09)</a:t>
            </a:r>
          </a:p>
          <a:p>
            <a:pPr lvl="1" marL="457200" indent="-182562">
              <a:spcBef>
                <a:spcPts val="400"/>
              </a:spcBef>
              <a:defRPr sz="2000"/>
            </a:pPr>
            <a:r>
              <a:t>Diffusion of fan pages on Facebook (Sun et al, 09)</a:t>
            </a:r>
          </a:p>
          <a:p>
            <a:pPr lvl="1" marL="457200" indent="-182562">
              <a:spcBef>
                <a:spcPts val="400"/>
              </a:spcBef>
              <a:defRPr sz="2000"/>
            </a:pPr>
            <a:r>
              <a:t>Diffusion of Tweets on Twitter (Bakshy et al, 11)</a:t>
            </a:r>
          </a:p>
          <a:p>
            <a:pPr/>
            <a:r>
              <a:t>Questions:</a:t>
            </a:r>
          </a:p>
          <a:p>
            <a:pPr lvl="1" marL="457200" indent="-182562">
              <a:spcBef>
                <a:spcPts val="400"/>
              </a:spcBef>
              <a:defRPr sz="2000"/>
            </a:pPr>
            <a:r>
              <a:t>How much diffusion is </a:t>
            </a:r>
            <a:r>
              <a:t>“</a:t>
            </a:r>
            <a:r>
              <a:t>viral</a:t>
            </a:r>
            <a:r>
              <a:t>”</a:t>
            </a:r>
            <a:r>
              <a:t>?</a:t>
            </a:r>
          </a:p>
          <a:p>
            <a:pPr lvl="1" marL="457200" indent="-182562">
              <a:spcBef>
                <a:spcPts val="400"/>
              </a:spcBef>
              <a:defRPr sz="2000"/>
            </a:pPr>
            <a:r>
              <a:t>What does viral diffusion look like?</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5">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275">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275">
                                            <p:txEl>
                                              <p:pRg st="2" end="2"/>
                                            </p:txEl>
                                          </p:spTgt>
                                        </p:tgtEl>
                                        <p:attrNameLst>
                                          <p:attrName>style.visibility</p:attrName>
                                        </p:attrNameLst>
                                      </p:cBhvr>
                                      <p:to>
                                        <p:strVal val="visible"/>
                                      </p:to>
                                    </p:set>
                                  </p:childTnLst>
                                </p:cTn>
                              </p:par>
                              <p:par>
                                <p:cTn id="13" presetClass="entr" nodeType="withEffect" presetSubtype="0" presetID="1" grpId="1" fill="hold">
                                  <p:stCondLst>
                                    <p:cond delay="0"/>
                                  </p:stCondLst>
                                  <p:iterate type="el" backwards="0">
                                    <p:tmAbs val="0"/>
                                  </p:iterate>
                                  <p:childTnLst>
                                    <p:set>
                                      <p:cBhvr>
                                        <p:cTn id="14" fill="hold"/>
                                        <p:tgtEl>
                                          <p:spTgt spid="275">
                                            <p:txEl>
                                              <p:pRg st="3" end="3"/>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275">
                                            <p:txEl>
                                              <p:pRg st="4" end="4"/>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27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275">
                                            <p:txEl>
                                              <p:pRg st="6" end="6"/>
                                            </p:txEl>
                                          </p:spTgt>
                                        </p:tgtEl>
                                        <p:attrNameLst>
                                          <p:attrName>style.visibility</p:attrName>
                                        </p:attrNameLst>
                                      </p:cBhvr>
                                      <p:to>
                                        <p:strVal val="visible"/>
                                      </p:to>
                                    </p:set>
                                  </p:childTnLst>
                                </p:cTn>
                              </p:par>
                              <p:par>
                                <p:cTn id="23" presetClass="entr" nodeType="withEffect" presetSubtype="0" presetID="1" grpId="1" fill="hold">
                                  <p:stCondLst>
                                    <p:cond delay="0"/>
                                  </p:stCondLst>
                                  <p:iterate type="el" backwards="0">
                                    <p:tmAbs val="0"/>
                                  </p:iterate>
                                  <p:childTnLst>
                                    <p:set>
                                      <p:cBhvr>
                                        <p:cTn id="24" fill="hold"/>
                                        <p:tgtEl>
                                          <p:spTgt spid="275">
                                            <p:txEl>
                                              <p:pRg st="7" end="7"/>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27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75" grpId="1"/>
    </p:bldLst>
  </p:timing>
</p:sld>
</file>

<file path=ppt/theme/theme1.xml><?xml version="1.0" encoding="utf-8"?>
<a:theme xmlns:a="http://schemas.openxmlformats.org/drawingml/2006/main" xmlns:r="http://schemas.openxmlformats.org/officeDocument/2006/relationships" name="Clarity">
  <a:themeElements>
    <a:clrScheme name="Clarity">
      <a:dk1>
        <a:srgbClr val="292934"/>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Arial"/>
        <a:ea typeface="Arial"/>
        <a:cs typeface="Arial"/>
      </a:majorFont>
      <a:minorFont>
        <a:latin typeface="Helvetica"/>
        <a:ea typeface="Helvetica"/>
        <a:cs typeface="Helvetica"/>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larity">
  <a:themeElements>
    <a:clrScheme name="Clarity">
      <a:dk1>
        <a:srgbClr val="000000"/>
      </a:dk1>
      <a:lt1>
        <a:srgbClr val="FFFFFF"/>
      </a:lt1>
      <a:dk2>
        <a:srgbClr val="A7A7A7"/>
      </a:dk2>
      <a:lt2>
        <a:srgbClr val="535353"/>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FF00FF"/>
      </a:folHlink>
    </a:clrScheme>
    <a:fontScheme name="Clarity">
      <a:majorFont>
        <a:latin typeface="Arial"/>
        <a:ea typeface="Arial"/>
        <a:cs typeface="Arial"/>
      </a:majorFont>
      <a:minorFont>
        <a:latin typeface="Helvetica"/>
        <a:ea typeface="Helvetica"/>
        <a:cs typeface="Helvetica"/>
      </a:minorFont>
    </a:fontScheme>
    <a:fmtScheme name="Clarit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292934"/>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