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y="5143500" cx="9144000"/>
  <p:notesSz cx="6858000" cy="9144000"/>
  <p:embeddedFontLst>
    <p:embeddedFont>
      <p:font typeface="Roboto"/>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8.xml"/><Relationship Id="rId44" Type="http://schemas.openxmlformats.org/officeDocument/2006/relationships/font" Target="fonts/Roboto-boldItalic.fntdata"/><Relationship Id="rId21" Type="http://schemas.openxmlformats.org/officeDocument/2006/relationships/slide" Target="slides/slide17.xml"/><Relationship Id="rId43" Type="http://schemas.openxmlformats.org/officeDocument/2006/relationships/font" Target="fonts/Roboto-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6" name="Shape 2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9" name="Shape 2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7" name="Shape 2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3" name="Shape 2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bg>
      <p:bgPr>
        <a:solidFill>
          <a:srgbClr val="FFFFFF"/>
        </a:solidFill>
      </p:bgPr>
    </p:bg>
    <p:spTree>
      <p:nvGrpSpPr>
        <p:cNvPr id="63" name="Shape 63"/>
        <p:cNvGrpSpPr/>
        <p:nvPr/>
      </p:nvGrpSpPr>
      <p:grpSpPr>
        <a:xfrm>
          <a:off x="0" y="0"/>
          <a:ext cx="0" cy="0"/>
          <a:chOff x="0" y="0"/>
          <a:chExt cx="0" cy="0"/>
        </a:xfrm>
      </p:grpSpPr>
      <p:sp>
        <p:nvSpPr>
          <p:cNvPr id="64" name="Shape 64"/>
          <p:cNvSpPr/>
          <p:nvPr/>
        </p:nvSpPr>
        <p:spPr>
          <a:xfrm>
            <a:off x="0" y="0"/>
            <a:ext cx="9144000" cy="5143500"/>
          </a:xfrm>
          <a:prstGeom prst="rect">
            <a:avLst/>
          </a:prstGeom>
          <a:solidFill>
            <a:srgbClr val="FFFFFF"/>
          </a:solidFill>
          <a:ln>
            <a:noFill/>
          </a:ln>
        </p:spPr>
        <p:txBody>
          <a:bodyPr anchorCtr="0" anchor="ctr" bIns="91425" lIns="91425" rIns="91425" tIns="91425">
            <a:noAutofit/>
          </a:bodyPr>
          <a:lstStyle/>
          <a:p>
            <a:pPr lvl="0">
              <a:spcBef>
                <a:spcPts val="0"/>
              </a:spcBef>
              <a:buNone/>
            </a:pPr>
            <a:r>
              <a:t/>
            </a:r>
            <a:endParaRPr/>
          </a:p>
        </p:txBody>
      </p:sp>
      <p:sp>
        <p:nvSpPr>
          <p:cNvPr id="65" name="Shape 65"/>
          <p:cNvSpPr/>
          <p:nvPr/>
        </p:nvSpPr>
        <p:spPr>
          <a:xfrm>
            <a:off x="0" y="0"/>
            <a:ext cx="9144000" cy="3460200"/>
          </a:xfrm>
          <a:prstGeom prst="rect">
            <a:avLst/>
          </a:prstGeom>
          <a:solidFill>
            <a:srgbClr val="3367D6"/>
          </a:solidFill>
          <a:ln>
            <a:noFill/>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rot="-5400000">
            <a:off x="5684575" y="600"/>
            <a:ext cx="3460200" cy="3459000"/>
          </a:xfrm>
          <a:prstGeom prst="rtTriangle">
            <a:avLst/>
          </a:prstGeom>
          <a:solidFill>
            <a:srgbClr val="5E97F6"/>
          </a:solidFill>
          <a:ln>
            <a:noFill/>
          </a:ln>
        </p:spPr>
        <p:txBody>
          <a:bodyPr anchorCtr="0" anchor="ctr" bIns="91425" lIns="91425" rIns="91425" tIns="91425">
            <a:noAutofit/>
          </a:bodyPr>
          <a:lstStyle/>
          <a:p>
            <a:pPr lvl="0">
              <a:spcBef>
                <a:spcPts val="0"/>
              </a:spcBef>
              <a:buNone/>
            </a:pPr>
            <a:r>
              <a:t/>
            </a:r>
            <a:endParaRPr/>
          </a:p>
        </p:txBody>
      </p:sp>
      <p:sp>
        <p:nvSpPr>
          <p:cNvPr id="67" name="Shape 67"/>
          <p:cNvSpPr txBox="1"/>
          <p:nvPr>
            <p:ph type="title"/>
          </p:nvPr>
        </p:nvSpPr>
        <p:spPr>
          <a:xfrm>
            <a:off x="324475" y="465975"/>
            <a:ext cx="5124300" cy="2841600"/>
          </a:xfrm>
          <a:prstGeom prst="rect">
            <a:avLst/>
          </a:prstGeom>
          <a:noFill/>
        </p:spPr>
        <p:txBody>
          <a:bodyPr anchorCtr="0" anchor="b" bIns="91425" lIns="91425" rIns="91425" tIns="91425"/>
          <a:lstStyle>
            <a:lvl1pPr lvl="0" algn="l">
              <a:lnSpc>
                <a:spcPct val="100000"/>
              </a:lnSpc>
              <a:spcBef>
                <a:spcPts val="0"/>
              </a:spcBef>
              <a:spcAft>
                <a:spcPts val="0"/>
              </a:spcAft>
              <a:buNone/>
              <a:defRPr b="1" sz="3600">
                <a:solidFill>
                  <a:srgbClr val="FFFFFF"/>
                </a:solidFill>
              </a:defRPr>
            </a:lvl1pPr>
            <a:lvl2pPr lvl="1" algn="l">
              <a:lnSpc>
                <a:spcPct val="100000"/>
              </a:lnSpc>
              <a:spcBef>
                <a:spcPts val="0"/>
              </a:spcBef>
              <a:spcAft>
                <a:spcPts val="0"/>
              </a:spcAft>
              <a:buNone/>
              <a:defRPr b="1" sz="3600">
                <a:solidFill>
                  <a:srgbClr val="FFFFFF"/>
                </a:solidFill>
              </a:defRPr>
            </a:lvl2pPr>
            <a:lvl3pPr lvl="2" algn="l">
              <a:lnSpc>
                <a:spcPct val="100000"/>
              </a:lnSpc>
              <a:spcBef>
                <a:spcPts val="0"/>
              </a:spcBef>
              <a:spcAft>
                <a:spcPts val="0"/>
              </a:spcAft>
              <a:buNone/>
              <a:defRPr b="1" sz="3600">
                <a:solidFill>
                  <a:srgbClr val="FFFFFF"/>
                </a:solidFill>
              </a:defRPr>
            </a:lvl3pPr>
            <a:lvl4pPr lvl="3" algn="l">
              <a:lnSpc>
                <a:spcPct val="100000"/>
              </a:lnSpc>
              <a:spcBef>
                <a:spcPts val="0"/>
              </a:spcBef>
              <a:spcAft>
                <a:spcPts val="0"/>
              </a:spcAft>
              <a:buNone/>
              <a:defRPr b="1" sz="3600">
                <a:solidFill>
                  <a:srgbClr val="FFFFFF"/>
                </a:solidFill>
              </a:defRPr>
            </a:lvl4pPr>
            <a:lvl5pPr lvl="4" algn="l">
              <a:lnSpc>
                <a:spcPct val="100000"/>
              </a:lnSpc>
              <a:spcBef>
                <a:spcPts val="0"/>
              </a:spcBef>
              <a:spcAft>
                <a:spcPts val="0"/>
              </a:spcAft>
              <a:buNone/>
              <a:defRPr b="1" sz="3600">
                <a:solidFill>
                  <a:srgbClr val="FFFFFF"/>
                </a:solidFill>
              </a:defRPr>
            </a:lvl5pPr>
            <a:lvl6pPr lvl="5" algn="l">
              <a:lnSpc>
                <a:spcPct val="100000"/>
              </a:lnSpc>
              <a:spcBef>
                <a:spcPts val="0"/>
              </a:spcBef>
              <a:spcAft>
                <a:spcPts val="0"/>
              </a:spcAft>
              <a:buNone/>
              <a:defRPr b="1" sz="3600">
                <a:solidFill>
                  <a:srgbClr val="FFFFFF"/>
                </a:solidFill>
              </a:defRPr>
            </a:lvl6pPr>
            <a:lvl7pPr lvl="6" algn="l">
              <a:lnSpc>
                <a:spcPct val="100000"/>
              </a:lnSpc>
              <a:spcBef>
                <a:spcPts val="0"/>
              </a:spcBef>
              <a:spcAft>
                <a:spcPts val="0"/>
              </a:spcAft>
              <a:buNone/>
              <a:defRPr b="1" sz="3600">
                <a:solidFill>
                  <a:srgbClr val="FFFFFF"/>
                </a:solidFill>
              </a:defRPr>
            </a:lvl7pPr>
            <a:lvl8pPr lvl="7" algn="l">
              <a:lnSpc>
                <a:spcPct val="100000"/>
              </a:lnSpc>
              <a:spcBef>
                <a:spcPts val="0"/>
              </a:spcBef>
              <a:spcAft>
                <a:spcPts val="0"/>
              </a:spcAft>
              <a:buNone/>
              <a:defRPr b="1" sz="3600">
                <a:solidFill>
                  <a:srgbClr val="FFFFFF"/>
                </a:solidFill>
              </a:defRPr>
            </a:lvl8pPr>
            <a:lvl9pPr lvl="8" algn="l">
              <a:lnSpc>
                <a:spcPct val="100000"/>
              </a:lnSpc>
              <a:spcBef>
                <a:spcPts val="0"/>
              </a:spcBef>
              <a:spcAft>
                <a:spcPts val="0"/>
              </a:spcAft>
              <a:buNone/>
              <a:defRPr b="1" sz="3600">
                <a:solidFill>
                  <a:srgbClr val="FFFFFF"/>
                </a:solidFill>
              </a:defRPr>
            </a:lvl9pPr>
          </a:lstStyle>
          <a:p/>
        </p:txBody>
      </p:sp>
      <p:sp>
        <p:nvSpPr>
          <p:cNvPr id="68" name="Shape 68"/>
          <p:cNvSpPr txBox="1"/>
          <p:nvPr>
            <p:ph idx="1" type="subTitle"/>
          </p:nvPr>
        </p:nvSpPr>
        <p:spPr>
          <a:xfrm>
            <a:off x="324475" y="3612601"/>
            <a:ext cx="5124300" cy="1302600"/>
          </a:xfrm>
          <a:prstGeom prst="rect">
            <a:avLst/>
          </a:prstGeom>
          <a:noFill/>
        </p:spPr>
        <p:txBody>
          <a:bodyPr anchorCtr="0" anchor="t" bIns="91425" lIns="91425" rIns="91425" tIns="91425"/>
          <a:lstStyle>
            <a:lvl1pPr lvl="0" algn="l">
              <a:lnSpc>
                <a:spcPct val="100000"/>
              </a:lnSpc>
              <a:spcBef>
                <a:spcPts val="0"/>
              </a:spcBef>
              <a:spcAft>
                <a:spcPts val="0"/>
              </a:spcAft>
              <a:buClr>
                <a:srgbClr val="616161"/>
              </a:buClr>
              <a:buSzPct val="100000"/>
              <a:buNone/>
              <a:defRPr sz="1800">
                <a:solidFill>
                  <a:srgbClr val="616161"/>
                </a:solidFill>
              </a:defRPr>
            </a:lvl1pPr>
            <a:lvl2pPr lvl="1" algn="l">
              <a:lnSpc>
                <a:spcPct val="100000"/>
              </a:lnSpc>
              <a:spcBef>
                <a:spcPts val="0"/>
              </a:spcBef>
              <a:spcAft>
                <a:spcPts val="0"/>
              </a:spcAft>
              <a:buClr>
                <a:srgbClr val="616161"/>
              </a:buClr>
              <a:buSzPct val="100000"/>
              <a:buNone/>
              <a:defRPr sz="1800">
                <a:solidFill>
                  <a:srgbClr val="616161"/>
                </a:solidFill>
              </a:defRPr>
            </a:lvl2pPr>
            <a:lvl3pPr lvl="2" algn="l">
              <a:lnSpc>
                <a:spcPct val="100000"/>
              </a:lnSpc>
              <a:spcBef>
                <a:spcPts val="0"/>
              </a:spcBef>
              <a:spcAft>
                <a:spcPts val="0"/>
              </a:spcAft>
              <a:buClr>
                <a:srgbClr val="616161"/>
              </a:buClr>
              <a:buSzPct val="100000"/>
              <a:buNone/>
              <a:defRPr sz="1800">
                <a:solidFill>
                  <a:srgbClr val="616161"/>
                </a:solidFill>
              </a:defRPr>
            </a:lvl3pPr>
            <a:lvl4pPr lvl="3" algn="l">
              <a:lnSpc>
                <a:spcPct val="100000"/>
              </a:lnSpc>
              <a:spcBef>
                <a:spcPts val="0"/>
              </a:spcBef>
              <a:spcAft>
                <a:spcPts val="0"/>
              </a:spcAft>
              <a:buClr>
                <a:srgbClr val="616161"/>
              </a:buClr>
              <a:buSzPct val="100000"/>
              <a:buNone/>
              <a:defRPr sz="1800">
                <a:solidFill>
                  <a:srgbClr val="616161"/>
                </a:solidFill>
              </a:defRPr>
            </a:lvl4pPr>
            <a:lvl5pPr lvl="4" algn="l">
              <a:lnSpc>
                <a:spcPct val="100000"/>
              </a:lnSpc>
              <a:spcBef>
                <a:spcPts val="0"/>
              </a:spcBef>
              <a:spcAft>
                <a:spcPts val="0"/>
              </a:spcAft>
              <a:buClr>
                <a:srgbClr val="616161"/>
              </a:buClr>
              <a:buSzPct val="100000"/>
              <a:buNone/>
              <a:defRPr sz="1800">
                <a:solidFill>
                  <a:srgbClr val="616161"/>
                </a:solidFill>
              </a:defRPr>
            </a:lvl5pPr>
            <a:lvl6pPr lvl="5" algn="l">
              <a:lnSpc>
                <a:spcPct val="100000"/>
              </a:lnSpc>
              <a:spcBef>
                <a:spcPts val="0"/>
              </a:spcBef>
              <a:spcAft>
                <a:spcPts val="0"/>
              </a:spcAft>
              <a:buClr>
                <a:srgbClr val="616161"/>
              </a:buClr>
              <a:buSzPct val="100000"/>
              <a:buNone/>
              <a:defRPr sz="1800">
                <a:solidFill>
                  <a:srgbClr val="616161"/>
                </a:solidFill>
              </a:defRPr>
            </a:lvl6pPr>
            <a:lvl7pPr lvl="6" algn="l">
              <a:lnSpc>
                <a:spcPct val="100000"/>
              </a:lnSpc>
              <a:spcBef>
                <a:spcPts val="0"/>
              </a:spcBef>
              <a:spcAft>
                <a:spcPts val="0"/>
              </a:spcAft>
              <a:buClr>
                <a:srgbClr val="616161"/>
              </a:buClr>
              <a:buSzPct val="100000"/>
              <a:buNone/>
              <a:defRPr sz="1800">
                <a:solidFill>
                  <a:srgbClr val="616161"/>
                </a:solidFill>
              </a:defRPr>
            </a:lvl7pPr>
            <a:lvl8pPr lvl="7" algn="l">
              <a:lnSpc>
                <a:spcPct val="100000"/>
              </a:lnSpc>
              <a:spcBef>
                <a:spcPts val="0"/>
              </a:spcBef>
              <a:spcAft>
                <a:spcPts val="0"/>
              </a:spcAft>
              <a:buClr>
                <a:srgbClr val="616161"/>
              </a:buClr>
              <a:buSzPct val="100000"/>
              <a:buNone/>
              <a:defRPr sz="1800">
                <a:solidFill>
                  <a:srgbClr val="616161"/>
                </a:solidFill>
              </a:defRPr>
            </a:lvl8pPr>
            <a:lvl9pPr lvl="8" algn="l">
              <a:lnSpc>
                <a:spcPct val="100000"/>
              </a:lnSpc>
              <a:spcBef>
                <a:spcPts val="0"/>
              </a:spcBef>
              <a:spcAft>
                <a:spcPts val="0"/>
              </a:spcAft>
              <a:buClr>
                <a:srgbClr val="616161"/>
              </a:buClr>
              <a:buSzPct val="100000"/>
              <a:buNone/>
              <a:defRPr sz="1800">
                <a:solidFill>
                  <a:srgbClr val="616161"/>
                </a:solidFill>
              </a:defRPr>
            </a:lvl9pPr>
          </a:lstStyle>
          <a:p/>
        </p:txBody>
      </p:sp>
      <p:sp>
        <p:nvSpPr>
          <p:cNvPr id="69" name="Shape 69"/>
          <p:cNvSpPr txBox="1"/>
          <p:nvPr>
            <p:ph idx="12" type="sldNum"/>
          </p:nvPr>
        </p:nvSpPr>
        <p:spPr>
          <a:xfrm>
            <a:off x="8472457" y="4663216"/>
            <a:ext cx="548700" cy="393600"/>
          </a:xfrm>
          <a:prstGeom prst="rect">
            <a:avLst/>
          </a:prstGeom>
          <a:noFill/>
        </p:spPr>
        <p:txBody>
          <a:bodyPr anchorCtr="0" anchor="ctr" bIns="91425" lIns="91425" rIns="91425" tIns="91425">
            <a:noAutofit/>
          </a:bodyPr>
          <a:lstStyle/>
          <a:p>
            <a:pPr lvl="0" algn="r">
              <a:lnSpc>
                <a:spcPct val="100000"/>
              </a:lnSpc>
              <a:spcBef>
                <a:spcPts val="0"/>
              </a:spcBef>
              <a:spcAft>
                <a:spcPts val="0"/>
              </a:spcAft>
              <a:buNone/>
            </a:pPr>
            <a:fld id="{00000000-1234-1234-1234-123412341234}" type="slidenum">
              <a:rPr lang="en" sz="1000">
                <a:solidFill>
                  <a:srgbClr val="61616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4.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1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24.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27.png"/><Relationship Id="rId4" Type="http://schemas.openxmlformats.org/officeDocument/2006/relationships/image" Target="../media/image22.gif"/><Relationship Id="rId5" Type="http://schemas.openxmlformats.org/officeDocument/2006/relationships/image" Target="../media/image26.png"/><Relationship Id="rId6" Type="http://schemas.openxmlformats.org/officeDocument/2006/relationships/image" Target="../media/image2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2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2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1.png"/><Relationship Id="rId4"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4.png"/><Relationship Id="rId4"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289950" y="225200"/>
            <a:ext cx="8564100" cy="1897200"/>
          </a:xfrm>
          <a:prstGeom prst="rect">
            <a:avLst/>
          </a:prstGeom>
        </p:spPr>
        <p:txBody>
          <a:bodyPr anchorCtr="0" anchor="b" bIns="91425" lIns="91425" rIns="91425" tIns="91425">
            <a:noAutofit/>
          </a:bodyPr>
          <a:lstStyle/>
          <a:p>
            <a:pPr lvl="0" rtl="0">
              <a:spcBef>
                <a:spcPts val="0"/>
              </a:spcBef>
              <a:buNone/>
            </a:pPr>
            <a:r>
              <a:rPr lang="en"/>
              <a:t>ANOMALY DETECTION FOR REAL-WORLD SYSTEMS</a:t>
            </a:r>
          </a:p>
        </p:txBody>
      </p:sp>
      <p:sp>
        <p:nvSpPr>
          <p:cNvPr id="75" name="Shape 75"/>
          <p:cNvSpPr txBox="1"/>
          <p:nvPr>
            <p:ph idx="1" type="subTitle"/>
          </p:nvPr>
        </p:nvSpPr>
        <p:spPr>
          <a:xfrm>
            <a:off x="324475" y="3612600"/>
            <a:ext cx="2934600" cy="1302600"/>
          </a:xfrm>
          <a:prstGeom prst="rect">
            <a:avLst/>
          </a:prstGeom>
        </p:spPr>
        <p:txBody>
          <a:bodyPr anchorCtr="0" anchor="t" bIns="91425" lIns="91425" rIns="91425" tIns="91425">
            <a:noAutofit/>
          </a:bodyPr>
          <a:lstStyle/>
          <a:p>
            <a:pPr lvl="0">
              <a:spcBef>
                <a:spcPts val="0"/>
              </a:spcBef>
              <a:buNone/>
            </a:pPr>
            <a:r>
              <a:rPr lang="en"/>
              <a:t>Manojit Nandi</a:t>
            </a:r>
          </a:p>
          <a:p>
            <a:pPr lvl="0">
              <a:spcBef>
                <a:spcPts val="0"/>
              </a:spcBef>
              <a:buNone/>
            </a:pPr>
            <a:r>
              <a:rPr lang="en"/>
              <a:t>Data Scientist</a:t>
            </a:r>
          </a:p>
          <a:p>
            <a:pPr lvl="0">
              <a:spcBef>
                <a:spcPts val="0"/>
              </a:spcBef>
              <a:buNone/>
            </a:pPr>
            <a:r>
              <a:rPr lang="en"/>
              <a:t>STEALTHbits Technologies</a:t>
            </a:r>
          </a:p>
          <a:p>
            <a:pPr lvl="0">
              <a:spcBef>
                <a:spcPts val="0"/>
              </a:spcBef>
              <a:buNone/>
            </a:pPr>
            <a:r>
              <a:rPr lang="en"/>
              <a:t>@mnandi92</a:t>
            </a:r>
          </a:p>
        </p:txBody>
      </p:sp>
      <p:pic>
        <p:nvPicPr>
          <p:cNvPr id="76" name="Shape 76"/>
          <p:cNvPicPr preferRelativeResize="0"/>
          <p:nvPr/>
        </p:nvPicPr>
        <p:blipFill>
          <a:blip r:embed="rId3">
            <a:alphaModFix/>
          </a:blip>
          <a:stretch>
            <a:fillRect/>
          </a:stretch>
        </p:blipFill>
        <p:spPr>
          <a:xfrm>
            <a:off x="3484299" y="3445599"/>
            <a:ext cx="5659700" cy="16978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Median Absolute Deviation</a:t>
            </a:r>
          </a:p>
        </p:txBody>
      </p:sp>
      <p:sp>
        <p:nvSpPr>
          <p:cNvPr id="139" name="Shape 139"/>
          <p:cNvSpPr txBox="1"/>
          <p:nvPr>
            <p:ph idx="1" type="body"/>
          </p:nvPr>
        </p:nvSpPr>
        <p:spPr>
          <a:xfrm>
            <a:off x="471900" y="2282425"/>
            <a:ext cx="8222100" cy="2346900"/>
          </a:xfrm>
          <a:prstGeom prst="rect">
            <a:avLst/>
          </a:prstGeom>
        </p:spPr>
        <p:txBody>
          <a:bodyPr anchorCtr="0" anchor="t" bIns="91425" lIns="91425" rIns="91425" tIns="91425">
            <a:noAutofit/>
          </a:bodyPr>
          <a:lstStyle/>
          <a:p>
            <a:pPr indent="-228600" lvl="0" marL="457200" rtl="0">
              <a:spcBef>
                <a:spcPts val="0"/>
              </a:spcBef>
            </a:pPr>
            <a:r>
              <a:rPr lang="en"/>
              <a:t>The Median Absolute Deviation provides a robust way to measure the “spread” of the data.</a:t>
            </a:r>
          </a:p>
          <a:p>
            <a:pPr indent="-228600" lvl="0" marL="457200" rtl="0">
              <a:spcBef>
                <a:spcPts val="0"/>
              </a:spcBef>
            </a:pPr>
            <a:r>
              <a:rPr lang="en"/>
              <a:t>Essentially, the median of the deviations from the “center” (the median).</a:t>
            </a:r>
          </a:p>
          <a:p>
            <a:pPr indent="-228600" lvl="0" marL="457200" rtl="0">
              <a:spcBef>
                <a:spcPts val="0"/>
              </a:spcBef>
            </a:pPr>
            <a:r>
              <a:rPr lang="en"/>
              <a:t>Provides a more robust measure of “spread” compared to standard deviation.</a:t>
            </a:r>
          </a:p>
        </p:txBody>
      </p:sp>
      <p:pic>
        <p:nvPicPr>
          <p:cNvPr id="140" name="Shape 140"/>
          <p:cNvPicPr preferRelativeResize="0"/>
          <p:nvPr/>
        </p:nvPicPr>
        <p:blipFill rotWithShape="1">
          <a:blip r:embed="rId3">
            <a:alphaModFix/>
          </a:blip>
          <a:srcRect b="0" l="0" r="1195" t="0"/>
          <a:stretch/>
        </p:blipFill>
        <p:spPr>
          <a:xfrm>
            <a:off x="2017275" y="1974800"/>
            <a:ext cx="4715899" cy="307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471900" y="738725"/>
            <a:ext cx="8222100" cy="767700"/>
          </a:xfrm>
          <a:prstGeom prst="rect">
            <a:avLst/>
          </a:prstGeom>
        </p:spPr>
        <p:txBody>
          <a:bodyPr anchorCtr="0" anchor="b" bIns="91425" lIns="91425" rIns="91425" tIns="91425">
            <a:noAutofit/>
          </a:bodyPr>
          <a:lstStyle/>
          <a:p>
            <a:pPr indent="0" lvl="0" marL="1371600">
              <a:spcBef>
                <a:spcPts val="0"/>
              </a:spcBef>
              <a:buNone/>
            </a:pPr>
            <a:r>
              <a:rPr lang="en"/>
              <a:t>Median Absolute Deviation </a:t>
            </a:r>
          </a:p>
        </p:txBody>
      </p:sp>
      <p:pic>
        <p:nvPicPr>
          <p:cNvPr id="146" name="Shape 146"/>
          <p:cNvPicPr preferRelativeResize="0"/>
          <p:nvPr/>
        </p:nvPicPr>
        <p:blipFill>
          <a:blip r:embed="rId3">
            <a:alphaModFix/>
          </a:blip>
          <a:stretch>
            <a:fillRect/>
          </a:stretch>
        </p:blipFill>
        <p:spPr>
          <a:xfrm>
            <a:off x="1802900" y="1888500"/>
            <a:ext cx="5339725" cy="2743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Modified Z-Scores</a:t>
            </a:r>
          </a:p>
        </p:txBody>
      </p:sp>
      <p:sp>
        <p:nvSpPr>
          <p:cNvPr id="152" name="Shape 152"/>
          <p:cNvSpPr txBox="1"/>
          <p:nvPr>
            <p:ph idx="1" type="body"/>
          </p:nvPr>
        </p:nvSpPr>
        <p:spPr>
          <a:xfrm>
            <a:off x="471900" y="1919075"/>
            <a:ext cx="4485300" cy="2710200"/>
          </a:xfrm>
          <a:prstGeom prst="rect">
            <a:avLst/>
          </a:prstGeom>
        </p:spPr>
        <p:txBody>
          <a:bodyPr anchorCtr="0" anchor="t" bIns="91425" lIns="91425" rIns="91425" tIns="91425">
            <a:noAutofit/>
          </a:bodyPr>
          <a:lstStyle/>
          <a:p>
            <a:pPr indent="-228600" lvl="0" marL="457200" rtl="0">
              <a:spcBef>
                <a:spcPts val="0"/>
              </a:spcBef>
            </a:pPr>
            <a:r>
              <a:rPr lang="en"/>
              <a:t>Now, we can use the median and the MAD to compute the modified Z-score for each data point.</a:t>
            </a:r>
          </a:p>
          <a:p>
            <a:pPr indent="-228600" lvl="0" marL="457200" rtl="0">
              <a:spcBef>
                <a:spcPts val="0"/>
              </a:spcBef>
            </a:pPr>
            <a:r>
              <a:rPr lang="en"/>
              <a:t>We then use the modified z-score to perform statistical hypothesis testing, in the same manner as the standard z-score.</a:t>
            </a:r>
          </a:p>
        </p:txBody>
      </p:sp>
      <p:pic>
        <p:nvPicPr>
          <p:cNvPr id="153" name="Shape 153"/>
          <p:cNvPicPr preferRelativeResize="0"/>
          <p:nvPr/>
        </p:nvPicPr>
        <p:blipFill>
          <a:blip r:embed="rId3">
            <a:alphaModFix/>
          </a:blip>
          <a:stretch>
            <a:fillRect/>
          </a:stretch>
        </p:blipFill>
        <p:spPr>
          <a:xfrm>
            <a:off x="5076481" y="1919075"/>
            <a:ext cx="3617524" cy="518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457200" rtl="0">
              <a:spcBef>
                <a:spcPts val="0"/>
              </a:spcBef>
              <a:buNone/>
            </a:pPr>
            <a:r>
              <a:rPr b="1" lang="en" sz="3600"/>
              <a:t>Density-Based Anomaly Detection</a:t>
            </a:r>
          </a:p>
        </p:txBody>
      </p:sp>
      <p:sp>
        <p:nvSpPr>
          <p:cNvPr id="159" name="Shape 159"/>
          <p:cNvSpPr txBox="1"/>
          <p:nvPr>
            <p:ph idx="1" type="body"/>
          </p:nvPr>
        </p:nvSpPr>
        <p:spPr>
          <a:xfrm>
            <a:off x="471900" y="1919075"/>
            <a:ext cx="3622200" cy="2710200"/>
          </a:xfrm>
          <a:prstGeom prst="rect">
            <a:avLst/>
          </a:prstGeom>
        </p:spPr>
        <p:txBody>
          <a:bodyPr anchorCtr="0" anchor="t" bIns="91425" lIns="91425" rIns="91425" tIns="91425">
            <a:noAutofit/>
          </a:bodyPr>
          <a:lstStyle/>
          <a:p>
            <a:pPr indent="-228600" lvl="0" marL="457200" rtl="0">
              <a:spcBef>
                <a:spcPts val="0"/>
              </a:spcBef>
            </a:pPr>
            <a:r>
              <a:rPr lang="en"/>
              <a:t>We have a bunch of points in some n-dimensional space.</a:t>
            </a:r>
          </a:p>
          <a:p>
            <a:pPr indent="-228600" lvl="0" marL="457200" rtl="0">
              <a:spcBef>
                <a:spcPts val="0"/>
              </a:spcBef>
            </a:pPr>
            <a:r>
              <a:rPr lang="en"/>
              <a:t>Which ones are “noticeably” different from the others.</a:t>
            </a:r>
          </a:p>
          <a:p>
            <a:pPr lvl="0" rtl="0">
              <a:spcBef>
                <a:spcPts val="0"/>
              </a:spcBef>
              <a:buNone/>
            </a:pPr>
            <a:r>
              <a:t/>
            </a:r>
            <a:endParaRPr/>
          </a:p>
        </p:txBody>
      </p:sp>
      <p:pic>
        <p:nvPicPr>
          <p:cNvPr id="160" name="Shape 160"/>
          <p:cNvPicPr preferRelativeResize="0"/>
          <p:nvPr/>
        </p:nvPicPr>
        <p:blipFill>
          <a:blip r:embed="rId3">
            <a:alphaModFix/>
          </a:blip>
          <a:stretch>
            <a:fillRect/>
          </a:stretch>
        </p:blipFill>
        <p:spPr>
          <a:xfrm>
            <a:off x="4435687" y="1812074"/>
            <a:ext cx="4616874" cy="3174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914400">
              <a:spcBef>
                <a:spcPts val="0"/>
              </a:spcBef>
              <a:buNone/>
            </a:pPr>
            <a:r>
              <a:rPr lang="en"/>
              <a:t>Probabilistic Density: A Primer</a:t>
            </a:r>
          </a:p>
        </p:txBody>
      </p:sp>
      <p:sp>
        <p:nvSpPr>
          <p:cNvPr id="166" name="Shape 166"/>
          <p:cNvSpPr txBox="1"/>
          <p:nvPr>
            <p:ph idx="1" type="body"/>
          </p:nvPr>
        </p:nvSpPr>
        <p:spPr>
          <a:xfrm>
            <a:off x="471900" y="1919075"/>
            <a:ext cx="4602000" cy="3016800"/>
          </a:xfrm>
          <a:prstGeom prst="rect">
            <a:avLst/>
          </a:prstGeom>
        </p:spPr>
        <p:txBody>
          <a:bodyPr anchorCtr="0" anchor="t" bIns="91425" lIns="91425" rIns="91425" tIns="91425">
            <a:noAutofit/>
          </a:bodyPr>
          <a:lstStyle/>
          <a:p>
            <a:pPr indent="-228600" lvl="0" marL="457200" rtl="0">
              <a:spcBef>
                <a:spcPts val="0"/>
              </a:spcBef>
            </a:pPr>
            <a:r>
              <a:rPr lang="en"/>
              <a:t>In statistics, we assume all data is generated according to some probability distribution.</a:t>
            </a:r>
          </a:p>
          <a:p>
            <a:pPr indent="-228600" lvl="0" marL="457200" rtl="0">
              <a:spcBef>
                <a:spcPts val="0"/>
              </a:spcBef>
            </a:pPr>
            <a:r>
              <a:rPr lang="en"/>
              <a:t>The goal of density-based methods is to estimate the underlying probability density function, based on the data.</a:t>
            </a:r>
          </a:p>
          <a:p>
            <a:pPr indent="-228600" lvl="0" marL="457200" rtl="0">
              <a:spcBef>
                <a:spcPts val="0"/>
              </a:spcBef>
            </a:pPr>
            <a:r>
              <a:rPr lang="en"/>
              <a:t>Many density-based methods, such as DBSCAN and Level Set Tree Clustering.</a:t>
            </a:r>
          </a:p>
        </p:txBody>
      </p:sp>
      <p:pic>
        <p:nvPicPr>
          <p:cNvPr id="167" name="Shape 167"/>
          <p:cNvPicPr preferRelativeResize="0"/>
          <p:nvPr/>
        </p:nvPicPr>
        <p:blipFill>
          <a:blip r:embed="rId3">
            <a:alphaModFix/>
          </a:blip>
          <a:stretch>
            <a:fillRect/>
          </a:stretch>
        </p:blipFill>
        <p:spPr>
          <a:xfrm>
            <a:off x="5073925" y="1845425"/>
            <a:ext cx="4019550" cy="2857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Local Outlier Factor</a:t>
            </a:r>
          </a:p>
        </p:txBody>
      </p:sp>
      <p:sp>
        <p:nvSpPr>
          <p:cNvPr id="173" name="Shape 173"/>
          <p:cNvSpPr txBox="1"/>
          <p:nvPr>
            <p:ph idx="1" type="body"/>
          </p:nvPr>
        </p:nvSpPr>
        <p:spPr>
          <a:xfrm>
            <a:off x="471900" y="1919075"/>
            <a:ext cx="4146300" cy="2710200"/>
          </a:xfrm>
          <a:prstGeom prst="rect">
            <a:avLst/>
          </a:prstGeom>
        </p:spPr>
        <p:txBody>
          <a:bodyPr anchorCtr="0" anchor="t" bIns="91425" lIns="91425" rIns="91425" tIns="91425">
            <a:noAutofit/>
          </a:bodyPr>
          <a:lstStyle/>
          <a:p>
            <a:pPr indent="-228600" lvl="0" marL="457200" rtl="0">
              <a:spcBef>
                <a:spcPts val="0"/>
              </a:spcBef>
            </a:pPr>
            <a:r>
              <a:rPr lang="en"/>
              <a:t>Goal: Quantify the relative density about a particular data point.</a:t>
            </a:r>
          </a:p>
          <a:p>
            <a:pPr indent="-228600" lvl="0" marL="457200" rtl="0">
              <a:spcBef>
                <a:spcPts val="0"/>
              </a:spcBef>
            </a:pPr>
            <a:r>
              <a:rPr lang="en"/>
              <a:t>Intuition: The anomalies should be more isolated compared to “normal” data points.</a:t>
            </a:r>
          </a:p>
          <a:p>
            <a:pPr indent="-228600" lvl="0" marL="457200" rtl="0">
              <a:spcBef>
                <a:spcPts val="0"/>
              </a:spcBef>
            </a:pPr>
            <a:r>
              <a:rPr lang="en"/>
              <a:t>LOF estimates density by looking at a small neighborhood about each point.</a:t>
            </a:r>
          </a:p>
        </p:txBody>
      </p:sp>
      <p:pic>
        <p:nvPicPr>
          <p:cNvPr id="174" name="Shape 174"/>
          <p:cNvPicPr preferRelativeResize="0"/>
          <p:nvPr/>
        </p:nvPicPr>
        <p:blipFill>
          <a:blip r:embed="rId3">
            <a:alphaModFix/>
          </a:blip>
          <a:stretch>
            <a:fillRect/>
          </a:stretch>
        </p:blipFill>
        <p:spPr>
          <a:xfrm>
            <a:off x="4689550" y="1919075"/>
            <a:ext cx="4218350" cy="29001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K-Distance</a:t>
            </a:r>
          </a:p>
        </p:txBody>
      </p:sp>
      <p:sp>
        <p:nvSpPr>
          <p:cNvPr id="180" name="Shape 180"/>
          <p:cNvSpPr txBox="1"/>
          <p:nvPr>
            <p:ph idx="1" type="body"/>
          </p:nvPr>
        </p:nvSpPr>
        <p:spPr>
          <a:xfrm>
            <a:off x="471900" y="1919075"/>
            <a:ext cx="4224000" cy="2710200"/>
          </a:xfrm>
          <a:prstGeom prst="rect">
            <a:avLst/>
          </a:prstGeom>
        </p:spPr>
        <p:txBody>
          <a:bodyPr anchorCtr="0" anchor="t" bIns="91425" lIns="91425" rIns="91425" tIns="91425">
            <a:noAutofit/>
          </a:bodyPr>
          <a:lstStyle/>
          <a:p>
            <a:pPr indent="-228600" lvl="0" marL="457200" rtl="0">
              <a:spcBef>
                <a:spcPts val="0"/>
              </a:spcBef>
            </a:pPr>
            <a:r>
              <a:rPr lang="en"/>
              <a:t>For each datapoint, compute the distance to the Kth-nearest neighbor.</a:t>
            </a:r>
          </a:p>
          <a:p>
            <a:pPr indent="-228600" lvl="0" marL="457200" rtl="0">
              <a:spcBef>
                <a:spcPts val="0"/>
              </a:spcBef>
            </a:pPr>
            <a:r>
              <a:rPr lang="en"/>
              <a:t>Meta-heuristic: The K-distance gives us a notion of “volume”.</a:t>
            </a:r>
          </a:p>
          <a:p>
            <a:pPr indent="-228600" lvl="0" marL="457200" rtl="0">
              <a:spcBef>
                <a:spcPts val="0"/>
              </a:spcBef>
            </a:pPr>
            <a:r>
              <a:rPr lang="en"/>
              <a:t>The more isolated a point is, the larger its k-distance.</a:t>
            </a:r>
          </a:p>
        </p:txBody>
      </p:sp>
      <p:pic>
        <p:nvPicPr>
          <p:cNvPr id="181" name="Shape 181"/>
          <p:cNvPicPr preferRelativeResize="0"/>
          <p:nvPr/>
        </p:nvPicPr>
        <p:blipFill>
          <a:blip r:embed="rId3">
            <a:alphaModFix/>
          </a:blip>
          <a:stretch>
            <a:fillRect/>
          </a:stretch>
        </p:blipFill>
        <p:spPr>
          <a:xfrm>
            <a:off x="4663975" y="1919068"/>
            <a:ext cx="4321899" cy="297130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Reachability Distance</a:t>
            </a:r>
          </a:p>
        </p:txBody>
      </p:sp>
      <p:sp>
        <p:nvSpPr>
          <p:cNvPr id="187" name="Shape 187"/>
          <p:cNvSpPr txBox="1"/>
          <p:nvPr>
            <p:ph idx="1" type="body"/>
          </p:nvPr>
        </p:nvSpPr>
        <p:spPr>
          <a:xfrm>
            <a:off x="313825" y="1919075"/>
            <a:ext cx="3792000" cy="2710200"/>
          </a:xfrm>
          <a:prstGeom prst="rect">
            <a:avLst/>
          </a:prstGeom>
        </p:spPr>
        <p:txBody>
          <a:bodyPr anchorCtr="0" anchor="t" bIns="91425" lIns="91425" rIns="91425" tIns="91425">
            <a:noAutofit/>
          </a:bodyPr>
          <a:lstStyle/>
          <a:p>
            <a:pPr lvl="0" rtl="0">
              <a:spcBef>
                <a:spcPts val="0"/>
              </a:spcBef>
              <a:buNone/>
            </a:pPr>
            <a:r>
              <a:rPr lang="en"/>
              <a:t>Reachability-Distance(A,B) =</a:t>
            </a:r>
          </a:p>
          <a:p>
            <a:pPr lvl="0" rtl="0">
              <a:spcBef>
                <a:spcPts val="0"/>
              </a:spcBef>
              <a:buNone/>
            </a:pPr>
            <a:r>
              <a:rPr lang="en"/>
              <a:t>Max(K-Dist(B), Dist(A,B))</a:t>
            </a:r>
          </a:p>
          <a:p>
            <a:pPr indent="-228600" lvl="0" marL="457200" rtl="0">
              <a:spcBef>
                <a:spcPts val="0"/>
              </a:spcBef>
            </a:pPr>
            <a:r>
              <a:rPr lang="en"/>
              <a:t>“Do your close neighbors see you as one of their close neighbors”.</a:t>
            </a:r>
          </a:p>
        </p:txBody>
      </p:sp>
      <p:pic>
        <p:nvPicPr>
          <p:cNvPr id="188" name="Shape 188"/>
          <p:cNvPicPr preferRelativeResize="0"/>
          <p:nvPr/>
        </p:nvPicPr>
        <p:blipFill>
          <a:blip r:embed="rId3">
            <a:alphaModFix/>
          </a:blip>
          <a:stretch>
            <a:fillRect/>
          </a:stretch>
        </p:blipFill>
        <p:spPr>
          <a:xfrm>
            <a:off x="4158050" y="1919075"/>
            <a:ext cx="4894250" cy="2906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Local Reachability Density</a:t>
            </a:r>
          </a:p>
        </p:txBody>
      </p:sp>
      <p:sp>
        <p:nvSpPr>
          <p:cNvPr id="194" name="Shape 194"/>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Now, we are going to estimate the local density about each point.</a:t>
            </a:r>
          </a:p>
          <a:p>
            <a:pPr indent="-228600" lvl="0" marL="457200" rtl="0">
              <a:spcBef>
                <a:spcPts val="0"/>
              </a:spcBef>
            </a:pPr>
            <a:r>
              <a:rPr lang="en"/>
              <a:t>For each data point, compute the average reachability-distance to its K-nearest neighbors.</a:t>
            </a:r>
          </a:p>
          <a:p>
            <a:pPr indent="-228600" lvl="0" marL="457200" rtl="0">
              <a:spcBef>
                <a:spcPts val="0"/>
              </a:spcBef>
            </a:pPr>
            <a:r>
              <a:rPr lang="en"/>
              <a:t>The Local Reachability Density (LRD) of a data point A is defined as the inverse of this average reachability-distance.</a:t>
            </a:r>
          </a:p>
        </p:txBody>
      </p:sp>
      <p:pic>
        <p:nvPicPr>
          <p:cNvPr id="195" name="Shape 195"/>
          <p:cNvPicPr preferRelativeResize="0"/>
          <p:nvPr/>
        </p:nvPicPr>
        <p:blipFill>
          <a:blip r:embed="rId3">
            <a:alphaModFix/>
          </a:blip>
          <a:stretch>
            <a:fillRect/>
          </a:stretch>
        </p:blipFill>
        <p:spPr>
          <a:xfrm>
            <a:off x="1904400" y="3944325"/>
            <a:ext cx="5064150" cy="6849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Local Outlier Factor </a:t>
            </a:r>
          </a:p>
        </p:txBody>
      </p:sp>
      <p:sp>
        <p:nvSpPr>
          <p:cNvPr id="201" name="Shape 201"/>
          <p:cNvSpPr txBox="1"/>
          <p:nvPr>
            <p:ph idx="1" type="body"/>
          </p:nvPr>
        </p:nvSpPr>
        <p:spPr>
          <a:xfrm>
            <a:off x="471900" y="2781725"/>
            <a:ext cx="3750600" cy="2082600"/>
          </a:xfrm>
          <a:prstGeom prst="rect">
            <a:avLst/>
          </a:prstGeom>
        </p:spPr>
        <p:txBody>
          <a:bodyPr anchorCtr="0" anchor="t" bIns="91425" lIns="91425" rIns="91425" tIns="91425">
            <a:noAutofit/>
          </a:bodyPr>
          <a:lstStyle/>
          <a:p>
            <a:pPr indent="-228600" lvl="0" marL="457200" rtl="0">
              <a:spcBef>
                <a:spcPts val="0"/>
              </a:spcBef>
            </a:pPr>
            <a:r>
              <a:rPr lang="en"/>
              <a:t>LOF score is the ratio of point A’s density to the average density of its neighbors.</a:t>
            </a:r>
          </a:p>
          <a:p>
            <a:pPr indent="-228600" lvl="0" marL="457200" rtl="0">
              <a:spcBef>
                <a:spcPts val="0"/>
              </a:spcBef>
            </a:pPr>
            <a:r>
              <a:rPr lang="en"/>
              <a:t>Outliers come from less dense areas, so the ratio is higher for outliers.</a:t>
            </a:r>
          </a:p>
        </p:txBody>
      </p:sp>
      <p:pic>
        <p:nvPicPr>
          <p:cNvPr id="202" name="Shape 202"/>
          <p:cNvPicPr preferRelativeResize="0"/>
          <p:nvPr/>
        </p:nvPicPr>
        <p:blipFill>
          <a:blip r:embed="rId3">
            <a:alphaModFix/>
          </a:blip>
          <a:stretch>
            <a:fillRect/>
          </a:stretch>
        </p:blipFill>
        <p:spPr>
          <a:xfrm>
            <a:off x="4409975" y="1919075"/>
            <a:ext cx="4651125" cy="2977949"/>
          </a:xfrm>
          <a:prstGeom prst="rect">
            <a:avLst/>
          </a:prstGeom>
          <a:noFill/>
          <a:ln>
            <a:noFill/>
          </a:ln>
        </p:spPr>
      </p:pic>
      <p:pic>
        <p:nvPicPr>
          <p:cNvPr id="203" name="Shape 203"/>
          <p:cNvPicPr preferRelativeResize="0"/>
          <p:nvPr/>
        </p:nvPicPr>
        <p:blipFill>
          <a:blip r:embed="rId4">
            <a:alphaModFix/>
          </a:blip>
          <a:stretch>
            <a:fillRect/>
          </a:stretch>
        </p:blipFill>
        <p:spPr>
          <a:xfrm>
            <a:off x="724441" y="2105500"/>
            <a:ext cx="3245525" cy="483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WHAT ARE ANOMALIES?</a:t>
            </a:r>
          </a:p>
        </p:txBody>
      </p:sp>
      <p:sp>
        <p:nvSpPr>
          <p:cNvPr id="82" name="Shape 82"/>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Hard to define; “You’ll know it when you see it”.</a:t>
            </a:r>
          </a:p>
          <a:p>
            <a:pPr indent="-228600" lvl="0" marL="457200" rtl="0">
              <a:spcBef>
                <a:spcPts val="0"/>
              </a:spcBef>
            </a:pPr>
            <a:r>
              <a:rPr lang="en"/>
              <a:t>Generally, anomalies are “anything that noticeably different” from the expected.</a:t>
            </a:r>
          </a:p>
          <a:p>
            <a:pPr indent="-228600" lvl="0" marL="457200">
              <a:spcBef>
                <a:spcPts val="0"/>
              </a:spcBef>
            </a:pPr>
            <a:r>
              <a:rPr lang="en"/>
              <a:t>One important thing to keep in mind is that what is considered anomalous now may not be considered anomalous in the future.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1371600">
              <a:spcBef>
                <a:spcPts val="0"/>
              </a:spcBef>
              <a:buNone/>
            </a:pPr>
            <a:r>
              <a:rPr lang="en"/>
              <a:t>Interpreting LOF scores</a:t>
            </a:r>
          </a:p>
        </p:txBody>
      </p:sp>
      <p:sp>
        <p:nvSpPr>
          <p:cNvPr id="209" name="Shape 209"/>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Normal points have LOF scores between 1 and 1.5.</a:t>
            </a:r>
          </a:p>
          <a:p>
            <a:pPr indent="-228600" lvl="0" marL="457200" rtl="0">
              <a:spcBef>
                <a:spcPts val="0"/>
              </a:spcBef>
            </a:pPr>
            <a:r>
              <a:rPr lang="en"/>
              <a:t>Anomalous points have much higher LOF scores.</a:t>
            </a:r>
          </a:p>
          <a:p>
            <a:pPr indent="-228600" lvl="0" marL="457200">
              <a:spcBef>
                <a:spcPts val="0"/>
              </a:spcBef>
            </a:pPr>
            <a:r>
              <a:rPr lang="en"/>
              <a:t>If a point has a LOF score of 3, then this means the average density of this point’s neighbors is about 3x more dense than its local density.</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457200" rtl="0">
              <a:spcBef>
                <a:spcPts val="0"/>
              </a:spcBef>
              <a:buNone/>
            </a:pPr>
            <a:r>
              <a:rPr lang="en"/>
              <a:t>Time Series based Anomalies</a:t>
            </a:r>
          </a:p>
        </p:txBody>
      </p:sp>
      <p:sp>
        <p:nvSpPr>
          <p:cNvPr id="215" name="Shape 215"/>
          <p:cNvSpPr txBox="1"/>
          <p:nvPr>
            <p:ph idx="1" type="body"/>
          </p:nvPr>
        </p:nvSpPr>
        <p:spPr>
          <a:xfrm>
            <a:off x="471900" y="1777125"/>
            <a:ext cx="8222100" cy="2710200"/>
          </a:xfrm>
          <a:prstGeom prst="rect">
            <a:avLst/>
          </a:prstGeom>
        </p:spPr>
        <p:txBody>
          <a:bodyPr anchorCtr="0" anchor="t" bIns="91425" lIns="91425" rIns="91425" tIns="91425">
            <a:noAutofit/>
          </a:bodyPr>
          <a:lstStyle/>
          <a:p>
            <a:pPr indent="-228600" lvl="0" marL="457200" rtl="0">
              <a:spcBef>
                <a:spcPts val="0"/>
              </a:spcBef>
            </a:pPr>
            <a:r>
              <a:rPr lang="en"/>
              <a:t>Given activity indexed by time, can we identify extreme spikes and troughs in the time series.</a:t>
            </a:r>
          </a:p>
          <a:p>
            <a:pPr indent="-228600" lvl="0" marL="457200" rtl="0">
              <a:spcBef>
                <a:spcPts val="0"/>
              </a:spcBef>
            </a:pPr>
            <a:r>
              <a:rPr lang="en"/>
              <a:t>Want to find global anomalies and local anomalies.</a:t>
            </a:r>
          </a:p>
        </p:txBody>
      </p:sp>
      <p:pic>
        <p:nvPicPr>
          <p:cNvPr id="216" name="Shape 216"/>
          <p:cNvPicPr preferRelativeResize="0"/>
          <p:nvPr/>
        </p:nvPicPr>
        <p:blipFill>
          <a:blip r:embed="rId3">
            <a:alphaModFix/>
          </a:blip>
          <a:stretch>
            <a:fillRect/>
          </a:stretch>
        </p:blipFill>
        <p:spPr>
          <a:xfrm>
            <a:off x="471900" y="2854425"/>
            <a:ext cx="8318999" cy="1771650"/>
          </a:xfrm>
          <a:prstGeom prst="rect">
            <a:avLst/>
          </a:prstGeom>
          <a:noFill/>
          <a:ln>
            <a:noFill/>
          </a:ln>
        </p:spPr>
      </p:pic>
      <p:sp>
        <p:nvSpPr>
          <p:cNvPr id="217" name="Shape 217"/>
          <p:cNvSpPr txBox="1"/>
          <p:nvPr/>
        </p:nvSpPr>
        <p:spPr>
          <a:xfrm>
            <a:off x="3113550" y="4626075"/>
            <a:ext cx="3035700" cy="294900"/>
          </a:xfrm>
          <a:prstGeom prst="rect">
            <a:avLst/>
          </a:prstGeom>
          <a:noFill/>
          <a:ln>
            <a:noFill/>
          </a:ln>
        </p:spPr>
        <p:txBody>
          <a:bodyPr anchorCtr="0" anchor="t" bIns="91425" lIns="91425" rIns="91425" tIns="91425">
            <a:noAutofit/>
          </a:bodyPr>
          <a:lstStyle/>
          <a:p>
            <a:pPr lvl="0">
              <a:spcBef>
                <a:spcPts val="0"/>
              </a:spcBef>
              <a:buNone/>
            </a:pPr>
            <a:r>
              <a:rPr lang="en"/>
              <a:t>Source: Twitter Engineering Blog</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Seasonal Hybrid - ESD</a:t>
            </a:r>
          </a:p>
        </p:txBody>
      </p:sp>
      <p:sp>
        <p:nvSpPr>
          <p:cNvPr id="223" name="Shape 223"/>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Algorithm invented at Twitter in 2015.</a:t>
            </a:r>
          </a:p>
          <a:p>
            <a:pPr indent="-228600" lvl="0" marL="457200" rtl="0">
              <a:spcBef>
                <a:spcPts val="0"/>
              </a:spcBef>
            </a:pPr>
            <a:r>
              <a:rPr lang="en"/>
              <a:t>Two components:</a:t>
            </a:r>
          </a:p>
          <a:p>
            <a:pPr indent="-228600" lvl="1" marL="914400" rtl="0">
              <a:spcBef>
                <a:spcPts val="0"/>
              </a:spcBef>
            </a:pPr>
            <a:r>
              <a:rPr lang="en"/>
              <a:t>Seasonal Decomposition: Remove seasonal patterns from the time series</a:t>
            </a:r>
          </a:p>
          <a:p>
            <a:pPr indent="-228600" lvl="1" marL="914400" rtl="0">
              <a:spcBef>
                <a:spcPts val="0"/>
              </a:spcBef>
            </a:pPr>
            <a:r>
              <a:rPr lang="en"/>
              <a:t>ESD: Iteratively test for outliers in the time series.</a:t>
            </a:r>
          </a:p>
          <a:p>
            <a:pPr indent="-228600" lvl="0" marL="457200" rtl="0">
              <a:spcBef>
                <a:spcPts val="0"/>
              </a:spcBef>
            </a:pPr>
            <a:r>
              <a:rPr lang="en"/>
              <a:t>Remove periodic patterns from the time series, then identify anomalies with the remaining “core” of the time series.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Seasonal Decomposition</a:t>
            </a:r>
          </a:p>
        </p:txBody>
      </p:sp>
      <p:sp>
        <p:nvSpPr>
          <p:cNvPr id="229" name="Shape 229"/>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Time Series Decomposition breaks a time series down into three components:</a:t>
            </a:r>
          </a:p>
          <a:p>
            <a:pPr indent="-228600" lvl="1" marL="914400" rtl="0">
              <a:spcBef>
                <a:spcPts val="0"/>
              </a:spcBef>
              <a:buAutoNum type="alphaLcPeriod"/>
            </a:pPr>
            <a:r>
              <a:rPr lang="en"/>
              <a:t>Trend Component</a:t>
            </a:r>
          </a:p>
          <a:p>
            <a:pPr indent="-228600" lvl="1" marL="914400" rtl="0">
              <a:spcBef>
                <a:spcPts val="0"/>
              </a:spcBef>
              <a:buAutoNum type="alphaLcPeriod"/>
            </a:pPr>
            <a:r>
              <a:rPr lang="en"/>
              <a:t>Seasonal Component</a:t>
            </a:r>
          </a:p>
          <a:p>
            <a:pPr indent="-228600" lvl="1" marL="914400" rtl="0">
              <a:spcBef>
                <a:spcPts val="0"/>
              </a:spcBef>
              <a:buAutoNum type="alphaLcPeriod"/>
            </a:pPr>
            <a:r>
              <a:rPr lang="en"/>
              <a:t>Residual (or Random) Component</a:t>
            </a:r>
          </a:p>
          <a:p>
            <a:pPr indent="-228600" lvl="0" marL="457200" rtl="0">
              <a:spcBef>
                <a:spcPts val="0"/>
              </a:spcBef>
            </a:pPr>
            <a:r>
              <a:rPr lang="en"/>
              <a:t>The trend component contains the “meat” of the time series that we are interested in.</a:t>
            </a:r>
          </a:p>
          <a:p>
            <a:pPr indent="-228600" lvl="0" marL="457200" rtl="0">
              <a:spcBef>
                <a:spcPts val="0"/>
              </a:spcBef>
            </a:pPr>
            <a:r>
              <a:rPr lang="en"/>
              <a:t>The Seasonal component represents periodic patterns, and the Residual component reflects random noise.</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pic>
        <p:nvPicPr>
          <p:cNvPr id="234" name="Shape 234"/>
          <p:cNvPicPr preferRelativeResize="0"/>
          <p:nvPr/>
        </p:nvPicPr>
        <p:blipFill>
          <a:blip r:embed="rId3">
            <a:alphaModFix/>
          </a:blip>
          <a:stretch>
            <a:fillRect/>
          </a:stretch>
        </p:blipFill>
        <p:spPr>
          <a:xfrm>
            <a:off x="1339862" y="1792175"/>
            <a:ext cx="6464275" cy="2974299"/>
          </a:xfrm>
          <a:prstGeom prst="rect">
            <a:avLst/>
          </a:prstGeom>
          <a:noFill/>
          <a:ln>
            <a:noFill/>
          </a:ln>
        </p:spPr>
      </p:pic>
      <p:sp>
        <p:nvSpPr>
          <p:cNvPr id="235" name="Shape 235"/>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Seasonality Example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Extreme Studentized Deviate</a:t>
            </a:r>
          </a:p>
        </p:txBody>
      </p:sp>
      <p:sp>
        <p:nvSpPr>
          <p:cNvPr id="241" name="Shape 241"/>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ESD is a statistical procedure to iteratively test for outliers in a dataset.</a:t>
            </a:r>
          </a:p>
          <a:p>
            <a:pPr indent="-228600" lvl="0" marL="457200" rtl="0">
              <a:spcBef>
                <a:spcPts val="0"/>
              </a:spcBef>
            </a:pPr>
            <a:r>
              <a:rPr lang="en"/>
              <a:t>Specify the alpha level and the maximum number of anomalies to identify.</a:t>
            </a:r>
          </a:p>
          <a:p>
            <a:pPr indent="-228600" lvl="0" marL="457200" rtl="0">
              <a:spcBef>
                <a:spcPts val="0"/>
              </a:spcBef>
            </a:pPr>
            <a:r>
              <a:rPr lang="en"/>
              <a:t>ESD naturally applies a statistical correction to compensate for multiple hypothesis testing.</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Extreme Studentized Deviate</a:t>
            </a:r>
          </a:p>
        </p:txBody>
      </p:sp>
      <p:sp>
        <p:nvSpPr>
          <p:cNvPr id="247" name="Shape 247"/>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buAutoNum type="arabicPeriod"/>
            </a:pPr>
            <a:r>
              <a:rPr lang="en"/>
              <a:t>For each datapoint, compute  a G-Score (absolute value of Z-Score)</a:t>
            </a:r>
          </a:p>
          <a:p>
            <a:pPr indent="-228600" lvl="0" marL="457200" rtl="0">
              <a:spcBef>
                <a:spcPts val="0"/>
              </a:spcBef>
              <a:buAutoNum type="arabicPeriod"/>
            </a:pPr>
            <a:r>
              <a:rPr lang="en"/>
              <a:t>Take the point with the highest G-Score.</a:t>
            </a:r>
          </a:p>
          <a:p>
            <a:pPr indent="-228600" lvl="0" marL="457200" rtl="0">
              <a:spcBef>
                <a:spcPts val="0"/>
              </a:spcBef>
              <a:buAutoNum type="arabicPeriod"/>
            </a:pPr>
            <a:r>
              <a:rPr lang="en"/>
              <a:t>Using the pre-specified alpha value, compute a critical value.</a:t>
            </a:r>
          </a:p>
          <a:p>
            <a:pPr indent="-228600" lvl="0" marL="457200" rtl="0">
              <a:spcBef>
                <a:spcPts val="0"/>
              </a:spcBef>
              <a:buAutoNum type="arabicPeriod"/>
            </a:pPr>
            <a:r>
              <a:rPr lang="en"/>
              <a:t>If the G-Score of the test point is greater than the critical value, flag the point as anomalous.</a:t>
            </a:r>
          </a:p>
          <a:p>
            <a:pPr indent="-228600" lvl="0" marL="457200" rtl="0">
              <a:spcBef>
                <a:spcPts val="0"/>
              </a:spcBef>
              <a:buAutoNum type="arabicPeriod"/>
            </a:pPr>
            <a:r>
              <a:rPr lang="en"/>
              <a:t>Remove this point from the data.</a:t>
            </a:r>
          </a:p>
          <a:p>
            <a:pPr indent="-228600" lvl="0" marL="457200" rtl="0">
              <a:spcBef>
                <a:spcPts val="0"/>
              </a:spcBef>
              <a:buAutoNum type="arabicPeriod"/>
            </a:pPr>
            <a:r>
              <a:rPr lang="en"/>
              <a:t>Repeat steps 1-5 for a fixed number of iterations.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type="title"/>
          </p:nvPr>
        </p:nvSpPr>
        <p:spPr>
          <a:xfrm>
            <a:off x="471900" y="738725"/>
            <a:ext cx="8222100" cy="767700"/>
          </a:xfrm>
          <a:prstGeom prst="rect">
            <a:avLst/>
          </a:prstGeom>
        </p:spPr>
        <p:txBody>
          <a:bodyPr anchorCtr="0" anchor="b" bIns="91425" lIns="91425" rIns="91425" tIns="91425">
            <a:noAutofit/>
          </a:bodyPr>
          <a:lstStyle/>
          <a:p>
            <a:pPr indent="0" lvl="0" marL="914400">
              <a:spcBef>
                <a:spcPts val="0"/>
              </a:spcBef>
              <a:buNone/>
            </a:pPr>
            <a:r>
              <a:rPr lang="en"/>
              <a:t>Seasonal Hybrid - ESD: Example</a:t>
            </a:r>
          </a:p>
        </p:txBody>
      </p:sp>
      <p:pic>
        <p:nvPicPr>
          <p:cNvPr id="253" name="Shape 253"/>
          <p:cNvPicPr preferRelativeResize="0"/>
          <p:nvPr/>
        </p:nvPicPr>
        <p:blipFill>
          <a:blip r:embed="rId3">
            <a:alphaModFix/>
          </a:blip>
          <a:stretch>
            <a:fillRect/>
          </a:stretch>
        </p:blipFill>
        <p:spPr>
          <a:xfrm>
            <a:off x="624200" y="1875525"/>
            <a:ext cx="8069799" cy="2533650"/>
          </a:xfrm>
          <a:prstGeom prst="rect">
            <a:avLst/>
          </a:prstGeom>
          <a:noFill/>
          <a:ln>
            <a:noFill/>
          </a:ln>
        </p:spPr>
      </p:pic>
      <p:sp>
        <p:nvSpPr>
          <p:cNvPr id="254" name="Shape 254"/>
          <p:cNvSpPr txBox="1"/>
          <p:nvPr/>
        </p:nvSpPr>
        <p:spPr>
          <a:xfrm>
            <a:off x="2860175" y="4536325"/>
            <a:ext cx="3259500" cy="479400"/>
          </a:xfrm>
          <a:prstGeom prst="rect">
            <a:avLst/>
          </a:prstGeom>
          <a:noFill/>
          <a:ln>
            <a:noFill/>
          </a:ln>
        </p:spPr>
        <p:txBody>
          <a:bodyPr anchorCtr="0" anchor="t" bIns="91425" lIns="91425" rIns="91425" tIns="91425">
            <a:noAutofit/>
          </a:bodyPr>
          <a:lstStyle/>
          <a:p>
            <a:pPr lvl="0">
              <a:spcBef>
                <a:spcPts val="0"/>
              </a:spcBef>
              <a:buNone/>
            </a:pPr>
            <a:r>
              <a:rPr lang="en"/>
              <a:t>Photo Credit: Twitter Engineering Blog</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2286000">
              <a:spcBef>
                <a:spcPts val="0"/>
              </a:spcBef>
              <a:buNone/>
            </a:pPr>
            <a:r>
              <a:rPr lang="en"/>
              <a:t>Robust PCA</a:t>
            </a:r>
          </a:p>
        </p:txBody>
      </p:sp>
      <p:sp>
        <p:nvSpPr>
          <p:cNvPr id="260" name="Shape 26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Created in 2009 by </a:t>
            </a:r>
            <a:r>
              <a:rPr i="1" lang="en"/>
              <a:t>Candes et al.</a:t>
            </a:r>
          </a:p>
          <a:p>
            <a:pPr indent="-228600" lvl="0" marL="457200" rtl="0">
              <a:spcBef>
                <a:spcPts val="0"/>
              </a:spcBef>
            </a:pPr>
            <a:r>
              <a:rPr lang="en"/>
              <a:t>Regular PCA identifies a low-rank representation of the data using Singular Value Decomposition.</a:t>
            </a:r>
          </a:p>
          <a:p>
            <a:pPr indent="-228600" lvl="0" marL="457200" rtl="0">
              <a:spcBef>
                <a:spcPts val="0"/>
              </a:spcBef>
            </a:pPr>
            <a:r>
              <a:rPr lang="en"/>
              <a:t>Robust PCA identifies a low-rank representation, outliers, and noise.</a:t>
            </a:r>
          </a:p>
          <a:p>
            <a:pPr indent="-228600" lvl="0" marL="457200">
              <a:spcBef>
                <a:spcPts val="0"/>
              </a:spcBef>
            </a:pPr>
            <a:r>
              <a:rPr lang="en"/>
              <a:t>Used by Netflix in the Robust Anomaly Detection (RAD) package.</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						Robust PCA</a:t>
            </a:r>
          </a:p>
        </p:txBody>
      </p:sp>
      <p:sp>
        <p:nvSpPr>
          <p:cNvPr id="266" name="Shape 26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Specify thresholds for the singular values and the error value.</a:t>
            </a:r>
          </a:p>
          <a:p>
            <a:pPr indent="-228600" lvl="0" marL="457200" rtl="0">
              <a:spcBef>
                <a:spcPts val="0"/>
              </a:spcBef>
            </a:pPr>
            <a:r>
              <a:rPr lang="en"/>
              <a:t>Iterate through the data:</a:t>
            </a:r>
          </a:p>
          <a:p>
            <a:pPr indent="-228600" lvl="1" marL="914400" rtl="0">
              <a:spcBef>
                <a:spcPts val="0"/>
              </a:spcBef>
            </a:pPr>
            <a:r>
              <a:rPr lang="en"/>
              <a:t>Apply Singular Value Decomposition.</a:t>
            </a:r>
          </a:p>
          <a:p>
            <a:pPr indent="-228600" lvl="1" marL="914400" rtl="0">
              <a:spcBef>
                <a:spcPts val="0"/>
              </a:spcBef>
            </a:pPr>
            <a:r>
              <a:rPr lang="en"/>
              <a:t>Using thresholds, categorize the data into “normal”, “outlier”, “noise”.</a:t>
            </a:r>
          </a:p>
          <a:p>
            <a:pPr indent="-228600" lvl="1" marL="914400">
              <a:spcBef>
                <a:spcPts val="0"/>
              </a:spcBef>
            </a:pPr>
            <a:r>
              <a:rPr lang="en"/>
              <a:t>Repeat until all points are classified.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71900" y="403475"/>
            <a:ext cx="8222100" cy="767700"/>
          </a:xfrm>
          <a:prstGeom prst="rect">
            <a:avLst/>
          </a:prstGeom>
        </p:spPr>
        <p:txBody>
          <a:bodyPr anchorCtr="0" anchor="b" bIns="91425" lIns="91425" rIns="91425" tIns="91425">
            <a:noAutofit/>
          </a:bodyPr>
          <a:lstStyle/>
          <a:p>
            <a:pPr lvl="0">
              <a:spcBef>
                <a:spcPts val="0"/>
              </a:spcBef>
              <a:buNone/>
            </a:pPr>
            <a:r>
              <a:rPr lang="en" sz="3000"/>
              <a:t>Different approaches to anomaly detection</a:t>
            </a:r>
          </a:p>
        </p:txBody>
      </p:sp>
      <p:sp>
        <p:nvSpPr>
          <p:cNvPr id="88" name="Shape 88"/>
          <p:cNvSpPr txBox="1"/>
          <p:nvPr>
            <p:ph idx="1" type="body"/>
          </p:nvPr>
        </p:nvSpPr>
        <p:spPr>
          <a:xfrm>
            <a:off x="362700" y="1886325"/>
            <a:ext cx="4850100" cy="3027900"/>
          </a:xfrm>
          <a:prstGeom prst="rect">
            <a:avLst/>
          </a:prstGeom>
        </p:spPr>
        <p:txBody>
          <a:bodyPr anchorCtr="0" anchor="t" bIns="91425" lIns="91425" rIns="91425" tIns="91425">
            <a:noAutofit/>
          </a:bodyPr>
          <a:lstStyle/>
          <a:p>
            <a:pPr indent="-228600" lvl="0" marL="457200" rtl="0">
              <a:spcBef>
                <a:spcPts val="0"/>
              </a:spcBef>
            </a:pPr>
            <a:r>
              <a:rPr lang="en"/>
              <a:t>We can develop a statistical model of normal behavior. Then we can test how likely an observation is under the model.</a:t>
            </a:r>
          </a:p>
          <a:p>
            <a:pPr indent="-228600" lvl="0" marL="457200" rtl="0">
              <a:spcBef>
                <a:spcPts val="0"/>
              </a:spcBef>
            </a:pPr>
            <a:r>
              <a:rPr lang="en"/>
              <a:t>We can take a machine learning approach and use a classifier to classify data points as “normal” or “anomalous”.</a:t>
            </a:r>
          </a:p>
          <a:p>
            <a:pPr indent="-228600" lvl="0" marL="457200">
              <a:spcBef>
                <a:spcPts val="0"/>
              </a:spcBef>
            </a:pPr>
            <a:r>
              <a:rPr lang="en"/>
              <a:t>In this talk, I’m going to cover algorithms specially designed to detect anomalies.</a:t>
            </a:r>
          </a:p>
        </p:txBody>
      </p:sp>
      <p:pic>
        <p:nvPicPr>
          <p:cNvPr id="89" name="Shape 89"/>
          <p:cNvPicPr preferRelativeResize="0"/>
          <p:nvPr/>
        </p:nvPicPr>
        <p:blipFill>
          <a:blip r:embed="rId3">
            <a:alphaModFix/>
          </a:blip>
          <a:stretch>
            <a:fillRect/>
          </a:stretch>
        </p:blipFill>
        <p:spPr>
          <a:xfrm>
            <a:off x="5212800" y="1886325"/>
            <a:ext cx="3654549" cy="2787774"/>
          </a:xfrm>
          <a:prstGeom prst="rect">
            <a:avLst/>
          </a:prstGeom>
          <a:noFill/>
          <a:ln>
            <a:noFill/>
          </a:ln>
        </p:spPr>
      </p:pic>
      <p:sp>
        <p:nvSpPr>
          <p:cNvPr id="90" name="Shape 90"/>
          <p:cNvSpPr txBox="1"/>
          <p:nvPr/>
        </p:nvSpPr>
        <p:spPr>
          <a:xfrm>
            <a:off x="6040300" y="4674100"/>
            <a:ext cx="2610000" cy="360300"/>
          </a:xfrm>
          <a:prstGeom prst="rect">
            <a:avLst/>
          </a:prstGeom>
          <a:noFill/>
          <a:ln>
            <a:noFill/>
          </a:ln>
        </p:spPr>
        <p:txBody>
          <a:bodyPr anchorCtr="0" anchor="t" bIns="91425" lIns="91425" rIns="91425" tIns="91425">
            <a:noAutofit/>
          </a:bodyPr>
          <a:lstStyle/>
          <a:p>
            <a:pPr lvl="0">
              <a:spcBef>
                <a:spcPts val="0"/>
              </a:spcBef>
              <a:buNone/>
            </a:pPr>
            <a:r>
              <a:rPr lang="en"/>
              <a:t>Photo Credit: Microsoft Azure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				Robust PCA - Example</a:t>
            </a:r>
          </a:p>
        </p:txBody>
      </p:sp>
      <p:sp>
        <p:nvSpPr>
          <p:cNvPr id="272" name="Shape 272"/>
          <p:cNvSpPr txBox="1"/>
          <p:nvPr>
            <p:ph idx="1" type="body"/>
          </p:nvPr>
        </p:nvSpPr>
        <p:spPr>
          <a:xfrm>
            <a:off x="3145075" y="4634700"/>
            <a:ext cx="2484300" cy="365100"/>
          </a:xfrm>
          <a:prstGeom prst="rect">
            <a:avLst/>
          </a:prstGeom>
        </p:spPr>
        <p:txBody>
          <a:bodyPr anchorCtr="0" anchor="t" bIns="91425" lIns="91425" rIns="91425" tIns="91425">
            <a:noAutofit/>
          </a:bodyPr>
          <a:lstStyle/>
          <a:p>
            <a:pPr lvl="0">
              <a:spcBef>
                <a:spcPts val="0"/>
              </a:spcBef>
              <a:buNone/>
            </a:pPr>
            <a:r>
              <a:rPr lang="en" sz="1200"/>
              <a:t>Source: Netflix Techblog</a:t>
            </a:r>
          </a:p>
        </p:txBody>
      </p:sp>
      <p:pic>
        <p:nvPicPr>
          <p:cNvPr id="273" name="Shape 273"/>
          <p:cNvPicPr preferRelativeResize="0"/>
          <p:nvPr/>
        </p:nvPicPr>
        <p:blipFill>
          <a:blip r:embed="rId3">
            <a:alphaModFix/>
          </a:blip>
          <a:stretch>
            <a:fillRect/>
          </a:stretch>
        </p:blipFill>
        <p:spPr>
          <a:xfrm>
            <a:off x="251700" y="1857748"/>
            <a:ext cx="5207825" cy="2776950"/>
          </a:xfrm>
          <a:prstGeom prst="rect">
            <a:avLst/>
          </a:prstGeom>
          <a:noFill/>
          <a:ln>
            <a:noFill/>
          </a:ln>
        </p:spPr>
      </p:pic>
      <p:pic>
        <p:nvPicPr>
          <p:cNvPr id="274" name="Shape 274"/>
          <p:cNvPicPr preferRelativeResize="0"/>
          <p:nvPr/>
        </p:nvPicPr>
        <p:blipFill>
          <a:blip r:embed="rId4">
            <a:alphaModFix/>
          </a:blip>
          <a:stretch>
            <a:fillRect/>
          </a:stretch>
        </p:blipFill>
        <p:spPr>
          <a:xfrm>
            <a:off x="5859675" y="2227862"/>
            <a:ext cx="2933700" cy="18383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Risk Scores</a:t>
            </a:r>
          </a:p>
        </p:txBody>
      </p:sp>
      <p:sp>
        <p:nvSpPr>
          <p:cNvPr id="280" name="Shape 280"/>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When doing anomaly detection in practice, you want to treat it more as a regression problem rather than a classification problem.</a:t>
            </a:r>
          </a:p>
          <a:p>
            <a:pPr indent="-228600" lvl="0" marL="457200" rtl="0">
              <a:spcBef>
                <a:spcPts val="0"/>
              </a:spcBef>
            </a:pPr>
            <a:r>
              <a:rPr lang="en"/>
              <a:t>Best practices recommend calculating the likelihood that a data point or event is anomalous and converting the likelihood into a risk score.</a:t>
            </a:r>
          </a:p>
          <a:p>
            <a:pPr indent="-228600" lvl="0" marL="457200" rtl="0">
              <a:spcBef>
                <a:spcPts val="0"/>
              </a:spcBef>
            </a:pPr>
            <a:r>
              <a:rPr lang="en"/>
              <a:t>Risk scores should be from 0-100 because people more intuitively understand this scale.</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a:spcBef>
                <a:spcPts val="0"/>
              </a:spcBef>
              <a:buNone/>
            </a:pPr>
            <a:r>
              <a:rPr lang="en"/>
              <a:t>Risk Scores using Bayesian Inference</a:t>
            </a:r>
          </a:p>
        </p:txBody>
      </p:sp>
      <p:sp>
        <p:nvSpPr>
          <p:cNvPr id="286" name="Shape 286"/>
          <p:cNvSpPr txBox="1"/>
          <p:nvPr>
            <p:ph idx="1" type="body"/>
          </p:nvPr>
        </p:nvSpPr>
        <p:spPr>
          <a:xfrm>
            <a:off x="471900" y="1919075"/>
            <a:ext cx="8222100" cy="3017100"/>
          </a:xfrm>
          <a:prstGeom prst="rect">
            <a:avLst/>
          </a:prstGeom>
        </p:spPr>
        <p:txBody>
          <a:bodyPr anchorCtr="0" anchor="t" bIns="91425" lIns="91425" rIns="91425" tIns="91425">
            <a:noAutofit/>
          </a:bodyPr>
          <a:lstStyle/>
          <a:p>
            <a:pPr indent="-228600" lvl="0" marL="457200" rtl="0">
              <a:spcBef>
                <a:spcPts val="0"/>
              </a:spcBef>
            </a:pPr>
            <a:r>
              <a:rPr lang="en"/>
              <a:t>We have some risk measure </a:t>
            </a:r>
            <a:r>
              <a:rPr b="1" i="1" lang="en"/>
              <a:t>r</a:t>
            </a:r>
            <a:r>
              <a:rPr lang="en"/>
              <a:t>, and we assume </a:t>
            </a:r>
            <a:r>
              <a:rPr b="1" i="1" lang="en"/>
              <a:t>r </a:t>
            </a:r>
            <a:r>
              <a:rPr lang="en"/>
              <a:t>comes from a well-defined distribution.</a:t>
            </a:r>
          </a:p>
          <a:p>
            <a:pPr indent="-228600" lvl="0" marL="457200" rtl="0">
              <a:spcBef>
                <a:spcPts val="0"/>
              </a:spcBef>
            </a:pPr>
            <a:r>
              <a:rPr lang="en"/>
              <a:t>Example: Prob(Getting risk measure </a:t>
            </a:r>
            <a:r>
              <a:rPr b="1" i="1" lang="en"/>
              <a:t>r) = 	               (Exponential Distribution)</a:t>
            </a:r>
          </a:p>
          <a:p>
            <a:pPr indent="-228600" lvl="0" marL="457200" rtl="0">
              <a:spcBef>
                <a:spcPts val="0"/>
              </a:spcBef>
            </a:pPr>
            <a:r>
              <a:rPr lang="en"/>
              <a:t>Want to compute likelihood </a:t>
            </a:r>
            <a:r>
              <a:rPr i="1" lang="en"/>
              <a:t>Prob(Getting </a:t>
            </a:r>
            <a:r>
              <a:rPr b="1" i="1" lang="en"/>
              <a:t>r</a:t>
            </a:r>
            <a:r>
              <a:rPr i="1" lang="en"/>
              <a:t> | data).</a:t>
            </a:r>
          </a:p>
          <a:p>
            <a:pPr lvl="0">
              <a:spcBef>
                <a:spcPts val="0"/>
              </a:spcBef>
              <a:buNone/>
            </a:pPr>
            <a:r>
              <a:t/>
            </a:r>
            <a:endParaRPr i="1"/>
          </a:p>
        </p:txBody>
      </p:sp>
      <p:pic>
        <p:nvPicPr>
          <p:cNvPr id="287" name="Shape 287"/>
          <p:cNvPicPr preferRelativeResize="0"/>
          <p:nvPr/>
        </p:nvPicPr>
        <p:blipFill>
          <a:blip r:embed="rId3">
            <a:alphaModFix/>
          </a:blip>
          <a:stretch>
            <a:fillRect/>
          </a:stretch>
        </p:blipFill>
        <p:spPr>
          <a:xfrm>
            <a:off x="5166324" y="2644050"/>
            <a:ext cx="700024" cy="255450"/>
          </a:xfrm>
          <a:prstGeom prst="rect">
            <a:avLst/>
          </a:prstGeom>
          <a:noFill/>
          <a:ln>
            <a:noFill/>
          </a:ln>
        </p:spPr>
      </p:pic>
      <p:pic>
        <p:nvPicPr>
          <p:cNvPr id="288" name="Shape 288" title="This is the rendered form of the equation. You can not edit this directly. Right click will give you the option to save the image, and in most browsers you can drag the image onto your desktop or another program."/>
          <p:cNvPicPr preferRelativeResize="0"/>
          <p:nvPr/>
        </p:nvPicPr>
        <p:blipFill>
          <a:blip r:embed="rId4">
            <a:alphaModFix/>
          </a:blip>
          <a:stretch>
            <a:fillRect/>
          </a:stretch>
        </p:blipFill>
        <p:spPr>
          <a:xfrm>
            <a:off x="2776075" y="3384250"/>
            <a:ext cx="2943225" cy="409575"/>
          </a:xfrm>
          <a:prstGeom prst="rect">
            <a:avLst/>
          </a:prstGeom>
          <a:noFill/>
          <a:ln>
            <a:noFill/>
          </a:ln>
        </p:spPr>
      </p:pic>
      <p:pic>
        <p:nvPicPr>
          <p:cNvPr id="289" name="Shape 289"/>
          <p:cNvPicPr preferRelativeResize="0"/>
          <p:nvPr/>
        </p:nvPicPr>
        <p:blipFill>
          <a:blip r:embed="rId5">
            <a:alphaModFix/>
          </a:blip>
          <a:stretch>
            <a:fillRect/>
          </a:stretch>
        </p:blipFill>
        <p:spPr>
          <a:xfrm>
            <a:off x="3836875" y="3951087"/>
            <a:ext cx="2743200" cy="409575"/>
          </a:xfrm>
          <a:prstGeom prst="rect">
            <a:avLst/>
          </a:prstGeom>
          <a:noFill/>
          <a:ln>
            <a:noFill/>
          </a:ln>
        </p:spPr>
      </p:pic>
      <p:pic>
        <p:nvPicPr>
          <p:cNvPr id="290" name="Shape 290"/>
          <p:cNvPicPr preferRelativeResize="0"/>
          <p:nvPr/>
        </p:nvPicPr>
        <p:blipFill>
          <a:blip r:embed="rId6">
            <a:alphaModFix/>
          </a:blip>
          <a:stretch>
            <a:fillRect/>
          </a:stretch>
        </p:blipFill>
        <p:spPr>
          <a:xfrm>
            <a:off x="3836862" y="4526587"/>
            <a:ext cx="2143125" cy="40957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Risk Scores using Bayesian Inference</a:t>
            </a:r>
          </a:p>
        </p:txBody>
      </p:sp>
      <p:sp>
        <p:nvSpPr>
          <p:cNvPr id="296" name="Shape 29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Baye’s Theorem tells us that</a:t>
            </a:r>
          </a:p>
          <a:p>
            <a:pPr indent="-228600" lvl="0" marL="457200" rtl="0">
              <a:spcBef>
                <a:spcPts val="0"/>
              </a:spcBef>
            </a:pPr>
            <a:r>
              <a:rPr lang="en"/>
              <a:t>Prob(Data | </a:t>
            </a:r>
            <a:r>
              <a:rPr b="1" lang="en">
                <a:solidFill>
                  <a:srgbClr val="252525"/>
                </a:solidFill>
                <a:highlight>
                  <a:srgbClr val="FFFFFF"/>
                </a:highlight>
                <a:latin typeface="Arial"/>
                <a:ea typeface="Arial"/>
                <a:cs typeface="Arial"/>
                <a:sym typeface="Arial"/>
              </a:rPr>
              <a:t>λ</a:t>
            </a:r>
            <a:r>
              <a:rPr lang="en"/>
              <a:t>) is the likelihood function, and by choosing Prob(</a:t>
            </a:r>
            <a:r>
              <a:rPr b="1" lang="en">
                <a:solidFill>
                  <a:srgbClr val="252525"/>
                </a:solidFill>
                <a:highlight>
                  <a:srgbClr val="FFFFFF"/>
                </a:highlight>
                <a:latin typeface="Arial"/>
                <a:ea typeface="Arial"/>
                <a:cs typeface="Arial"/>
                <a:sym typeface="Arial"/>
              </a:rPr>
              <a:t>λ</a:t>
            </a:r>
            <a:r>
              <a:rPr lang="en"/>
              <a:t>) as the Gamma distribution, we get a computable posterior distribution for 		Prob( </a:t>
            </a:r>
            <a:r>
              <a:rPr b="1" i="1" lang="en"/>
              <a:t>r </a:t>
            </a:r>
            <a:r>
              <a:rPr lang="en"/>
              <a:t>| Data).</a:t>
            </a:r>
          </a:p>
        </p:txBody>
      </p:sp>
      <p:pic>
        <p:nvPicPr>
          <p:cNvPr id="297" name="Shape 297"/>
          <p:cNvPicPr preferRelativeResize="0"/>
          <p:nvPr/>
        </p:nvPicPr>
        <p:blipFill>
          <a:blip r:embed="rId3">
            <a:alphaModFix/>
          </a:blip>
          <a:stretch>
            <a:fillRect/>
          </a:stretch>
        </p:blipFill>
        <p:spPr>
          <a:xfrm>
            <a:off x="3993075" y="1919075"/>
            <a:ext cx="3234450" cy="46887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Risk Scores using Bayesian Inference</a:t>
            </a:r>
          </a:p>
        </p:txBody>
      </p:sp>
      <p:pic>
        <p:nvPicPr>
          <p:cNvPr id="303" name="Shape 303"/>
          <p:cNvPicPr preferRelativeResize="0"/>
          <p:nvPr/>
        </p:nvPicPr>
        <p:blipFill>
          <a:blip r:embed="rId3">
            <a:alphaModFix/>
          </a:blip>
          <a:stretch>
            <a:fillRect/>
          </a:stretch>
        </p:blipFill>
        <p:spPr>
          <a:xfrm>
            <a:off x="975925" y="1874050"/>
            <a:ext cx="7192150" cy="3036074"/>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lang="en"/>
              <a:t>				Testing your algorithms</a:t>
            </a:r>
          </a:p>
        </p:txBody>
      </p:sp>
      <p:sp>
        <p:nvSpPr>
          <p:cNvPr id="309" name="Shape 309"/>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Be sure to test algorithms in different environments. Just because it performs well in one environment does not mean it will generalize well to other environments.</a:t>
            </a:r>
          </a:p>
          <a:p>
            <a:pPr indent="-228600" lvl="0" marL="457200" rtl="0">
              <a:spcBef>
                <a:spcPts val="0"/>
              </a:spcBef>
            </a:pPr>
            <a:r>
              <a:rPr lang="en"/>
              <a:t>Since anomalies are rare, create synthetic datasets with built-in anomalies. If you can’t identify the built-in anomalies, then you have a problem.</a:t>
            </a:r>
          </a:p>
          <a:p>
            <a:pPr indent="-228600" lvl="0" marL="457200" rtl="0">
              <a:spcBef>
                <a:spcPts val="0"/>
              </a:spcBef>
            </a:pPr>
            <a:r>
              <a:rPr lang="en"/>
              <a:t>You should be constantly testing and fine-tuning your algorithms, so I recommend building a test harness to automate testing.</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						Questions?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71900" y="738725"/>
            <a:ext cx="8222100" cy="767700"/>
          </a:xfrm>
          <a:prstGeom prst="rect">
            <a:avLst/>
          </a:prstGeom>
        </p:spPr>
        <p:txBody>
          <a:bodyPr anchorCtr="0" anchor="b" bIns="91425" lIns="91425" rIns="91425" tIns="91425">
            <a:noAutofit/>
          </a:bodyPr>
          <a:lstStyle/>
          <a:p>
            <a:pPr lvl="0" rtl="0">
              <a:spcBef>
                <a:spcPts val="0"/>
              </a:spcBef>
              <a:buNone/>
            </a:pPr>
            <a:r>
              <a:rPr b="1" lang="en" sz="3600"/>
              <a:t>Anomalies in Data Streams</a:t>
            </a:r>
          </a:p>
        </p:txBody>
      </p:sp>
      <p:sp>
        <p:nvSpPr>
          <p:cNvPr id="96" name="Shape 96"/>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Problem: We have data streaming in continuously, and we want to identify anomalies in real-time.</a:t>
            </a:r>
          </a:p>
          <a:p>
            <a:pPr indent="-228600" lvl="0" marL="457200" rtl="0">
              <a:spcBef>
                <a:spcPts val="0"/>
              </a:spcBef>
            </a:pPr>
            <a:r>
              <a:rPr lang="en"/>
              <a:t>Constraint: We can only examine the last 100 events in our sliding window.</a:t>
            </a:r>
          </a:p>
          <a:p>
            <a:pPr indent="-228600" lvl="0" marL="457200" rtl="0">
              <a:spcBef>
                <a:spcPts val="0"/>
              </a:spcBef>
            </a:pPr>
            <a:r>
              <a:rPr lang="en"/>
              <a:t>In data streaming problems, we are “restricted” to quick-and-dirty methods due to the limited memory and need for rapid action.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1828800" rtl="0">
              <a:spcBef>
                <a:spcPts val="0"/>
              </a:spcBef>
              <a:buNone/>
            </a:pPr>
            <a:r>
              <a:rPr lang="en"/>
              <a:t>Heuristic: Z-Scores</a:t>
            </a:r>
          </a:p>
        </p:txBody>
      </p:sp>
      <p:sp>
        <p:nvSpPr>
          <p:cNvPr id="102" name="Shape 102"/>
          <p:cNvSpPr txBox="1"/>
          <p:nvPr>
            <p:ph idx="1" type="body"/>
          </p:nvPr>
        </p:nvSpPr>
        <p:spPr>
          <a:xfrm>
            <a:off x="471900" y="1919075"/>
            <a:ext cx="4941900" cy="2710200"/>
          </a:xfrm>
          <a:prstGeom prst="rect">
            <a:avLst/>
          </a:prstGeom>
        </p:spPr>
        <p:txBody>
          <a:bodyPr anchorCtr="0" anchor="t" bIns="91425" lIns="91425" rIns="91425" tIns="91425">
            <a:noAutofit/>
          </a:bodyPr>
          <a:lstStyle/>
          <a:p>
            <a:pPr indent="-228600" lvl="0" marL="457200" rtl="0">
              <a:spcBef>
                <a:spcPts val="0"/>
              </a:spcBef>
            </a:pPr>
            <a:r>
              <a:rPr lang="en"/>
              <a:t>Z-scores are often used as a test statistic to measure the “extremeness” of an observation in statistical hypothesis testing.</a:t>
            </a:r>
          </a:p>
          <a:p>
            <a:pPr indent="-228600" lvl="0" marL="457200" rtl="0">
              <a:spcBef>
                <a:spcPts val="0"/>
              </a:spcBef>
            </a:pPr>
            <a:r>
              <a:rPr lang="en"/>
              <a:t>How many standard deviations away from the mean is a particular observation?</a:t>
            </a:r>
          </a:p>
        </p:txBody>
      </p:sp>
      <p:pic>
        <p:nvPicPr>
          <p:cNvPr id="103" name="Shape 103"/>
          <p:cNvPicPr preferRelativeResize="0"/>
          <p:nvPr/>
        </p:nvPicPr>
        <p:blipFill>
          <a:blip r:embed="rId3">
            <a:alphaModFix/>
          </a:blip>
          <a:stretch>
            <a:fillRect/>
          </a:stretch>
        </p:blipFill>
        <p:spPr>
          <a:xfrm>
            <a:off x="5864575" y="1919075"/>
            <a:ext cx="3143250" cy="2305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Moving Averages and Moving St. Dev.</a:t>
            </a:r>
          </a:p>
        </p:txBody>
      </p:sp>
      <p:sp>
        <p:nvSpPr>
          <p:cNvPr id="109" name="Shape 109"/>
          <p:cNvSpPr txBox="1"/>
          <p:nvPr>
            <p:ph idx="1" type="body"/>
          </p:nvPr>
        </p:nvSpPr>
        <p:spPr>
          <a:xfrm>
            <a:off x="471900" y="1919075"/>
            <a:ext cx="8222100" cy="2710200"/>
          </a:xfrm>
          <a:prstGeom prst="rect">
            <a:avLst/>
          </a:prstGeom>
        </p:spPr>
        <p:txBody>
          <a:bodyPr anchorCtr="0" anchor="t" bIns="91425" lIns="91425" rIns="91425" tIns="91425">
            <a:noAutofit/>
          </a:bodyPr>
          <a:lstStyle/>
          <a:p>
            <a:pPr indent="-228600" lvl="0" marL="457200" rtl="0">
              <a:spcBef>
                <a:spcPts val="0"/>
              </a:spcBef>
            </a:pPr>
            <a:r>
              <a:rPr lang="en"/>
              <a:t>As the data comes in, we keep track of the average and the standard deviation of the last </a:t>
            </a:r>
            <a:r>
              <a:rPr i="1" lang="en"/>
              <a:t>n</a:t>
            </a:r>
            <a:r>
              <a:rPr lang="en"/>
              <a:t> data points.</a:t>
            </a:r>
          </a:p>
          <a:p>
            <a:pPr indent="-228600" lvl="0" marL="457200" rtl="0">
              <a:spcBef>
                <a:spcPts val="0"/>
              </a:spcBef>
            </a:pPr>
            <a:r>
              <a:rPr lang="en"/>
              <a:t>For each new data point, update the average and the standard deviation.</a:t>
            </a:r>
          </a:p>
          <a:p>
            <a:pPr indent="-228600" lvl="0" marL="457200" rtl="0">
              <a:spcBef>
                <a:spcPts val="0"/>
              </a:spcBef>
            </a:pPr>
            <a:r>
              <a:rPr lang="en"/>
              <a:t>Using the new average and standard deviation, compute the z-score for this data point.</a:t>
            </a:r>
          </a:p>
          <a:p>
            <a:pPr indent="-228600" lvl="0" marL="457200">
              <a:spcBef>
                <a:spcPts val="0"/>
              </a:spcBef>
            </a:pPr>
            <a:r>
              <a:rPr lang="en"/>
              <a:t>If the Z-score exceeds some threshold, flag the data point as anomalous.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914400" rtl="0">
              <a:spcBef>
                <a:spcPts val="0"/>
              </a:spcBef>
              <a:buNone/>
            </a:pPr>
            <a:r>
              <a:rPr lang="en"/>
              <a:t>Standard Deviation not robust</a:t>
            </a:r>
          </a:p>
        </p:txBody>
      </p:sp>
      <p:sp>
        <p:nvSpPr>
          <p:cNvPr id="115" name="Shape 115"/>
          <p:cNvSpPr txBox="1"/>
          <p:nvPr>
            <p:ph idx="1" type="body"/>
          </p:nvPr>
        </p:nvSpPr>
        <p:spPr>
          <a:xfrm>
            <a:off x="471900" y="1919075"/>
            <a:ext cx="4989300" cy="2710200"/>
          </a:xfrm>
          <a:prstGeom prst="rect">
            <a:avLst/>
          </a:prstGeom>
        </p:spPr>
        <p:txBody>
          <a:bodyPr anchorCtr="0" anchor="t" bIns="91425" lIns="91425" rIns="91425" tIns="91425">
            <a:noAutofit/>
          </a:bodyPr>
          <a:lstStyle/>
          <a:p>
            <a:pPr indent="-228600" lvl="0" marL="457200" rtl="0">
              <a:spcBef>
                <a:spcPts val="0"/>
              </a:spcBef>
            </a:pPr>
            <a:r>
              <a:rPr lang="en"/>
              <a:t>Standard deviation (and mean, to a lesser extend) is highly sensitive to extreme values.</a:t>
            </a:r>
          </a:p>
          <a:p>
            <a:pPr indent="-228600" lvl="0" marL="457200" rtl="0">
              <a:spcBef>
                <a:spcPts val="0"/>
              </a:spcBef>
            </a:pPr>
            <a:r>
              <a:rPr lang="en"/>
              <a:t>One extreme value can drastically increase the standard deviation.</a:t>
            </a:r>
          </a:p>
          <a:p>
            <a:pPr indent="-228600" lvl="0" marL="457200" rtl="0">
              <a:spcBef>
                <a:spcPts val="0"/>
              </a:spcBef>
            </a:pPr>
            <a:r>
              <a:rPr lang="en"/>
              <a:t>As a result, the Z-scores for other data points dramatically decreases as well.</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71900" y="738725"/>
            <a:ext cx="8222100" cy="767700"/>
          </a:xfrm>
          <a:prstGeom prst="rect">
            <a:avLst/>
          </a:prstGeom>
        </p:spPr>
        <p:txBody>
          <a:bodyPr anchorCtr="0" anchor="b" bIns="91425" lIns="91425" rIns="91425" tIns="91425">
            <a:noAutofit/>
          </a:bodyPr>
          <a:lstStyle/>
          <a:p>
            <a:pPr indent="457200" lvl="0" marL="914400">
              <a:spcBef>
                <a:spcPts val="0"/>
              </a:spcBef>
              <a:buNone/>
            </a:pPr>
            <a:r>
              <a:rPr lang="en"/>
              <a:t>Mathematics of Robustness</a:t>
            </a:r>
          </a:p>
        </p:txBody>
      </p:sp>
      <p:sp>
        <p:nvSpPr>
          <p:cNvPr id="121" name="Shape 121"/>
          <p:cNvSpPr txBox="1"/>
          <p:nvPr>
            <p:ph idx="1" type="body"/>
          </p:nvPr>
        </p:nvSpPr>
        <p:spPr>
          <a:xfrm>
            <a:off x="471900" y="1919075"/>
            <a:ext cx="8222100" cy="767700"/>
          </a:xfrm>
          <a:prstGeom prst="rect">
            <a:avLst/>
          </a:prstGeom>
        </p:spPr>
        <p:txBody>
          <a:bodyPr anchorCtr="0" anchor="t" bIns="91425" lIns="91425" rIns="91425" tIns="91425">
            <a:noAutofit/>
          </a:bodyPr>
          <a:lstStyle/>
          <a:p>
            <a:pPr indent="-228600" lvl="0" marL="457200">
              <a:spcBef>
                <a:spcPts val="0"/>
              </a:spcBef>
            </a:pPr>
            <a:r>
              <a:rPr lang="en"/>
              <a:t>The arithmetic mean </a:t>
            </a:r>
            <a:r>
              <a:rPr b="1" lang="en"/>
              <a:t>s</a:t>
            </a:r>
            <a:r>
              <a:rPr lang="en"/>
              <a:t> is the number which solves the following minimization problem:</a:t>
            </a:r>
          </a:p>
        </p:txBody>
      </p:sp>
      <p:sp>
        <p:nvSpPr>
          <p:cNvPr id="122" name="Shape 122"/>
          <p:cNvSpPr txBox="1"/>
          <p:nvPr>
            <p:ph idx="1" type="body"/>
          </p:nvPr>
        </p:nvSpPr>
        <p:spPr>
          <a:xfrm>
            <a:off x="471900" y="3314825"/>
            <a:ext cx="8222100" cy="767700"/>
          </a:xfrm>
          <a:prstGeom prst="rect">
            <a:avLst/>
          </a:prstGeom>
        </p:spPr>
        <p:txBody>
          <a:bodyPr anchorCtr="0" anchor="t" bIns="91425" lIns="91425" rIns="91425" tIns="91425">
            <a:noAutofit/>
          </a:bodyPr>
          <a:lstStyle/>
          <a:p>
            <a:pPr indent="-228600" lvl="0" marL="457200" rtl="0">
              <a:spcBef>
                <a:spcPts val="0"/>
              </a:spcBef>
            </a:pPr>
            <a:r>
              <a:rPr lang="en"/>
              <a:t>The median </a:t>
            </a:r>
            <a:r>
              <a:rPr b="1" lang="en"/>
              <a:t>m</a:t>
            </a:r>
            <a:r>
              <a:rPr lang="en"/>
              <a:t> is the number which solves the following minimization problem:</a:t>
            </a:r>
          </a:p>
        </p:txBody>
      </p:sp>
      <p:pic>
        <p:nvPicPr>
          <p:cNvPr id="123" name="Shape 123"/>
          <p:cNvPicPr preferRelativeResize="0"/>
          <p:nvPr/>
        </p:nvPicPr>
        <p:blipFill>
          <a:blip r:embed="rId3">
            <a:alphaModFix/>
          </a:blip>
          <a:stretch>
            <a:fillRect/>
          </a:stretch>
        </p:blipFill>
        <p:spPr>
          <a:xfrm>
            <a:off x="3048800" y="4082525"/>
            <a:ext cx="2252150" cy="631175"/>
          </a:xfrm>
          <a:prstGeom prst="rect">
            <a:avLst/>
          </a:prstGeom>
          <a:noFill/>
          <a:ln>
            <a:noFill/>
          </a:ln>
        </p:spPr>
      </p:pic>
      <p:pic>
        <p:nvPicPr>
          <p:cNvPr id="124" name="Shape 124"/>
          <p:cNvPicPr preferRelativeResize="0"/>
          <p:nvPr/>
        </p:nvPicPr>
        <p:blipFill>
          <a:blip r:embed="rId4">
            <a:alphaModFix/>
          </a:blip>
          <a:stretch>
            <a:fillRect/>
          </a:stretch>
        </p:blipFill>
        <p:spPr>
          <a:xfrm>
            <a:off x="3048800" y="2729600"/>
            <a:ext cx="2252149" cy="419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					Visualizing robustness</a:t>
            </a:r>
          </a:p>
        </p:txBody>
      </p:sp>
      <p:pic>
        <p:nvPicPr>
          <p:cNvPr id="130" name="Shape 130"/>
          <p:cNvPicPr preferRelativeResize="0"/>
          <p:nvPr/>
        </p:nvPicPr>
        <p:blipFill>
          <a:blip r:embed="rId3">
            <a:alphaModFix/>
          </a:blip>
          <a:stretch>
            <a:fillRect/>
          </a:stretch>
        </p:blipFill>
        <p:spPr>
          <a:xfrm>
            <a:off x="200850" y="2232500"/>
            <a:ext cx="4033949" cy="2666524"/>
          </a:xfrm>
          <a:prstGeom prst="rect">
            <a:avLst/>
          </a:prstGeom>
          <a:noFill/>
          <a:ln>
            <a:noFill/>
          </a:ln>
        </p:spPr>
      </p:pic>
      <p:pic>
        <p:nvPicPr>
          <p:cNvPr id="131" name="Shape 131"/>
          <p:cNvPicPr preferRelativeResize="0"/>
          <p:nvPr/>
        </p:nvPicPr>
        <p:blipFill>
          <a:blip r:embed="rId4">
            <a:alphaModFix/>
          </a:blip>
          <a:stretch>
            <a:fillRect/>
          </a:stretch>
        </p:blipFill>
        <p:spPr>
          <a:xfrm>
            <a:off x="4760162" y="2232487"/>
            <a:ext cx="3933825" cy="2600325"/>
          </a:xfrm>
          <a:prstGeom prst="rect">
            <a:avLst/>
          </a:prstGeom>
          <a:noFill/>
          <a:ln>
            <a:noFill/>
          </a:ln>
        </p:spPr>
      </p:pic>
      <p:sp>
        <p:nvSpPr>
          <p:cNvPr id="132" name="Shape 132"/>
          <p:cNvSpPr txBox="1"/>
          <p:nvPr/>
        </p:nvSpPr>
        <p:spPr>
          <a:xfrm>
            <a:off x="1540675" y="1753100"/>
            <a:ext cx="1925700" cy="479400"/>
          </a:xfrm>
          <a:prstGeom prst="rect">
            <a:avLst/>
          </a:prstGeom>
          <a:noFill/>
          <a:ln>
            <a:noFill/>
          </a:ln>
        </p:spPr>
        <p:txBody>
          <a:bodyPr anchorCtr="0" anchor="t" bIns="91425" lIns="91425" rIns="91425" tIns="91425">
            <a:noAutofit/>
          </a:bodyPr>
          <a:lstStyle/>
          <a:p>
            <a:pPr lvl="0">
              <a:spcBef>
                <a:spcPts val="0"/>
              </a:spcBef>
              <a:buNone/>
            </a:pPr>
            <a:r>
              <a:rPr lang="en"/>
              <a:t>Mean vs. Outlier</a:t>
            </a:r>
          </a:p>
        </p:txBody>
      </p:sp>
      <p:sp>
        <p:nvSpPr>
          <p:cNvPr id="133" name="Shape 133"/>
          <p:cNvSpPr txBox="1"/>
          <p:nvPr/>
        </p:nvSpPr>
        <p:spPr>
          <a:xfrm>
            <a:off x="6108150" y="1753100"/>
            <a:ext cx="1925700" cy="479400"/>
          </a:xfrm>
          <a:prstGeom prst="rect">
            <a:avLst/>
          </a:prstGeom>
          <a:noFill/>
          <a:ln>
            <a:noFill/>
          </a:ln>
        </p:spPr>
        <p:txBody>
          <a:bodyPr anchorCtr="0" anchor="t" bIns="91425" lIns="91425" rIns="91425" tIns="91425">
            <a:noAutofit/>
          </a:bodyPr>
          <a:lstStyle/>
          <a:p>
            <a:pPr lvl="0" rtl="0">
              <a:spcBef>
                <a:spcPts val="0"/>
              </a:spcBef>
              <a:buNone/>
            </a:pPr>
            <a:r>
              <a:rPr lang="en"/>
              <a:t>St. Dev vs. Outlier</a:t>
            </a: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